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524000" y="1122362"/>
            <a:ext cx="7472854" cy="1655761"/>
          </a:xfrm>
          <a:prstGeom prst="rect">
            <a:avLst/>
          </a:prstGeom>
        </p:spPr>
        <p:txBody>
          <a:bodyPr anchor="t"/>
          <a:lstStyle/>
          <a:p>
            <a:pPr algn="l" defTabSz="886966">
              <a:defRPr sz="3600">
                <a:solidFill>
                  <a:srgbClr val="6E76A1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solidFill>
                  <a:srgbClr val="E9BE43"/>
                </a:solidFill>
              </a:rPr>
              <a:t>Lección 7</a:t>
            </a:r>
            <a:br/>
            <a:r>
              <a:rPr>
                <a:solidFill>
                  <a:srgbClr val="845083"/>
                </a:solidFill>
              </a:rPr>
              <a:t>LA HISTORIA DE LOS RECABITAS</a:t>
            </a:r>
            <a:br>
              <a:rPr>
                <a:solidFill>
                  <a:srgbClr val="C8334A"/>
                </a:solidFill>
              </a:rPr>
            </a:br>
            <a:r>
              <a:rPr sz="1800">
                <a:solidFill>
                  <a:srgbClr val="0D0D0D"/>
                </a:solidFill>
              </a:rPr>
              <a:t>Jeremías 35.5-11, 14b</a:t>
            </a:r>
            <a:endParaRPr sz="1800">
              <a:solidFill>
                <a:srgbClr val="0D0D0D"/>
              </a:solidFill>
            </a:endParaRP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2778125"/>
            <a:ext cx="7472854" cy="165576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«En cambio, yo os he hablado desde el principio y sin cesar, y no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me habéis escuchado».</a:t>
            </a:r>
          </a:p>
          <a:p>
            <a:pPr algn="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 Jeremías 35.14b</a:t>
            </a:r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38" y="5245611"/>
            <a:ext cx="4634968" cy="1361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rock mountain ED 25-26- SMALL.png" descr="rock mountain ED 25-26- SMALL.png"/>
          <p:cNvPicPr>
            <a:picLocks noChangeAspect="1"/>
          </p:cNvPicPr>
          <p:nvPr/>
        </p:nvPicPr>
        <p:blipFill>
          <a:blip r:embed="rId3">
            <a:alphaModFix amt="27128"/>
            <a:extLst/>
          </a:blip>
          <a:stretch>
            <a:fillRect/>
          </a:stretch>
        </p:blipFill>
        <p:spPr>
          <a:xfrm flipH="1">
            <a:off x="-150456" y="1216974"/>
            <a:ext cx="12492912" cy="8328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576"/>
          <a:stretch>
            <a:fillRect/>
          </a:stretch>
        </p:blipFill>
        <p:spPr>
          <a:xfrm>
            <a:off x="18" y="1282"/>
            <a:ext cx="12191982" cy="592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ontent Placeholder 7"/>
          <p:cNvSpPr txBox="1"/>
          <p:nvPr>
            <p:ph type="body" idx="1"/>
          </p:nvPr>
        </p:nvSpPr>
        <p:spPr>
          <a:xfrm>
            <a:off x="838200" y="1795211"/>
            <a:ext cx="10515600" cy="391477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nos manda a vivir en humildad. A reconocer y escuchar cuando Dios nos llama a corregir nuestros propios errores. El ejemplo de Jesucristo, permitir que el Espíritu Santo nos transforme, y estudiar y seguir su palabra son fundamentos para vivir conforme a lo que Dios desea. Hoy Dios nos invita a dar buenos frutos y vivir sus valores con honestidad.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576"/>
          <a:stretch>
            <a:fillRect/>
          </a:stretch>
        </p:blipFill>
        <p:spPr>
          <a:xfrm>
            <a:off x="18" y="1282"/>
            <a:ext cx="12191982" cy="592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tent Placeholder 7"/>
          <p:cNvSpPr txBox="1"/>
          <p:nvPr>
            <p:ph type="body" idx="1"/>
          </p:nvPr>
        </p:nvSpPr>
        <p:spPr>
          <a:xfrm>
            <a:off x="838200" y="2176211"/>
            <a:ext cx="10515600" cy="391477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nos emplaza a valorar a las demás personas y mirarlas como él las ve: con amor (Jn 13.34-35) y posibilidad de cambiar, de ser necesario; como prójimo y sujetos (Lc 10.25-28), y no como objetos que podemos utilizar por intereses mezquinos; como iguales unos con las otras, y con derechos de vivir una vida plena en paz y justicia. Respondamos, pues, a vivir una fe sana en Dios, como la de Jesucristo nuestro modelo por excelencia.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49"/>
          <a:stretch>
            <a:fillRect/>
          </a:stretch>
        </p:blipFill>
        <p:spPr>
          <a:xfrm>
            <a:off x="18" y="1281"/>
            <a:ext cx="12191982" cy="589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Content Placeholder 4"/>
          <p:cNvSpPr txBox="1"/>
          <p:nvPr>
            <p:ph type="body" idx="1"/>
          </p:nvPr>
        </p:nvSpPr>
        <p:spPr>
          <a:xfrm>
            <a:off x="838200" y="2187870"/>
            <a:ext cx="10515600" cy="394335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de vida, gracias por tu amor y cuidado, permite que podamos valorarlo. Ayúdanos a discernir tu voz en medio de tantas voces que se escuchan a nuestro alrededor para ser obedientes y fieles a ti. Que podamos hacer parte de nuestra vida el fruto del Espíritu para servir a ti y a los demás, eliminando de nosotros el sentido de exclusivismo y racismo. Que tu Espíritu Santo nos guíe a toda verdad y toda justicia. En el nombre de Jesús nuestro Señor y Salvador. Amén.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3"/>
          <a:stretch>
            <a:fillRect/>
          </a:stretch>
        </p:blipFill>
        <p:spPr>
          <a:xfrm>
            <a:off x="0" y="-1"/>
            <a:ext cx="12192000" cy="587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Content Placeholder 7"/>
          <p:cNvSpPr txBox="1"/>
          <p:nvPr>
            <p:ph type="body" idx="1"/>
          </p:nvPr>
        </p:nvSpPr>
        <p:spPr>
          <a:xfrm>
            <a:off x="838200" y="1746250"/>
            <a:ext cx="10515600" cy="3929065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Apreciar cómo la obediencia y la fidelidad son parte esencial del pacto con Dios.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Reconocer y ser sensible al llamado de Dios para la restauración personal y comunitaria.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Exponer que la fe en Dios debe generar frutos de consagración y servicio.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ontent Placeholder 15"/>
          <p:cNvSpPr txBox="1"/>
          <p:nvPr>
            <p:ph type="body" idx="1"/>
          </p:nvPr>
        </p:nvSpPr>
        <p:spPr>
          <a:xfrm>
            <a:off x="838200" y="2254250"/>
            <a:ext cx="10515600" cy="3943350"/>
          </a:xfrm>
          <a:prstGeom prst="rect">
            <a:avLst/>
          </a:prstGeom>
        </p:spPr>
        <p:txBody>
          <a:bodyPr anchor="ctr"/>
          <a:lstStyle/>
          <a:p>
            <a:pPr marL="226313" indent="-226313" defTabSz="905255">
              <a:spcBef>
                <a:spcPts val="900"/>
              </a:spcBef>
              <a:defRPr sz="297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Recabitas: </a:t>
            </a:r>
            <a:r>
              <a:t>Tribu nómada emparentados con los madianitas o ceneos que eran familia política de Séfora la esposa de Moisés. Su nombre se deriva de su antepasado Recab, padre de Jonadab, su líder.</a:t>
            </a:r>
          </a:p>
          <a:p>
            <a:pPr marL="226313" indent="-226313" defTabSz="905255">
              <a:spcBef>
                <a:spcPts val="900"/>
              </a:spcBef>
              <a:defRPr sz="297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Jonadab: </a:t>
            </a:r>
            <a:r>
              <a:t>Antepasado y líder de los recabitas. Apoyó al rey Jehú de Israel o reino del Norte (843-745 a. C.) y lucharon en contra de los profetas de Baal (2 R 10.15-28). Los recabitas seguían fielmente las ordenanzas recibidas de Jonadab, aun habiendo pasa-do cerca de 200 años.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6"/>
          <a:stretch>
            <a:fillRect/>
          </a:stretch>
        </p:blipFill>
        <p:spPr>
          <a:xfrm>
            <a:off x="0" y="0"/>
            <a:ext cx="12192000" cy="589254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10"/>
          <p:cNvSpPr txBox="1"/>
          <p:nvPr>
            <p:ph type="body" sz="half" idx="1"/>
          </p:nvPr>
        </p:nvSpPr>
        <p:spPr>
          <a:xfrm>
            <a:off x="838200" y="2203213"/>
            <a:ext cx="5181600" cy="4162427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5 Puse delante de los hijos de la familia de los recabitas tazas y copas llenas de vino, y les dije: «Bebed vino».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6 Pero ellos dijeron: «No beberemos vino, porque Jonadab hijo de Recab, nuestro padre, nos ordenó diciendo: “No beberéis jamás vino, vosotros ni vuestros hijos.</a:t>
            </a:r>
          </a:p>
        </p:txBody>
      </p:sp>
      <p:sp>
        <p:nvSpPr>
          <p:cNvPr id="109" name="Content Placeholder 11"/>
          <p:cNvSpPr txBox="1"/>
          <p:nvPr/>
        </p:nvSpPr>
        <p:spPr>
          <a:xfrm>
            <a:off x="6243146" y="2203213"/>
            <a:ext cx="5090161" cy="416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5 Serví a los recabitas jarros y copas llenos de vino, y les dije: «Tomen un poco de vino».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6 Ellos respondieron: «Nosotros no bebemos vino, porque Jonadab, hijo de Recab, nuestro antepasado, prohibió para siempre que nosotros y nuestros descendientes bebiéramos vino.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5049958" y="1153930"/>
            <a:ext cx="341412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Jeremías 35.5-6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834"/>
          <a:stretch>
            <a:fillRect/>
          </a:stretch>
        </p:blipFill>
        <p:spPr>
          <a:xfrm>
            <a:off x="0" y="73572"/>
            <a:ext cx="12192000" cy="590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10"/>
          <p:cNvSpPr txBox="1"/>
          <p:nvPr>
            <p:ph type="body" sz="half" idx="1"/>
          </p:nvPr>
        </p:nvSpPr>
        <p:spPr>
          <a:xfrm>
            <a:off x="872313" y="2068502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7 No edificaréis casa y no sembraréis sementera ni plantaréis viña ni la retendréis, sino que habitaréis en tiendas todos vuestros días, para que viváis muchos días sobre la faz de la tierra donde vosotros habitáis.”</a:t>
            </a: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8 Y nosotros hemos obedecido a la voz de nuestro padre Jonadab hijo de Recab en todas las cosas que nos mandó: no beber vino en todos nuestros días, ni nosotros ni nuestras mujeres ni nuestros hijos ni nuestras hijas;</a:t>
            </a:r>
          </a:p>
        </p:txBody>
      </p:sp>
      <p:sp>
        <p:nvSpPr>
          <p:cNvPr id="115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683971">
              <a:lnSpc>
                <a:spcPct val="90000"/>
              </a:lnSpc>
              <a:spcBef>
                <a:spcPts val="700"/>
              </a:spcBef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683971">
              <a:lnSpc>
                <a:spcPct val="90000"/>
              </a:lnSpc>
              <a:spcBef>
                <a:spcPts val="700"/>
              </a:spcBef>
              <a:defRPr sz="202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83971">
              <a:lnSpc>
                <a:spcPct val="90000"/>
              </a:lnSpc>
              <a:spcBef>
                <a:spcPts val="700"/>
              </a:spcBef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7 También nos prohibió hacer casas, sembrar campos y plantar o tener viñedos. Nos mandó que habitáramos siempre en tiendas de campaña, para vivir mucho tiempo en esta tierra donde andamos como extranjeros.</a:t>
            </a:r>
          </a:p>
          <a:p>
            <a:pPr defTabSz="683971">
              <a:lnSpc>
                <a:spcPct val="90000"/>
              </a:lnSpc>
              <a:spcBef>
                <a:spcPts val="700"/>
              </a:spcBef>
              <a:defRPr sz="202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83971">
              <a:lnSpc>
                <a:spcPct val="90000"/>
              </a:lnSpc>
              <a:spcBef>
                <a:spcPts val="700"/>
              </a:spcBef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8 Nosotros hemos obedecido todas las órdenes de nuestro antepasado Jonadab, y nunca bebemos vino, ni nosotros ni nuestras mujeres ni nuestros hijos,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Jeremías 35.7-8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9 y no edificar casas para nuestra habitación, ni tener viña ni heredad ni sementera.</a:t>
            </a: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10 Habitamos, pues, en tiendas, y hemos obedecido y hecho conforme a todas las cosas que nos mandó Jonadab, nuestro padre.</a:t>
            </a:r>
          </a:p>
        </p:txBody>
      </p:sp>
      <p:sp>
        <p:nvSpPr>
          <p:cNvPr id="121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9 ni construimos casas para vivir, ni tenemos viñedos ni terrenos sembrados.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10 Vivimos en tiendas de campaña y cumplimos todo lo que nuestro antepasado Jonadab nos ordenó.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Jeremías 35.9-10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96"/>
          <a:stretch>
            <a:fillRect/>
          </a:stretch>
        </p:blipFill>
        <p:spPr>
          <a:xfrm>
            <a:off x="0" y="73572"/>
            <a:ext cx="12192000" cy="5932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773855">
              <a:spcBef>
                <a:spcPts val="800"/>
              </a:spcBef>
              <a:buSzTx/>
              <a:buNone/>
              <a:defRPr sz="2002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73855">
              <a:spcBef>
                <a:spcPts val="800"/>
              </a:spcBef>
              <a:buSzTx/>
              <a:buNone/>
              <a:defRPr sz="2002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73855">
              <a:spcBef>
                <a:spcPts val="800"/>
              </a:spcBef>
              <a:buSzTx/>
              <a:buNone/>
              <a:defRPr sz="2184">
                <a:latin typeface="Cambria"/>
                <a:ea typeface="Cambria"/>
                <a:cs typeface="Cambria"/>
                <a:sym typeface="Cambria"/>
              </a:defRPr>
            </a:pPr>
            <a:r>
              <a:t>11 Sucedió, no obstante, que cuando Nabucodonosor, rey de Babilonia, subió a la tierra, dijimos: “Venid, ocultémonos en Jerusalén de la presencia del ejército de los caldeos y de la presencia del ejército de los de Siria”, y en Jerusalén nos quedamos».</a:t>
            </a:r>
          </a:p>
          <a:p>
            <a:pPr marL="0" indent="0" defTabSz="773855">
              <a:spcBef>
                <a:spcPts val="800"/>
              </a:spcBef>
              <a:buSzTx/>
              <a:buNone/>
              <a:defRPr sz="218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73855">
              <a:spcBef>
                <a:spcPts val="800"/>
              </a:spcBef>
              <a:buSzTx/>
              <a:buNone/>
              <a:defRPr sz="2184">
                <a:latin typeface="Cambria"/>
                <a:ea typeface="Cambria"/>
                <a:cs typeface="Cambria"/>
                <a:sym typeface="Cambria"/>
              </a:defRPr>
            </a:pPr>
            <a:r>
              <a:t>14 En cambio, yo os he hablado desde el principio y sin cesar, y no me habéis escuchado.</a:t>
            </a:r>
          </a:p>
        </p:txBody>
      </p:sp>
      <p:sp>
        <p:nvSpPr>
          <p:cNvPr id="127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11 Pero cuando Nabucodonosor, rey de Babilonia, invadió este país, decidimos venir a Jerusalén para huir de los ejércitos caldeos y sirios; por eso estamos viviendo en Jerusalén».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14 Yo también les he dado a ustedes órdenes una y otra vez, pero no me han obedecido.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Jeremías 35.11, 14b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>
            <a:lvl1pPr marL="210311" indent="-210311" defTabSz="841247">
              <a:spcBef>
                <a:spcPts val="900"/>
              </a:spcBef>
              <a:defRPr sz="2576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en su amor, con propósito de corregir la desobediencia de Judá, envía a su profeta Jeremías a llevar a cabo una señal simbólica que serviría de ejemplo al pueblo. Para ello utilizará como ejemplo a un pueblo no judío, los recabitas. Jeremías, obedeciendo a Dios, invita a los recabitas al Templo y delante de líderes religiosos de Judá les invita a romper una de sus reglas. Los recabitas no acceden ya que son obedientes y fieles desde muchas generaciones a los mandatos de su líder Jonadab. Dios utiliza este episodio como ejemplo de la obediencia y fidelidad que espera de Judá. A pesar del llamado del Señor, Judá no respondió y persistió en vivir de espaldas a Dios, quien le advierte que tendrá que vivir las consecuencias de sus malas decisiones.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576"/>
          <a:stretch>
            <a:fillRect/>
          </a:stretch>
        </p:blipFill>
        <p:spPr>
          <a:xfrm>
            <a:off x="18" y="1282"/>
            <a:ext cx="12191982" cy="592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ntent Placeholder 7"/>
          <p:cNvSpPr txBox="1"/>
          <p:nvPr>
            <p:ph type="body" idx="1"/>
          </p:nvPr>
        </p:nvSpPr>
        <p:spPr>
          <a:xfrm>
            <a:off x="838200" y="2176211"/>
            <a:ext cx="10515600" cy="391477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Jeremías, al igual que los recabitas, son ejemplo de obediencia y fidelidad a Dios. Estos nos sirven como modelo a seguir porque vivimos en una sociedad en que la relatividad de las normas y las leyes responden a intereses que van en contra de las que debemos seguir como creyentes. La invitación de Dios para cada creyente y la iglesia en pleno es a seguir sus mandamientos e imitar a Jesucristo.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