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8"/>
          </a:solidFill>
        </a:fill>
      </a:tcStyle>
    </a:wholeTbl>
    <a:band2H>
      <a:tcTxStyle b="def" i="def"/>
      <a:tcStyle>
        <a:tcBdr/>
        <a:fill>
          <a:solidFill>
            <a:srgbClr val="E7E9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3CB"/>
          </a:solidFill>
        </a:fill>
      </a:tcStyle>
    </a:wholeTbl>
    <a:band2H>
      <a:tcTxStyle b="def" i="def"/>
      <a:tcStyle>
        <a:tcBdr/>
        <a:fill>
          <a:solidFill>
            <a:srgbClr val="E7E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E1CC"/>
          </a:solidFill>
        </a:fill>
      </a:tcStyle>
    </a:wholeTbl>
    <a:band2H>
      <a:tcTxStyle b="def" i="def"/>
      <a:tcStyle>
        <a:tcBdr/>
        <a:fill>
          <a:solidFill>
            <a:srgbClr val="E8F0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ptos"/>
      </a:defRPr>
    </a:lvl1pPr>
    <a:lvl2pPr indent="228600" latinLnBrk="0">
      <a:defRPr sz="1200">
        <a:latin typeface="+mj-lt"/>
        <a:ea typeface="+mj-ea"/>
        <a:cs typeface="+mj-cs"/>
        <a:sym typeface="Aptos"/>
      </a:defRPr>
    </a:lvl2pPr>
    <a:lvl3pPr indent="457200" latinLnBrk="0">
      <a:defRPr sz="1200">
        <a:latin typeface="+mj-lt"/>
        <a:ea typeface="+mj-ea"/>
        <a:cs typeface="+mj-cs"/>
        <a:sym typeface="Aptos"/>
      </a:defRPr>
    </a:lvl3pPr>
    <a:lvl4pPr indent="685800" latinLnBrk="0">
      <a:defRPr sz="1200">
        <a:latin typeface="+mj-lt"/>
        <a:ea typeface="+mj-ea"/>
        <a:cs typeface="+mj-cs"/>
        <a:sym typeface="Aptos"/>
      </a:defRPr>
    </a:lvl4pPr>
    <a:lvl5pPr indent="914400" latinLnBrk="0">
      <a:defRPr sz="1200">
        <a:latin typeface="+mj-lt"/>
        <a:ea typeface="+mj-ea"/>
        <a:cs typeface="+mj-cs"/>
        <a:sym typeface="Aptos"/>
      </a:defRPr>
    </a:lvl5pPr>
    <a:lvl6pPr indent="1143000" latinLnBrk="0">
      <a:defRPr sz="1200">
        <a:latin typeface="+mj-lt"/>
        <a:ea typeface="+mj-ea"/>
        <a:cs typeface="+mj-cs"/>
        <a:sym typeface="Aptos"/>
      </a:defRPr>
    </a:lvl6pPr>
    <a:lvl7pPr indent="1371600" latinLnBrk="0">
      <a:defRPr sz="1200">
        <a:latin typeface="+mj-lt"/>
        <a:ea typeface="+mj-ea"/>
        <a:cs typeface="+mj-cs"/>
        <a:sym typeface="Aptos"/>
      </a:defRPr>
    </a:lvl7pPr>
    <a:lvl8pPr indent="1600200" latinLnBrk="0">
      <a:defRPr sz="1200">
        <a:latin typeface="+mj-lt"/>
        <a:ea typeface="+mj-ea"/>
        <a:cs typeface="+mj-cs"/>
        <a:sym typeface="Aptos"/>
      </a:defRPr>
    </a:lvl8pPr>
    <a:lvl9pPr indent="1828800" latinLnBrk="0">
      <a:defRPr sz="1200">
        <a:latin typeface="+mj-lt"/>
        <a:ea typeface="+mj-ea"/>
        <a:cs typeface="+mj-cs"/>
        <a:sym typeface="Aptos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757575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757575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757575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757575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757575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0">
              <a:buSzTx/>
              <a:buFontTx/>
              <a:buNone/>
              <a:defRPr b="1" sz="2400"/>
            </a:lvl2pPr>
            <a:lvl3pPr marL="0" indent="0">
              <a:buSzTx/>
              <a:buFontTx/>
              <a:buNone/>
              <a:defRPr b="1" sz="2400"/>
            </a:lvl3pPr>
            <a:lvl4pPr marL="0" indent="0">
              <a:buSzTx/>
              <a:buFontTx/>
              <a:buNone/>
              <a:defRPr b="1" sz="2400"/>
            </a:lvl4pPr>
            <a:lvl5pPr marL="0" indent="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80147" y="6404293"/>
            <a:ext cx="273654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757575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1"/>
          <p:cNvSpPr txBox="1"/>
          <p:nvPr>
            <p:ph type="ctrTitle"/>
          </p:nvPr>
        </p:nvSpPr>
        <p:spPr>
          <a:xfrm>
            <a:off x="1524000" y="1122362"/>
            <a:ext cx="7472854" cy="1655761"/>
          </a:xfrm>
          <a:prstGeom prst="rect">
            <a:avLst/>
          </a:prstGeom>
        </p:spPr>
        <p:txBody>
          <a:bodyPr anchor="t"/>
          <a:lstStyle/>
          <a:p>
            <a:pPr algn="l" defTabSz="886966">
              <a:defRPr sz="3600">
                <a:solidFill>
                  <a:srgbClr val="6E76A1"/>
                </a:solidFill>
                <a:latin typeface="Futura Bold"/>
                <a:ea typeface="Futura Bold"/>
                <a:cs typeface="Futura Bold"/>
                <a:sym typeface="Futura Bold"/>
              </a:defRPr>
            </a:pPr>
            <a:r>
              <a:rPr>
                <a:solidFill>
                  <a:srgbClr val="E9BE43"/>
                </a:solidFill>
              </a:rPr>
              <a:t>Lección 4</a:t>
            </a:r>
            <a:br/>
            <a:r>
              <a:rPr>
                <a:solidFill>
                  <a:srgbClr val="845083"/>
                </a:solidFill>
              </a:rPr>
              <a:t>EL SIERVO SUFRIENTE</a:t>
            </a:r>
            <a:br>
              <a:rPr>
                <a:solidFill>
                  <a:srgbClr val="C8334A"/>
                </a:solidFill>
              </a:rPr>
            </a:br>
            <a:r>
              <a:rPr sz="1800">
                <a:solidFill>
                  <a:srgbClr val="0D0D0D"/>
                </a:solidFill>
              </a:rPr>
              <a:t>Isaías 53.1-7</a:t>
            </a:r>
          </a:p>
        </p:txBody>
      </p:sp>
      <p:sp>
        <p:nvSpPr>
          <p:cNvPr id="95" name="Subtitle 2"/>
          <p:cNvSpPr txBox="1"/>
          <p:nvPr>
            <p:ph type="subTitle" sz="quarter" idx="1"/>
          </p:nvPr>
        </p:nvSpPr>
        <p:spPr>
          <a:xfrm>
            <a:off x="1524000" y="2778125"/>
            <a:ext cx="7472854" cy="1655761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  <a:defRPr sz="2000">
                <a:latin typeface="Cambria"/>
                <a:ea typeface="Cambria"/>
                <a:cs typeface="Cambria"/>
                <a:sym typeface="Cambria"/>
              </a:defRPr>
            </a:pPr>
            <a:r>
              <a:t>«Todos nosotros nos descarriamos como ovejas, cada cual se apartó por su camino; mas Jehová cargó en él el pecado de todos nosotros».</a:t>
            </a:r>
          </a:p>
          <a:p>
            <a:pPr algn="r">
              <a:defRPr sz="2000">
                <a:latin typeface="Cambria"/>
                <a:ea typeface="Cambria"/>
                <a:cs typeface="Cambria"/>
                <a:sym typeface="Cambria"/>
              </a:defRPr>
            </a:pPr>
            <a:r>
              <a:t>Isaías 53.6</a:t>
            </a:r>
          </a:p>
        </p:txBody>
      </p:sp>
      <p:pic>
        <p:nvPicPr>
          <p:cNvPr id="9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1938" y="5245611"/>
            <a:ext cx="4634968" cy="1361429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rock mountain ED 25-26- SMALL.png" descr="rock mountain ED 25-26- SMALL.png"/>
          <p:cNvPicPr>
            <a:picLocks noChangeAspect="1"/>
          </p:cNvPicPr>
          <p:nvPr/>
        </p:nvPicPr>
        <p:blipFill>
          <a:blip r:embed="rId3">
            <a:alphaModFix amt="27128"/>
            <a:extLst/>
          </a:blip>
          <a:stretch>
            <a:fillRect/>
          </a:stretch>
        </p:blipFill>
        <p:spPr>
          <a:xfrm flipH="1">
            <a:off x="-150456" y="1216974"/>
            <a:ext cx="12492912" cy="83286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0" t="0" r="0" b="14049"/>
          <a:stretch>
            <a:fillRect/>
          </a:stretch>
        </p:blipFill>
        <p:spPr>
          <a:xfrm>
            <a:off x="18" y="1281"/>
            <a:ext cx="12191982" cy="5894422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Content Placeholder 4"/>
          <p:cNvSpPr txBox="1"/>
          <p:nvPr>
            <p:ph type="body" idx="1"/>
          </p:nvPr>
        </p:nvSpPr>
        <p:spPr>
          <a:xfrm>
            <a:off x="838200" y="2000249"/>
            <a:ext cx="10515600" cy="3943352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/>
            <a:r>
              <a:t>Dios perdonador y misericordioso que nos amas con la fortaleza de una madre y la ternura de un padre, en un mundo tan violento y rencoroso en el que vivimos ayúdanos a que podamos incorporar estilos de amor, perdón y paz. Permite que encarnemos en nuestras vidas los valores del Siervo sufriente que vino a enseñarnos un modelo diferente de salvación. En Jesús nuestro Señor. Amén.</a:t>
            </a:r>
          </a:p>
        </p:txBody>
      </p:sp>
      <p:pic>
        <p:nvPicPr>
          <p:cNvPr id="14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51680" y="6059347"/>
            <a:ext cx="2020390" cy="5934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rcRect l="0" t="0" r="0" b="14263"/>
          <a:stretch>
            <a:fillRect/>
          </a:stretch>
        </p:blipFill>
        <p:spPr>
          <a:xfrm>
            <a:off x="0" y="-1"/>
            <a:ext cx="12192000" cy="5879798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Content Placeholder 7"/>
          <p:cNvSpPr txBox="1"/>
          <p:nvPr>
            <p:ph type="body" idx="1"/>
          </p:nvPr>
        </p:nvSpPr>
        <p:spPr>
          <a:xfrm>
            <a:off x="838200" y="2000250"/>
            <a:ext cx="10515600" cy="3929065"/>
          </a:xfrm>
          <a:prstGeom prst="rect">
            <a:avLst/>
          </a:prstGeom>
        </p:spPr>
        <p:txBody>
          <a:bodyPr anchor="ctr"/>
          <a:lstStyle/>
          <a:p>
            <a:pPr>
              <a:defRPr sz="2400">
                <a:latin typeface="Cambria"/>
                <a:ea typeface="Cambria"/>
                <a:cs typeface="Cambria"/>
                <a:sym typeface="Cambria"/>
              </a:defRPr>
            </a:pPr>
            <a:r>
              <a:t>Descubrir que aun en medio de la desesperanza y sufrimiento Dios no se olvida de su pueblo.</a:t>
            </a:r>
          </a:p>
          <a:p>
            <a:pPr>
              <a:defRPr sz="2400">
                <a:latin typeface="Cambria"/>
                <a:ea typeface="Cambria"/>
                <a:cs typeface="Cambria"/>
                <a:sym typeface="Cambria"/>
              </a:defRPr>
            </a:pPr>
            <a:r>
              <a:t>Examinar como Dios transforma las crisis para enseñar y restablecer a su pueblo.</a:t>
            </a:r>
          </a:p>
          <a:p>
            <a:pPr>
              <a:defRPr sz="2400">
                <a:latin typeface="Cambria"/>
                <a:ea typeface="Cambria"/>
                <a:cs typeface="Cambria"/>
                <a:sym typeface="Cambria"/>
              </a:defRPr>
            </a:pPr>
            <a:r>
              <a:t>Apreciar que Dios, en Jesucristo, tiene propósito de salvación para toda la humanidad.</a:t>
            </a:r>
          </a:p>
        </p:txBody>
      </p:sp>
      <p:pic>
        <p:nvPicPr>
          <p:cNvPr id="10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51680" y="6059347"/>
            <a:ext cx="2020390" cy="5934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13" descr="Picture 13"/>
          <p:cNvPicPr>
            <a:picLocks noChangeAspect="1"/>
          </p:cNvPicPr>
          <p:nvPr/>
        </p:nvPicPr>
        <p:blipFill>
          <a:blip r:embed="rId2">
            <a:extLst/>
          </a:blip>
          <a:srcRect l="0" t="0" r="0" b="16105"/>
          <a:stretch>
            <a:fillRect/>
          </a:stretch>
        </p:blipFill>
        <p:spPr>
          <a:xfrm>
            <a:off x="0" y="-3"/>
            <a:ext cx="12192000" cy="5753496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Content Placeholder 15"/>
          <p:cNvSpPr txBox="1"/>
          <p:nvPr>
            <p:ph type="body" idx="1"/>
          </p:nvPr>
        </p:nvSpPr>
        <p:spPr>
          <a:xfrm>
            <a:off x="838200" y="2000250"/>
            <a:ext cx="10515600" cy="3943350"/>
          </a:xfrm>
          <a:prstGeom prst="rect">
            <a:avLst/>
          </a:prstGeom>
        </p:spPr>
        <p:txBody>
          <a:bodyPr anchor="ctr"/>
          <a:lstStyle/>
          <a:p>
            <a:pPr marL="178307" indent="-178307" defTabSz="713231">
              <a:spcBef>
                <a:spcPts val="700"/>
              </a:spcBef>
              <a:defRPr sz="2340">
                <a:latin typeface="Cambria"/>
                <a:ea typeface="Cambria"/>
                <a:cs typeface="Cambria"/>
                <a:sym typeface="Cambria"/>
              </a:defRPr>
            </a:pPr>
            <a:r>
              <a:rPr cap="all"/>
              <a:t>Siervo sufriente: </a:t>
            </a:r>
            <a:r>
              <a:t>Figura literaria en el libro de Isaías que surge durante el cautiverio babilónico para referirse a un profeta o a una comunidad inocente que sufre.</a:t>
            </a:r>
          </a:p>
          <a:p>
            <a:pPr marL="178307" indent="-178307" defTabSz="713231">
              <a:spcBef>
                <a:spcPts val="700"/>
              </a:spcBef>
              <a:defRPr sz="2340">
                <a:latin typeface="Cambria"/>
                <a:ea typeface="Cambria"/>
                <a:cs typeface="Cambria"/>
                <a:sym typeface="Cambria"/>
              </a:defRPr>
            </a:pPr>
            <a:r>
              <a:rPr cap="all"/>
              <a:t>Exilio o cautiverio babilónico: </a:t>
            </a:r>
            <a:r>
              <a:t>Momento histórico (587/86-539 a. C.) cuando el Imperio babilónico coloniza y destierra el pueblo de Israel a Babilonia.</a:t>
            </a:r>
          </a:p>
          <a:p>
            <a:pPr marL="178307" indent="-178307" defTabSz="713231">
              <a:spcBef>
                <a:spcPts val="700"/>
              </a:spcBef>
              <a:defRPr sz="2340">
                <a:latin typeface="Cambria"/>
                <a:ea typeface="Cambria"/>
                <a:cs typeface="Cambria"/>
                <a:sym typeface="Cambria"/>
              </a:defRPr>
            </a:pPr>
            <a:r>
              <a:rPr cap="all"/>
              <a:t>Chivo expiatorio: </a:t>
            </a:r>
            <a:r>
              <a:t>Figura acuñada por el antropólogo René Girard para referirse al ser inocente que recibe el castigo de la comunidad.</a:t>
            </a:r>
          </a:p>
          <a:p>
            <a:pPr marL="178307" indent="-178307" defTabSz="713231">
              <a:spcBef>
                <a:spcPts val="700"/>
              </a:spcBef>
              <a:defRPr sz="2340">
                <a:latin typeface="Cambria"/>
                <a:ea typeface="Cambria"/>
                <a:cs typeface="Cambria"/>
                <a:sym typeface="Cambria"/>
              </a:defRPr>
            </a:pPr>
            <a:r>
              <a:rPr cap="all"/>
              <a:t>Crítica bíblica: </a:t>
            </a:r>
            <a:r>
              <a:t>Movimiento que se desarrolla del siglo XVII en adelante en el cual se estudia críticamente las Escrituras tomando en cuenta la historia, sociología, antropología, entre otras disciplinas universitarias.</a:t>
            </a:r>
          </a:p>
        </p:txBody>
      </p:sp>
      <p:pic>
        <p:nvPicPr>
          <p:cNvPr id="10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51680" y="6059347"/>
            <a:ext cx="2020390" cy="5934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rcRect l="0" t="0" r="0" b="14076"/>
          <a:stretch>
            <a:fillRect/>
          </a:stretch>
        </p:blipFill>
        <p:spPr>
          <a:xfrm>
            <a:off x="0" y="0"/>
            <a:ext cx="12192000" cy="5892549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Content Placeholder 10"/>
          <p:cNvSpPr txBox="1"/>
          <p:nvPr>
            <p:ph type="body" sz="half" idx="1"/>
          </p:nvPr>
        </p:nvSpPr>
        <p:spPr>
          <a:xfrm>
            <a:off x="838200" y="1950954"/>
            <a:ext cx="5181600" cy="4162428"/>
          </a:xfrm>
          <a:prstGeom prst="rect">
            <a:avLst/>
          </a:prstGeom>
        </p:spPr>
        <p:txBody>
          <a:bodyPr/>
          <a:lstStyle/>
          <a:p>
            <a:pPr marL="0" indent="0" defTabSz="896111">
              <a:spcBef>
                <a:spcPts val="900"/>
              </a:spcBef>
              <a:buSzTx/>
              <a:buNone/>
              <a:defRPr sz="2300">
                <a:latin typeface="Cambria"/>
                <a:ea typeface="Cambria"/>
                <a:cs typeface="Cambria"/>
                <a:sym typeface="Cambria"/>
              </a:defRPr>
            </a:pPr>
            <a:r>
              <a:t>RVR</a:t>
            </a:r>
          </a:p>
          <a:p>
            <a:pPr marL="0" indent="0" defTabSz="896111">
              <a:spcBef>
                <a:spcPts val="900"/>
              </a:spcBef>
              <a:buSzTx/>
              <a:buNone/>
              <a:defRPr sz="2300">
                <a:latin typeface="Cambria"/>
                <a:ea typeface="Cambria"/>
                <a:cs typeface="Cambria"/>
                <a:sym typeface="Cambria"/>
              </a:defRPr>
            </a:pPr>
          </a:p>
          <a:p>
            <a:pPr marL="0" indent="0" defTabSz="896111">
              <a:spcBef>
                <a:spcPts val="900"/>
              </a:spcBef>
              <a:buSzTx/>
              <a:buNone/>
              <a:defRPr sz="2300">
                <a:latin typeface="Cambria"/>
                <a:ea typeface="Cambria"/>
                <a:cs typeface="Cambria"/>
                <a:sym typeface="Cambria"/>
              </a:defRPr>
            </a:pPr>
            <a:r>
              <a:t>1 ¿Quién ha creído a nuestro anuncio y sobre quién se ha manifestado el brazo de Jehová?</a:t>
            </a:r>
          </a:p>
          <a:p>
            <a:pPr marL="0" indent="0" defTabSz="896111">
              <a:spcBef>
                <a:spcPts val="900"/>
              </a:spcBef>
              <a:buSzTx/>
              <a:buNone/>
              <a:defRPr sz="2300">
                <a:latin typeface="Cambria"/>
                <a:ea typeface="Cambria"/>
                <a:cs typeface="Cambria"/>
                <a:sym typeface="Cambria"/>
              </a:defRPr>
            </a:pPr>
          </a:p>
          <a:p>
            <a:pPr marL="0" indent="0" defTabSz="896111">
              <a:spcBef>
                <a:spcPts val="900"/>
              </a:spcBef>
              <a:buSzTx/>
              <a:buNone/>
              <a:defRPr sz="2300">
                <a:latin typeface="Cambria"/>
                <a:ea typeface="Cambria"/>
                <a:cs typeface="Cambria"/>
                <a:sym typeface="Cambria"/>
              </a:defRPr>
            </a:pPr>
            <a:r>
              <a:t>2 Subirá cual renuevo delante de él, como raíz de tierra seca. No hay hermosura en él, ni esplendor; lo veremos, mas sin atractivo alguno para que lo apreciemos.</a:t>
            </a:r>
          </a:p>
        </p:txBody>
      </p:sp>
      <p:sp>
        <p:nvSpPr>
          <p:cNvPr id="109" name="Content Placeholder 11"/>
          <p:cNvSpPr txBox="1"/>
          <p:nvPr/>
        </p:nvSpPr>
        <p:spPr>
          <a:xfrm>
            <a:off x="6217920" y="1950954"/>
            <a:ext cx="5090161" cy="4162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 defTabSz="813816">
              <a:lnSpc>
                <a:spcPct val="90000"/>
              </a:lnSpc>
              <a:spcBef>
                <a:spcPts val="800"/>
              </a:spcBef>
              <a:defRPr sz="2300">
                <a:latin typeface="Cambria"/>
                <a:ea typeface="Cambria"/>
                <a:cs typeface="Cambria"/>
                <a:sym typeface="Cambria"/>
              </a:defRPr>
            </a:pPr>
            <a:r>
              <a:t>VP</a:t>
            </a:r>
          </a:p>
          <a:p>
            <a:pPr defTabSz="813816">
              <a:lnSpc>
                <a:spcPct val="90000"/>
              </a:lnSpc>
              <a:spcBef>
                <a:spcPts val="800"/>
              </a:spcBef>
              <a:defRPr sz="2300">
                <a:latin typeface="Cambria"/>
                <a:ea typeface="Cambria"/>
                <a:cs typeface="Cambria"/>
                <a:sym typeface="Cambria"/>
              </a:defRPr>
            </a:pPr>
          </a:p>
          <a:p>
            <a:pPr defTabSz="813816">
              <a:lnSpc>
                <a:spcPct val="90000"/>
              </a:lnSpc>
              <a:spcBef>
                <a:spcPts val="800"/>
              </a:spcBef>
              <a:defRPr sz="2300">
                <a:latin typeface="Cambria"/>
                <a:ea typeface="Cambria"/>
                <a:cs typeface="Cambria"/>
                <a:sym typeface="Cambria"/>
              </a:defRPr>
            </a:pPr>
            <a:r>
              <a:t>1 ¿Quién va a creer lo que hemos oído? ¿A quién ha revelado el Señor su poder?</a:t>
            </a:r>
          </a:p>
          <a:p>
            <a:pPr defTabSz="813816">
              <a:lnSpc>
                <a:spcPct val="90000"/>
              </a:lnSpc>
              <a:spcBef>
                <a:spcPts val="800"/>
              </a:spcBef>
              <a:defRPr sz="2300">
                <a:latin typeface="Cambria"/>
                <a:ea typeface="Cambria"/>
                <a:cs typeface="Cambria"/>
                <a:sym typeface="Cambria"/>
              </a:defRPr>
            </a:pPr>
          </a:p>
          <a:p>
            <a:pPr defTabSz="813816">
              <a:lnSpc>
                <a:spcPct val="90000"/>
              </a:lnSpc>
              <a:spcBef>
                <a:spcPts val="800"/>
              </a:spcBef>
              <a:defRPr sz="2300">
                <a:latin typeface="Cambria"/>
                <a:ea typeface="Cambria"/>
                <a:cs typeface="Cambria"/>
                <a:sym typeface="Cambria"/>
              </a:defRPr>
            </a:pPr>
            <a:r>
              <a:t>2 El Señor quiso que su siervo creciera como planta tierna que hunde sus raíces en la tierra seca. No tenía belleza ni esplendor, su aspecto no tenía nada atrayente;</a:t>
            </a:r>
          </a:p>
        </p:txBody>
      </p:sp>
      <p:sp>
        <p:nvSpPr>
          <p:cNvPr id="110" name="TextBox 1"/>
          <p:cNvSpPr txBox="1"/>
          <p:nvPr/>
        </p:nvSpPr>
        <p:spPr>
          <a:xfrm>
            <a:off x="5049958" y="1153930"/>
            <a:ext cx="3414127" cy="452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>
                <a:solidFill>
                  <a:srgbClr val="57350B"/>
                </a:solidFill>
                <a:latin typeface="Futura Medium"/>
                <a:ea typeface="Futura Medium"/>
                <a:cs typeface="Futura Medium"/>
                <a:sym typeface="Futura Medium"/>
              </a:defRPr>
            </a:lvl1pPr>
          </a:lstStyle>
          <a:p>
            <a:pPr/>
            <a:r>
              <a:t>Isaías 53.1-2</a:t>
            </a:r>
          </a:p>
        </p:txBody>
      </p:sp>
      <p:pic>
        <p:nvPicPr>
          <p:cNvPr id="11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51680" y="6059347"/>
            <a:ext cx="2020390" cy="5934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rcRect l="0" t="0" r="0" b="13834"/>
          <a:stretch>
            <a:fillRect/>
          </a:stretch>
        </p:blipFill>
        <p:spPr>
          <a:xfrm>
            <a:off x="0" y="73572"/>
            <a:ext cx="12192000" cy="5909134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Content Placeholder 10"/>
          <p:cNvSpPr txBox="1"/>
          <p:nvPr>
            <p:ph type="body" sz="half" idx="1"/>
          </p:nvPr>
        </p:nvSpPr>
        <p:spPr>
          <a:xfrm>
            <a:off x="838200" y="2204954"/>
            <a:ext cx="5181600" cy="4162428"/>
          </a:xfrm>
          <a:prstGeom prst="rect">
            <a:avLst/>
          </a:prstGeom>
        </p:spPr>
        <p:txBody>
          <a:bodyPr/>
          <a:lstStyle/>
          <a:p>
            <a:pPr marL="0" indent="0" defTabSz="878188">
              <a:spcBef>
                <a:spcPts val="800"/>
              </a:spcBef>
              <a:buSzTx/>
              <a:buNone/>
              <a:defRPr sz="2254">
                <a:latin typeface="Cambria"/>
                <a:ea typeface="Cambria"/>
                <a:cs typeface="Cambria"/>
                <a:sym typeface="Cambria"/>
              </a:defRPr>
            </a:pPr>
            <a:r>
              <a:t>RVR</a:t>
            </a:r>
          </a:p>
          <a:p>
            <a:pPr marL="0" indent="0" defTabSz="878188">
              <a:spcBef>
                <a:spcPts val="800"/>
              </a:spcBef>
              <a:buSzTx/>
              <a:buNone/>
              <a:defRPr sz="2254">
                <a:latin typeface="Cambria"/>
                <a:ea typeface="Cambria"/>
                <a:cs typeface="Cambria"/>
                <a:sym typeface="Cambria"/>
              </a:defRPr>
            </a:pPr>
          </a:p>
          <a:p>
            <a:pPr marL="0" indent="0" defTabSz="878188">
              <a:spcBef>
                <a:spcPts val="800"/>
              </a:spcBef>
              <a:buSzTx/>
              <a:buNone/>
              <a:defRPr sz="2254">
                <a:latin typeface="Cambria"/>
                <a:ea typeface="Cambria"/>
                <a:cs typeface="Cambria"/>
                <a:sym typeface="Cambria"/>
              </a:defRPr>
            </a:pPr>
            <a:r>
              <a:t>3 Despreciado y desechado entre los hombres, varón de dolores, experimentado en sufrimiento; y como que escondimos de él el rostro, fue menospreciado y no lo estimamos.</a:t>
            </a:r>
          </a:p>
          <a:p>
            <a:pPr marL="0" indent="0" defTabSz="878188">
              <a:spcBef>
                <a:spcPts val="800"/>
              </a:spcBef>
              <a:buSzTx/>
              <a:buNone/>
              <a:defRPr sz="2254">
                <a:latin typeface="Cambria"/>
                <a:ea typeface="Cambria"/>
                <a:cs typeface="Cambria"/>
                <a:sym typeface="Cambria"/>
              </a:defRPr>
            </a:pPr>
          </a:p>
          <a:p>
            <a:pPr marL="0" indent="0" defTabSz="878188">
              <a:spcBef>
                <a:spcPts val="800"/>
              </a:spcBef>
              <a:buSzTx/>
              <a:buNone/>
              <a:defRPr sz="2254">
                <a:latin typeface="Cambria"/>
                <a:ea typeface="Cambria"/>
                <a:cs typeface="Cambria"/>
                <a:sym typeface="Cambria"/>
              </a:defRPr>
            </a:pPr>
            <a:r>
              <a:t>4 Ciertamente llevó él nuestras enfermedades y sufrió nuestros dolores, ¡pero nosotros lo tuvimos por azotado, como herido y afligido por Dios!</a:t>
            </a:r>
          </a:p>
        </p:txBody>
      </p:sp>
      <p:sp>
        <p:nvSpPr>
          <p:cNvPr id="115" name="Content Placeholder 11"/>
          <p:cNvSpPr txBox="1"/>
          <p:nvPr/>
        </p:nvSpPr>
        <p:spPr>
          <a:xfrm>
            <a:off x="6217920" y="2204954"/>
            <a:ext cx="5090161" cy="4162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 defTabSz="691743">
              <a:lnSpc>
                <a:spcPct val="90000"/>
              </a:lnSpc>
              <a:spcBef>
                <a:spcPts val="700"/>
              </a:spcBef>
              <a:defRPr sz="2046">
                <a:latin typeface="Cambria"/>
                <a:ea typeface="Cambria"/>
                <a:cs typeface="Cambria"/>
                <a:sym typeface="Cambria"/>
              </a:defRPr>
            </a:pPr>
            <a:r>
              <a:t>VP</a:t>
            </a:r>
          </a:p>
          <a:p>
            <a:pPr defTabSz="691743">
              <a:lnSpc>
                <a:spcPct val="90000"/>
              </a:lnSpc>
              <a:spcBef>
                <a:spcPts val="700"/>
              </a:spcBef>
              <a:defRPr sz="2046">
                <a:latin typeface="Cambria"/>
                <a:ea typeface="Cambria"/>
                <a:cs typeface="Cambria"/>
                <a:sym typeface="Cambria"/>
              </a:defRPr>
            </a:pPr>
          </a:p>
          <a:p>
            <a:pPr defTabSz="691743">
              <a:lnSpc>
                <a:spcPct val="90000"/>
              </a:lnSpc>
              <a:spcBef>
                <a:spcPts val="700"/>
              </a:spcBef>
              <a:defRPr sz="2046">
                <a:latin typeface="Cambria"/>
                <a:ea typeface="Cambria"/>
                <a:cs typeface="Cambria"/>
                <a:sym typeface="Cambria"/>
              </a:defRPr>
            </a:pPr>
            <a:r>
              <a:t>3 los hombres lo despreciaban y lo rechazaban. Era un hombre lleno de dolor, acostumbrado al sufrimiento. Como a alguien que no merece ser visto, lo despreciamos, no lo tuvimos en cuenta.</a:t>
            </a:r>
          </a:p>
          <a:p>
            <a:pPr defTabSz="691743">
              <a:lnSpc>
                <a:spcPct val="90000"/>
              </a:lnSpc>
              <a:spcBef>
                <a:spcPts val="700"/>
              </a:spcBef>
              <a:defRPr sz="2046">
                <a:latin typeface="Cambria"/>
                <a:ea typeface="Cambria"/>
                <a:cs typeface="Cambria"/>
                <a:sym typeface="Cambria"/>
              </a:defRPr>
            </a:pPr>
          </a:p>
          <a:p>
            <a:pPr defTabSz="691743">
              <a:lnSpc>
                <a:spcPct val="90000"/>
              </a:lnSpc>
              <a:spcBef>
                <a:spcPts val="700"/>
              </a:spcBef>
              <a:defRPr sz="2046">
                <a:latin typeface="Cambria"/>
                <a:ea typeface="Cambria"/>
                <a:cs typeface="Cambria"/>
                <a:sym typeface="Cambria"/>
              </a:defRPr>
            </a:pPr>
            <a:r>
              <a:t>4 Y sin embargo él estaba cargado con nuestros sufrimientos, estaba soportando nuestros propios dolores. Nosotros pensamos que Dios lo había herido, que lo había castigado y humillado.</a:t>
            </a:r>
          </a:p>
        </p:txBody>
      </p:sp>
      <p:sp>
        <p:nvSpPr>
          <p:cNvPr id="116" name="TextBox 1"/>
          <p:cNvSpPr txBox="1"/>
          <p:nvPr/>
        </p:nvSpPr>
        <p:spPr>
          <a:xfrm>
            <a:off x="5040488" y="1251052"/>
            <a:ext cx="4238341" cy="452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>
                <a:solidFill>
                  <a:srgbClr val="57350B"/>
                </a:solidFill>
                <a:latin typeface="Futura Medium"/>
                <a:ea typeface="Futura Medium"/>
                <a:cs typeface="Futura Medium"/>
                <a:sym typeface="Futura Medium"/>
              </a:defRPr>
            </a:lvl1pPr>
          </a:lstStyle>
          <a:p>
            <a:pPr/>
            <a:r>
              <a:t>Isaías 53.3-4</a:t>
            </a:r>
          </a:p>
        </p:txBody>
      </p:sp>
      <p:pic>
        <p:nvPicPr>
          <p:cNvPr id="11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51680" y="6059347"/>
            <a:ext cx="2020390" cy="5934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rcRect l="0" t="0" r="0" b="14084"/>
          <a:stretch>
            <a:fillRect/>
          </a:stretch>
        </p:blipFill>
        <p:spPr>
          <a:xfrm>
            <a:off x="0" y="73572"/>
            <a:ext cx="12192000" cy="5891985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Content Placeholder 10"/>
          <p:cNvSpPr txBox="1"/>
          <p:nvPr>
            <p:ph type="body" sz="half" idx="1"/>
          </p:nvPr>
        </p:nvSpPr>
        <p:spPr>
          <a:xfrm>
            <a:off x="838200" y="2204954"/>
            <a:ext cx="5181600" cy="4162428"/>
          </a:xfrm>
          <a:prstGeom prst="rect">
            <a:avLst/>
          </a:prstGeom>
        </p:spPr>
        <p:txBody>
          <a:bodyPr/>
          <a:lstStyle/>
          <a:p>
            <a:pPr marL="0" indent="0" defTabSz="859536">
              <a:spcBef>
                <a:spcPts val="900"/>
              </a:spcBef>
              <a:buSzTx/>
              <a:buNone/>
              <a:defRPr sz="2256">
                <a:latin typeface="Cambria"/>
                <a:ea typeface="Cambria"/>
                <a:cs typeface="Cambria"/>
                <a:sym typeface="Cambria"/>
              </a:defRPr>
            </a:pPr>
            <a:r>
              <a:t>RVR</a:t>
            </a:r>
          </a:p>
          <a:p>
            <a:pPr marL="0" indent="0" defTabSz="859536">
              <a:spcBef>
                <a:spcPts val="900"/>
              </a:spcBef>
              <a:buSzTx/>
              <a:buNone/>
              <a:defRPr sz="2256">
                <a:latin typeface="Cambria"/>
                <a:ea typeface="Cambria"/>
                <a:cs typeface="Cambria"/>
                <a:sym typeface="Cambria"/>
              </a:defRPr>
            </a:pPr>
          </a:p>
          <a:p>
            <a:pPr marL="0" indent="0" defTabSz="859536">
              <a:spcBef>
                <a:spcPts val="900"/>
              </a:spcBef>
              <a:buSzTx/>
              <a:buNone/>
              <a:defRPr sz="2256">
                <a:latin typeface="Cambria"/>
                <a:ea typeface="Cambria"/>
                <a:cs typeface="Cambria"/>
                <a:sym typeface="Cambria"/>
              </a:defRPr>
            </a:pPr>
            <a:r>
              <a:t>5 Mas él fue herido por nuestras rebeliones, molido por nuestros pecados. Por darnos la paz, cayó sobre él el castigo, y por sus llagas fuimos nosotros curados.</a:t>
            </a:r>
          </a:p>
          <a:p>
            <a:pPr marL="0" indent="0" defTabSz="859536">
              <a:spcBef>
                <a:spcPts val="900"/>
              </a:spcBef>
              <a:buSzTx/>
              <a:buNone/>
              <a:defRPr sz="2256">
                <a:latin typeface="Cambria"/>
                <a:ea typeface="Cambria"/>
                <a:cs typeface="Cambria"/>
                <a:sym typeface="Cambria"/>
              </a:defRPr>
            </a:pPr>
          </a:p>
          <a:p>
            <a:pPr marL="0" indent="0" defTabSz="859536">
              <a:spcBef>
                <a:spcPts val="900"/>
              </a:spcBef>
              <a:buSzTx/>
              <a:buNone/>
              <a:defRPr sz="2256">
                <a:latin typeface="Cambria"/>
                <a:ea typeface="Cambria"/>
                <a:cs typeface="Cambria"/>
                <a:sym typeface="Cambria"/>
              </a:defRPr>
            </a:pPr>
            <a:r>
              <a:t>6 Todos nosotros nos descarriamos como ovejas, cada cual se apartó por su camino; mas Jehová cargó en él el pecado de todos nosotros.</a:t>
            </a:r>
          </a:p>
        </p:txBody>
      </p:sp>
      <p:sp>
        <p:nvSpPr>
          <p:cNvPr id="121" name="Content Placeholder 11"/>
          <p:cNvSpPr txBox="1"/>
          <p:nvPr/>
        </p:nvSpPr>
        <p:spPr>
          <a:xfrm>
            <a:off x="6217920" y="2204954"/>
            <a:ext cx="5090161" cy="4162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 defTabSz="859536">
              <a:lnSpc>
                <a:spcPct val="90000"/>
              </a:lnSpc>
              <a:spcBef>
                <a:spcPts val="900"/>
              </a:spcBef>
              <a:defRPr sz="2256">
                <a:latin typeface="Cambria"/>
                <a:ea typeface="Cambria"/>
                <a:cs typeface="Cambria"/>
                <a:sym typeface="Cambria"/>
              </a:defRPr>
            </a:pPr>
            <a:r>
              <a:t>VP</a:t>
            </a:r>
          </a:p>
          <a:p>
            <a:pPr defTabSz="859536">
              <a:lnSpc>
                <a:spcPct val="90000"/>
              </a:lnSpc>
              <a:spcBef>
                <a:spcPts val="900"/>
              </a:spcBef>
              <a:defRPr sz="2256">
                <a:latin typeface="Cambria"/>
                <a:ea typeface="Cambria"/>
                <a:cs typeface="Cambria"/>
                <a:sym typeface="Cambria"/>
              </a:defRPr>
            </a:pPr>
          </a:p>
          <a:p>
            <a:pPr defTabSz="859536">
              <a:lnSpc>
                <a:spcPct val="90000"/>
              </a:lnSpc>
              <a:spcBef>
                <a:spcPts val="900"/>
              </a:spcBef>
              <a:defRPr sz="2256">
                <a:latin typeface="Cambria"/>
                <a:ea typeface="Cambria"/>
                <a:cs typeface="Cambria"/>
                <a:sym typeface="Cambria"/>
              </a:defRPr>
            </a:pPr>
            <a:r>
              <a:t>5 Pero fue traspasado a causa de nuestra rebeldía, fue atormentado a causa de nuestras maldades; el castigo que sufrió nos trajo la paz, por sus heridas alcanzamos la salud.</a:t>
            </a:r>
          </a:p>
          <a:p>
            <a:pPr defTabSz="859536">
              <a:lnSpc>
                <a:spcPct val="90000"/>
              </a:lnSpc>
              <a:spcBef>
                <a:spcPts val="900"/>
              </a:spcBef>
              <a:defRPr sz="2256">
                <a:latin typeface="Cambria"/>
                <a:ea typeface="Cambria"/>
                <a:cs typeface="Cambria"/>
                <a:sym typeface="Cambria"/>
              </a:defRPr>
            </a:pPr>
          </a:p>
          <a:p>
            <a:pPr defTabSz="859536">
              <a:lnSpc>
                <a:spcPct val="90000"/>
              </a:lnSpc>
              <a:spcBef>
                <a:spcPts val="900"/>
              </a:spcBef>
              <a:defRPr sz="2256">
                <a:latin typeface="Cambria"/>
                <a:ea typeface="Cambria"/>
                <a:cs typeface="Cambria"/>
                <a:sym typeface="Cambria"/>
              </a:defRPr>
            </a:pPr>
            <a:r>
              <a:t>6 Todos nosotros nos perdimos como ovejas, siguiendo cada uno su propio camino, pero el Señor cargó sobre él la maldad de todos nosotros.</a:t>
            </a:r>
          </a:p>
        </p:txBody>
      </p:sp>
      <p:sp>
        <p:nvSpPr>
          <p:cNvPr id="122" name="TextBox 1"/>
          <p:cNvSpPr txBox="1"/>
          <p:nvPr/>
        </p:nvSpPr>
        <p:spPr>
          <a:xfrm>
            <a:off x="5040488" y="1251052"/>
            <a:ext cx="4238341" cy="452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>
                <a:solidFill>
                  <a:srgbClr val="57350B"/>
                </a:solidFill>
                <a:latin typeface="Futura Medium"/>
                <a:ea typeface="Futura Medium"/>
                <a:cs typeface="Futura Medium"/>
                <a:sym typeface="Futura Medium"/>
              </a:defRPr>
            </a:lvl1pPr>
          </a:lstStyle>
          <a:p>
            <a:pPr/>
            <a:r>
              <a:t>Isaías 53.5-6</a:t>
            </a:r>
          </a:p>
        </p:txBody>
      </p:sp>
      <p:pic>
        <p:nvPicPr>
          <p:cNvPr id="12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51680" y="6059347"/>
            <a:ext cx="2020390" cy="5934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rcRect l="0" t="0" r="0" b="13496"/>
          <a:stretch>
            <a:fillRect/>
          </a:stretch>
        </p:blipFill>
        <p:spPr>
          <a:xfrm>
            <a:off x="0" y="73572"/>
            <a:ext cx="12192000" cy="5932403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Content Placeholder 10"/>
          <p:cNvSpPr txBox="1"/>
          <p:nvPr>
            <p:ph type="body" sz="half" idx="1"/>
          </p:nvPr>
        </p:nvSpPr>
        <p:spPr>
          <a:xfrm>
            <a:off x="838200" y="2204954"/>
            <a:ext cx="5181600" cy="4162428"/>
          </a:xfrm>
          <a:prstGeom prst="rect">
            <a:avLst/>
          </a:prstGeom>
        </p:spPr>
        <p:txBody>
          <a:bodyPr/>
          <a:lstStyle/>
          <a:p>
            <a:pPr marL="0" indent="0" defTabSz="850391">
              <a:spcBef>
                <a:spcPts val="900"/>
              </a:spcBef>
              <a:buSzTx/>
              <a:buNone/>
              <a:defRPr sz="2200">
                <a:latin typeface="Cambria"/>
                <a:ea typeface="Cambria"/>
                <a:cs typeface="Cambria"/>
                <a:sym typeface="Cambria"/>
              </a:defRPr>
            </a:pPr>
            <a:r>
              <a:t>RVR</a:t>
            </a:r>
          </a:p>
          <a:p>
            <a:pPr marL="0" indent="0" defTabSz="850391">
              <a:spcBef>
                <a:spcPts val="900"/>
              </a:spcBef>
              <a:buSzTx/>
              <a:buNone/>
              <a:defRPr sz="2200">
                <a:latin typeface="Cambria"/>
                <a:ea typeface="Cambria"/>
                <a:cs typeface="Cambria"/>
                <a:sym typeface="Cambria"/>
              </a:defRPr>
            </a:pPr>
          </a:p>
          <a:p>
            <a:pPr marL="0" indent="0" defTabSz="850391">
              <a:spcBef>
                <a:spcPts val="900"/>
              </a:spcBef>
              <a:buSzTx/>
              <a:buNone/>
              <a:defRPr sz="2400">
                <a:latin typeface="Cambria"/>
                <a:ea typeface="Cambria"/>
                <a:cs typeface="Cambria"/>
                <a:sym typeface="Cambria"/>
              </a:defRPr>
            </a:pPr>
            <a:r>
              <a:t>7 Angustiado él, y afligido, no abrió su boca; como un cordero fue llevado al matadero; como una oveja delante de sus trasquiladores, enmudeció, no abrió su boca.</a:t>
            </a:r>
          </a:p>
        </p:txBody>
      </p:sp>
      <p:sp>
        <p:nvSpPr>
          <p:cNvPr id="127" name="Content Placeholder 11"/>
          <p:cNvSpPr txBox="1"/>
          <p:nvPr/>
        </p:nvSpPr>
        <p:spPr>
          <a:xfrm>
            <a:off x="6217920" y="2204954"/>
            <a:ext cx="5090161" cy="4162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2000">
                <a:latin typeface="Cambria"/>
                <a:ea typeface="Cambria"/>
                <a:cs typeface="Cambria"/>
                <a:sym typeface="Cambria"/>
              </a:defRPr>
            </a:pPr>
            <a:r>
              <a:t>VP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2000">
                <a:latin typeface="Cambria"/>
                <a:ea typeface="Cambria"/>
                <a:cs typeface="Cambria"/>
                <a:sym typeface="Cambria"/>
              </a:defRPr>
            </a:pPr>
          </a:p>
          <a:p>
            <a:pPr>
              <a:lnSpc>
                <a:spcPct val="90000"/>
              </a:lnSpc>
              <a:spcBef>
                <a:spcPts val="1000"/>
              </a:spcBef>
              <a:defRPr sz="2300">
                <a:latin typeface="Cambria"/>
                <a:ea typeface="Cambria"/>
                <a:cs typeface="Cambria"/>
                <a:sym typeface="Cambria"/>
              </a:defRPr>
            </a:pPr>
            <a:r>
              <a:t>7 Fue maltratado, pero se sometió humildemente, y ni siquiera abrió la boca; lo llevaron como cordero al matadero, y él se quedó callado, sin abrir la boca, como una oveja cuando la trasquilan. y él se quedó callado, sin abrir la boca, como una oveja cuando la trasquilan.</a:t>
            </a:r>
          </a:p>
        </p:txBody>
      </p:sp>
      <p:sp>
        <p:nvSpPr>
          <p:cNvPr id="128" name="TextBox 1"/>
          <p:cNvSpPr txBox="1"/>
          <p:nvPr/>
        </p:nvSpPr>
        <p:spPr>
          <a:xfrm>
            <a:off x="5040488" y="1251052"/>
            <a:ext cx="4238341" cy="452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>
                <a:solidFill>
                  <a:srgbClr val="57350B"/>
                </a:solidFill>
                <a:latin typeface="Futura Medium"/>
                <a:ea typeface="Futura Medium"/>
                <a:cs typeface="Futura Medium"/>
                <a:sym typeface="Futura Medium"/>
              </a:defRPr>
            </a:lvl1pPr>
          </a:lstStyle>
          <a:p>
            <a:pPr/>
            <a:r>
              <a:t>Isaías 53.7</a:t>
            </a:r>
          </a:p>
        </p:txBody>
      </p:sp>
      <p:pic>
        <p:nvPicPr>
          <p:cNvPr id="12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51680" y="6059347"/>
            <a:ext cx="2020390" cy="5934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rcRect l="0" t="0" r="0" b="14071"/>
          <a:stretch>
            <a:fillRect/>
          </a:stretch>
        </p:blipFill>
        <p:spPr>
          <a:xfrm>
            <a:off x="18" y="1281"/>
            <a:ext cx="12191982" cy="5893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Content Placeholder 7"/>
          <p:cNvSpPr txBox="1"/>
          <p:nvPr>
            <p:ph type="body" idx="1"/>
          </p:nvPr>
        </p:nvSpPr>
        <p:spPr>
          <a:xfrm>
            <a:off x="838200" y="2163750"/>
            <a:ext cx="10515600" cy="3914776"/>
          </a:xfrm>
          <a:prstGeom prst="rect">
            <a:avLst/>
          </a:prstGeom>
        </p:spPr>
        <p:txBody>
          <a:bodyPr anchor="ctr"/>
          <a:lstStyle/>
          <a:p>
            <a:pPr>
              <a:defRPr>
                <a:latin typeface="Cambria"/>
                <a:ea typeface="Cambria"/>
                <a:cs typeface="Cambria"/>
                <a:sym typeface="Cambria"/>
              </a:defRPr>
            </a:pPr>
            <a:r>
              <a:t>A través de las profecías del Siervo sufriente observamos cómo el Dios misericordioso en la Biblia siempre nos ofrece alternativas para explorar medios a fin de cambiar la realidad de pecado de la humanidad.</a:t>
            </a:r>
          </a:p>
          <a:p>
            <a:pPr>
              <a:defRPr>
                <a:latin typeface="Cambria"/>
                <a:ea typeface="Cambria"/>
                <a:cs typeface="Cambria"/>
                <a:sym typeface="Cambria"/>
              </a:defRPr>
            </a:pPr>
            <a:r>
              <a:t>Jesús, siendo inocente, como Siervo sufriente ofreció su vida por la humanidad. Su acción vicaria hace posible que tengamos reconciliación con Dios y establezcamos otra manera de vivir en amor, servicio, justicia, paz y solidaridad con las demás personas.</a:t>
            </a:r>
          </a:p>
        </p:txBody>
      </p:sp>
      <p:pic>
        <p:nvPicPr>
          <p:cNvPr id="13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51680" y="6059347"/>
            <a:ext cx="2020390" cy="5934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rcRect l="0" t="0" r="0" b="13576"/>
          <a:stretch>
            <a:fillRect/>
          </a:stretch>
        </p:blipFill>
        <p:spPr>
          <a:xfrm>
            <a:off x="18" y="1282"/>
            <a:ext cx="12191982" cy="5926900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Content Placeholder 7"/>
          <p:cNvSpPr txBox="1"/>
          <p:nvPr>
            <p:ph type="body" idx="1"/>
          </p:nvPr>
        </p:nvSpPr>
        <p:spPr>
          <a:xfrm>
            <a:off x="838200" y="2176211"/>
            <a:ext cx="10515600" cy="3914776"/>
          </a:xfrm>
          <a:prstGeom prst="rect">
            <a:avLst/>
          </a:prstGeom>
        </p:spPr>
        <p:txBody>
          <a:bodyPr anchor="ctr"/>
          <a:lstStyle/>
          <a:p>
            <a:pPr marL="185165" indent="-185165" defTabSz="740663">
              <a:spcBef>
                <a:spcPts val="800"/>
              </a:spcBef>
              <a:defRPr sz="2268">
                <a:latin typeface="Cambria"/>
                <a:ea typeface="Cambria"/>
                <a:cs typeface="Cambria"/>
                <a:sym typeface="Cambria"/>
              </a:defRPr>
            </a:pPr>
            <a:r>
              <a:t>El sufrimiento es parte de la vida y no es siempre producto del pecado. En medio de las situaciones difíciles llena de esperanza saber que Dios no se desentiende de nosotros/as y que a través del Espíritu Santo nos acompaña, consuela y sostiene con su paz. Aunque difícil de entender y sin glorificar el sufrimiento, este puede ser un medio de aprendizaje para crecer y madurar en la fe. Lo que debemos evitar es que, con nuestras actitudes incorrectas, seamos la causa del sufrimiento de otros.</a:t>
            </a:r>
          </a:p>
          <a:p>
            <a:pPr marL="185165" indent="-185165" defTabSz="740663">
              <a:spcBef>
                <a:spcPts val="800"/>
              </a:spcBef>
              <a:defRPr sz="2268">
                <a:latin typeface="Cambria"/>
                <a:ea typeface="Cambria"/>
                <a:cs typeface="Cambria"/>
                <a:sym typeface="Cambria"/>
              </a:defRPr>
            </a:pPr>
            <a:r>
              <a:t>Dios espera de cada creyente y de su iglesia que emulemos a Jesús en humildad, sacrificio y servicio. La arrogancia de sentir que somos superiores y tenemos más derechos que otros nos lleva a separarnos del modelo de Jesús y a cometer injusticias contra los más vulnerables, llámense palestinos, inmigrantes legales o no, gente empobrecida, entre otros. El pecado no es tolerable y Dios pedirá cuentas.</a:t>
            </a:r>
          </a:p>
        </p:txBody>
      </p:sp>
      <p:pic>
        <p:nvPicPr>
          <p:cNvPr id="13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51680" y="6059347"/>
            <a:ext cx="2020390" cy="5934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0000FF"/>
      </a:hlink>
      <a:folHlink>
        <a:srgbClr val="FF00FF"/>
      </a:folHlink>
    </a:clrScheme>
    <a:fontScheme name="Office Theme">
      <a:majorFont>
        <a:latin typeface="Aptos"/>
        <a:ea typeface="Aptos"/>
        <a:cs typeface="Aptos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0000FF"/>
      </a:hlink>
      <a:folHlink>
        <a:srgbClr val="FF00FF"/>
      </a:folHlink>
    </a:clrScheme>
    <a:fontScheme name="Office Theme">
      <a:majorFont>
        <a:latin typeface="Aptos"/>
        <a:ea typeface="Aptos"/>
        <a:cs typeface="Aptos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