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b="def" i="def"/>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b="def" i="def"/>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b="def" i="def"/>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24000" y="1122362"/>
            <a:ext cx="9144000" cy="2387601"/>
          </a:xfrm>
          <a:prstGeom prst="rect">
            <a:avLst/>
          </a:prstGeom>
        </p:spPr>
        <p:txBody>
          <a:bodyPr anchor="b"/>
          <a:lstStyle>
            <a:lvl1pPr algn="ctr">
              <a:defRPr sz="6000"/>
            </a:lvl1pPr>
          </a:lstStyle>
          <a:p>
            <a:pPr/>
            <a:r>
              <a:t>Title Text</a:t>
            </a:r>
          </a:p>
        </p:txBody>
      </p:sp>
      <p:sp>
        <p:nvSpPr>
          <p:cNvPr id="12" name="Body Level One…"/>
          <p:cNvSpPr txBox="1"/>
          <p:nvPr>
            <p:ph type="body" sz="quarter" idx="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831850" y="1709738"/>
            <a:ext cx="10515600" cy="2852737"/>
          </a:xfrm>
          <a:prstGeom prst="rect">
            <a:avLst/>
          </a:prstGeom>
        </p:spPr>
        <p:txBody>
          <a:bodyPr anchor="b"/>
          <a:lstStyle>
            <a:lvl1pPr>
              <a:defRPr sz="6000"/>
            </a:lvl1pPr>
          </a:lstStyle>
          <a:p>
            <a:pPr/>
            <a:r>
              <a:t>Title Text</a:t>
            </a:r>
          </a:p>
        </p:txBody>
      </p:sp>
      <p:sp>
        <p:nvSpPr>
          <p:cNvPr id="30" name="Body Level One…"/>
          <p:cNvSpPr txBox="1"/>
          <p:nvPr>
            <p:ph type="body" sz="quarter" idx="1"/>
          </p:nvPr>
        </p:nvSpPr>
        <p:spPr>
          <a:xfrm>
            <a:off x="831850" y="4589462"/>
            <a:ext cx="10515600" cy="1500189"/>
          </a:xfrm>
          <a:prstGeom prst="rect">
            <a:avLst/>
          </a:prstGeom>
        </p:spPr>
        <p:txBody>
          <a:bodyPr/>
          <a:lstStyle>
            <a:lvl1pPr marL="0" indent="0">
              <a:buSzTx/>
              <a:buFontTx/>
              <a:buNone/>
              <a:defRPr sz="2400">
                <a:solidFill>
                  <a:srgbClr val="757575"/>
                </a:solidFill>
              </a:defRPr>
            </a:lvl1pPr>
            <a:lvl2pPr marL="0" indent="0">
              <a:buSzTx/>
              <a:buFontTx/>
              <a:buNone/>
              <a:defRPr sz="2400">
                <a:solidFill>
                  <a:srgbClr val="757575"/>
                </a:solidFill>
              </a:defRPr>
            </a:lvl2pPr>
            <a:lvl3pPr marL="0" indent="0">
              <a:buSzTx/>
              <a:buFontTx/>
              <a:buNone/>
              <a:defRPr sz="2400">
                <a:solidFill>
                  <a:srgbClr val="757575"/>
                </a:solidFill>
              </a:defRPr>
            </a:lvl3pPr>
            <a:lvl4pPr marL="0" indent="0">
              <a:buSzTx/>
              <a:buFontTx/>
              <a:buNone/>
              <a:defRPr sz="2400">
                <a:solidFill>
                  <a:srgbClr val="757575"/>
                </a:solidFill>
              </a:defRPr>
            </a:lvl4pPr>
            <a:lvl5pPr marL="0" indent="0">
              <a:buSzTx/>
              <a:buFontTx/>
              <a:buNone/>
              <a:defRPr sz="2400">
                <a:solidFill>
                  <a:srgbClr val="757575"/>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838200" y="1825625"/>
            <a:ext cx="5181600" cy="435133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839787" y="365125"/>
            <a:ext cx="10515601" cy="1325563"/>
          </a:xfrm>
          <a:prstGeom prst="rect">
            <a:avLst/>
          </a:prstGeom>
        </p:spPr>
        <p:txBody>
          <a:bodyPr/>
          <a:lstStyle/>
          <a:p>
            <a:pPr/>
            <a:r>
              <a:t>Title Text</a:t>
            </a:r>
          </a:p>
        </p:txBody>
      </p:sp>
      <p:sp>
        <p:nvSpPr>
          <p:cNvPr id="48" name="Body Level One…"/>
          <p:cNvSpPr txBox="1"/>
          <p:nvPr>
            <p:ph type="body" sz="quarter" idx="1"/>
          </p:nvPr>
        </p:nvSpPr>
        <p:spPr>
          <a:xfrm>
            <a:off x="839787" y="1681163"/>
            <a:ext cx="5157790" cy="823914"/>
          </a:xfrm>
          <a:prstGeom prst="rect">
            <a:avLst/>
          </a:prstGeom>
        </p:spPr>
        <p:txBody>
          <a:bodyPr anchor="b"/>
          <a:lstStyle>
            <a:lvl1pPr marL="0" indent="0">
              <a:buSzTx/>
              <a:buFontTx/>
              <a:buNone/>
              <a:defRPr b="1" sz="2400"/>
            </a:lvl1pPr>
            <a:lvl2pPr marL="0" indent="0">
              <a:buSzTx/>
              <a:buFontTx/>
              <a:buNone/>
              <a:defRPr b="1" sz="2400"/>
            </a:lvl2pPr>
            <a:lvl3pPr marL="0" indent="0">
              <a:buSzTx/>
              <a:buFontTx/>
              <a:buNone/>
              <a:defRPr b="1" sz="2400"/>
            </a:lvl3pPr>
            <a:lvl4pPr marL="0" indent="0">
              <a:buSzTx/>
              <a:buFontTx/>
              <a:buNone/>
              <a:defRPr b="1" sz="2400"/>
            </a:lvl4pPr>
            <a:lvl5pPr marL="0" indent="0">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200" y="1681163"/>
            <a:ext cx="5183188" cy="823914"/>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73" name="Body Level One…"/>
          <p:cNvSpPr txBox="1"/>
          <p:nvPr>
            <p:ph type="body" sz="half" idx="1"/>
          </p:nvPr>
        </p:nvSpPr>
        <p:spPr>
          <a:xfrm>
            <a:off x="5183187" y="987425"/>
            <a:ext cx="6172202"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839787" y="2057400"/>
            <a:ext cx="3932238" cy="3811588"/>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839787" y="457200"/>
            <a:ext cx="3932240" cy="1600200"/>
          </a:xfrm>
          <a:prstGeom prst="rect">
            <a:avLst/>
          </a:prstGeom>
        </p:spPr>
        <p:txBody>
          <a:bodyPr anchor="b"/>
          <a:lstStyle>
            <a:lvl1pPr>
              <a:defRPr sz="3200"/>
            </a:lvl1pPr>
          </a:lstStyle>
          <a:p>
            <a:pPr/>
            <a:r>
              <a:t>Title Text</a:t>
            </a:r>
          </a:p>
        </p:txBody>
      </p:sp>
      <p:sp>
        <p:nvSpPr>
          <p:cNvPr id="83" name="Picture Placeholder 2"/>
          <p:cNvSpPr/>
          <p:nvPr>
            <p:ph type="pic" sz="half" idx="21"/>
          </p:nvPr>
        </p:nvSpPr>
        <p:spPr>
          <a:xfrm>
            <a:off x="5183187" y="987425"/>
            <a:ext cx="6172202" cy="4873625"/>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80147" y="6404293"/>
            <a:ext cx="273654" cy="269239"/>
          </a:xfrm>
          <a:prstGeom prst="rect">
            <a:avLst/>
          </a:prstGeom>
          <a:ln w="12700">
            <a:miter lim="400000"/>
          </a:ln>
        </p:spPr>
        <p:txBody>
          <a:bodyPr wrap="none" lIns="45718" tIns="45718" rIns="45718" bIns="45718" anchor="ctr">
            <a:spAutoFit/>
          </a:bodyPr>
          <a:lstStyle>
            <a:lvl1pPr algn="r">
              <a:defRPr sz="1200">
                <a:solidFill>
                  <a:srgbClr val="757575"/>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2pPr>
      <a:lvl3pPr marL="1234438" marR="0" indent="-320038"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pto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rock mountain ED 25-26- SMALL.png" descr="rock mountain ED 25-26- SMALL.png"/>
          <p:cNvPicPr>
            <a:picLocks noChangeAspect="1"/>
          </p:cNvPicPr>
          <p:nvPr/>
        </p:nvPicPr>
        <p:blipFill>
          <a:blip r:embed="rId2">
            <a:alphaModFix amt="27128"/>
            <a:extLst/>
          </a:blip>
          <a:stretch>
            <a:fillRect/>
          </a:stretch>
        </p:blipFill>
        <p:spPr>
          <a:xfrm flipH="1">
            <a:off x="-150456" y="1216974"/>
            <a:ext cx="12492912" cy="8328607"/>
          </a:xfrm>
          <a:prstGeom prst="rect">
            <a:avLst/>
          </a:prstGeom>
          <a:ln w="12700">
            <a:miter lim="400000"/>
          </a:ln>
        </p:spPr>
      </p:pic>
      <p:sp>
        <p:nvSpPr>
          <p:cNvPr id="95" name="Title 1"/>
          <p:cNvSpPr txBox="1"/>
          <p:nvPr>
            <p:ph type="ctrTitle"/>
          </p:nvPr>
        </p:nvSpPr>
        <p:spPr>
          <a:xfrm>
            <a:off x="1524000" y="1122362"/>
            <a:ext cx="7472854" cy="1655761"/>
          </a:xfrm>
          <a:prstGeom prst="rect">
            <a:avLst/>
          </a:prstGeom>
        </p:spPr>
        <p:txBody>
          <a:bodyPr anchor="t"/>
          <a:lstStyle/>
          <a:p>
            <a:pPr algn="l" defTabSz="886966">
              <a:defRPr sz="3600">
                <a:solidFill>
                  <a:srgbClr val="6E76A1"/>
                </a:solidFill>
                <a:latin typeface="Futura Bold"/>
                <a:ea typeface="Futura Bold"/>
                <a:cs typeface="Futura Bold"/>
                <a:sym typeface="Futura Bold"/>
              </a:defRPr>
            </a:pPr>
            <a:r>
              <a:rPr>
                <a:solidFill>
                  <a:srgbClr val="E9BE43"/>
                </a:solidFill>
              </a:rPr>
              <a:t>Lección 20</a:t>
            </a:r>
            <a:br/>
            <a:r>
              <a:rPr>
                <a:solidFill>
                  <a:srgbClr val="845083"/>
                </a:solidFill>
              </a:rPr>
              <a:t>LA ORACIÓN</a:t>
            </a:r>
            <a:br>
              <a:rPr>
                <a:solidFill>
                  <a:srgbClr val="C8334A"/>
                </a:solidFill>
              </a:rPr>
            </a:br>
            <a:r>
              <a:rPr sz="1800">
                <a:solidFill>
                  <a:srgbClr val="0D0D0D"/>
                </a:solidFill>
              </a:rPr>
              <a:t>Génesis 18.25-27; Lucas 18.9-14; 1 Juan 5.14-15</a:t>
            </a:r>
          </a:p>
        </p:txBody>
      </p:sp>
      <p:sp>
        <p:nvSpPr>
          <p:cNvPr id="96" name="Subtitle 2"/>
          <p:cNvSpPr txBox="1"/>
          <p:nvPr>
            <p:ph type="subTitle" sz="quarter" idx="1"/>
          </p:nvPr>
        </p:nvSpPr>
        <p:spPr>
          <a:xfrm>
            <a:off x="1524000" y="2778125"/>
            <a:ext cx="7472854" cy="1655761"/>
          </a:xfrm>
          <a:prstGeom prst="rect">
            <a:avLst/>
          </a:prstGeom>
        </p:spPr>
        <p:txBody>
          <a:bodyPr/>
          <a:lstStyle/>
          <a:p>
            <a:pPr algn="l">
              <a:lnSpc>
                <a:spcPct val="100000"/>
              </a:lnSpc>
              <a:spcBef>
                <a:spcPts val="0"/>
              </a:spcBef>
              <a:defRPr sz="2000">
                <a:latin typeface="Cambria"/>
                <a:ea typeface="Cambria"/>
                <a:cs typeface="Cambria"/>
                <a:sym typeface="Cambria"/>
              </a:defRPr>
            </a:pPr>
            <a:r>
              <a:t>«Os digo que éste descendió a su casa justificado antes que el</a:t>
            </a:r>
          </a:p>
          <a:p>
            <a:pPr algn="l">
              <a:lnSpc>
                <a:spcPct val="100000"/>
              </a:lnSpc>
              <a:spcBef>
                <a:spcPts val="0"/>
              </a:spcBef>
              <a:defRPr sz="2000">
                <a:latin typeface="Cambria"/>
                <a:ea typeface="Cambria"/>
                <a:cs typeface="Cambria"/>
                <a:sym typeface="Cambria"/>
              </a:defRPr>
            </a:pPr>
            <a:r>
              <a:t>otro, porque cualquiera que se enaltece será humillado y el</a:t>
            </a:r>
          </a:p>
          <a:p>
            <a:pPr algn="l">
              <a:lnSpc>
                <a:spcPct val="100000"/>
              </a:lnSpc>
              <a:spcBef>
                <a:spcPts val="0"/>
              </a:spcBef>
              <a:defRPr sz="2000">
                <a:latin typeface="Cambria"/>
                <a:ea typeface="Cambria"/>
                <a:cs typeface="Cambria"/>
                <a:sym typeface="Cambria"/>
              </a:defRPr>
            </a:pPr>
            <a:r>
              <a:t>que se humilla será enaltecido».</a:t>
            </a:r>
          </a:p>
          <a:p>
            <a:pPr algn="r">
              <a:defRPr sz="2000">
                <a:latin typeface="Cambria"/>
                <a:ea typeface="Cambria"/>
                <a:cs typeface="Cambria"/>
                <a:sym typeface="Cambria"/>
              </a:defRPr>
            </a:pPr>
            <a:r>
              <a:t>Lucas 18.14</a:t>
            </a:r>
          </a:p>
        </p:txBody>
      </p:sp>
      <p:pic>
        <p:nvPicPr>
          <p:cNvPr id="97" name="Image" descr="Image"/>
          <p:cNvPicPr>
            <a:picLocks noChangeAspect="1"/>
          </p:cNvPicPr>
          <p:nvPr/>
        </p:nvPicPr>
        <p:blipFill>
          <a:blip r:embed="rId3">
            <a:extLst/>
          </a:blip>
          <a:stretch>
            <a:fillRect/>
          </a:stretch>
        </p:blipFill>
        <p:spPr>
          <a:xfrm>
            <a:off x="1631938" y="5245611"/>
            <a:ext cx="4634968" cy="1361429"/>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3"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44" name="Content Placeholder 7"/>
          <p:cNvSpPr txBox="1"/>
          <p:nvPr>
            <p:ph type="body" idx="1"/>
          </p:nvPr>
        </p:nvSpPr>
        <p:spPr>
          <a:xfrm>
            <a:off x="838200" y="2163750"/>
            <a:ext cx="10515600" cy="3914776"/>
          </a:xfrm>
          <a:prstGeom prst="rect">
            <a:avLst/>
          </a:prstGeom>
        </p:spPr>
        <p:txBody>
          <a:bodyPr anchor="ctr"/>
          <a:lstStyle/>
          <a:p>
            <a:pPr marL="235818" indent="-235818" defTabSz="768095">
              <a:spcBef>
                <a:spcPts val="800"/>
              </a:spcBef>
              <a:buFontTx/>
              <a:defRPr sz="2351">
                <a:latin typeface="Cambria"/>
                <a:ea typeface="Cambria"/>
                <a:cs typeface="Cambria"/>
                <a:sym typeface="Cambria"/>
              </a:defRPr>
            </a:pPr>
            <a:r>
              <a:t>La oración no es solamente cuestión de pedir, sino que es cuestión de relación. Abraham se atreve a orar como lo hace porque tiene una relación estrecha con Dios, semejante a la que hay en una familia feliz entre el hijo o la hija y la madre o el padre. Abraham confía en el amor y la justicia de Dios, sabe que Dios está muy por encima de él, y precisamente por eso le habla a la vez con humildad y con franqueza.</a:t>
            </a:r>
          </a:p>
          <a:p>
            <a:pPr marL="235818" indent="-235818" defTabSz="768095">
              <a:spcBef>
                <a:spcPts val="800"/>
              </a:spcBef>
              <a:buFontTx/>
              <a:defRPr sz="2351">
                <a:latin typeface="Cambria"/>
                <a:ea typeface="Cambria"/>
                <a:cs typeface="Cambria"/>
                <a:sym typeface="Cambria"/>
              </a:defRPr>
            </a:pPr>
            <a:r>
              <a:t>El fariseo de la parábola, en contraste con el publicano, se acerca a Dios con una santidad orgullosa que se cree merecedora de la bondad de Dios. El publicano sabe que, como antes dijo Abraham, ante Dios no es sino polvo y cenizas. No confía en su santidad y religiosidad, sino que pide a Dios que en su misericordia le acepte. Y, como a Abraham, Dios le responde con amor y consuelo.</a:t>
            </a:r>
          </a:p>
        </p:txBody>
      </p:sp>
      <p:pic>
        <p:nvPicPr>
          <p:cNvPr id="14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7" name="Picture 5" descr="Picture 5"/>
          <p:cNvPicPr>
            <a:picLocks noChangeAspect="1"/>
          </p:cNvPicPr>
          <p:nvPr/>
        </p:nvPicPr>
        <p:blipFill>
          <a:blip r:embed="rId2">
            <a:extLst/>
          </a:blip>
          <a:srcRect l="0" t="0" r="0" b="14071"/>
          <a:stretch>
            <a:fillRect/>
          </a:stretch>
        </p:blipFill>
        <p:spPr>
          <a:xfrm>
            <a:off x="18" y="1281"/>
            <a:ext cx="12191982" cy="5893000"/>
          </a:xfrm>
          <a:prstGeom prst="rect">
            <a:avLst/>
          </a:prstGeom>
          <a:ln w="12700">
            <a:miter lim="400000"/>
          </a:ln>
        </p:spPr>
      </p:pic>
      <p:sp>
        <p:nvSpPr>
          <p:cNvPr id="148" name="Content Placeholder 7"/>
          <p:cNvSpPr txBox="1"/>
          <p:nvPr>
            <p:ph type="body" idx="1"/>
          </p:nvPr>
        </p:nvSpPr>
        <p:spPr>
          <a:xfrm>
            <a:off x="838200" y="2163750"/>
            <a:ext cx="10515600" cy="3914776"/>
          </a:xfrm>
          <a:prstGeom prst="rect">
            <a:avLst/>
          </a:prstGeom>
        </p:spPr>
        <p:txBody>
          <a:bodyPr anchor="ctr"/>
          <a:lstStyle>
            <a:lvl1pPr>
              <a:defRPr>
                <a:latin typeface="Cambria"/>
                <a:ea typeface="Cambria"/>
                <a:cs typeface="Cambria"/>
                <a:sym typeface="Cambria"/>
              </a:defRPr>
            </a:lvl1pPr>
          </a:lstStyle>
          <a:p>
            <a:pPr/>
            <a:r>
              <a:t>Al llegar al final de su epístola, Juan dice a sus lectores que si se acercan a él con confianza y por razón de ese acercamiento lo que piden es conforme a la voluntad de Dios, pueden tener la certeza absoluta de que Dios les responderá con bendición, y que esa confianza en las promesas de Dios quiere decir que lo que así hemos pedido en cierto modo ya lo tenemos.</a:t>
            </a:r>
          </a:p>
        </p:txBody>
      </p:sp>
      <p:pic>
        <p:nvPicPr>
          <p:cNvPr id="14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Picture 2" descr="Picture 2"/>
          <p:cNvPicPr>
            <a:picLocks noChangeAspect="1"/>
          </p:cNvPicPr>
          <p:nvPr/>
        </p:nvPicPr>
        <p:blipFill>
          <a:blip r:embed="rId2">
            <a:extLst/>
          </a:blip>
          <a:srcRect l="0" t="0" r="0" b="14049"/>
          <a:stretch>
            <a:fillRect/>
          </a:stretch>
        </p:blipFill>
        <p:spPr>
          <a:xfrm>
            <a:off x="18" y="1281"/>
            <a:ext cx="12191982" cy="5894422"/>
          </a:xfrm>
          <a:prstGeom prst="rect">
            <a:avLst/>
          </a:prstGeom>
          <a:ln w="12700">
            <a:miter lim="400000"/>
          </a:ln>
        </p:spPr>
      </p:pic>
      <p:sp>
        <p:nvSpPr>
          <p:cNvPr id="152" name="Content Placeholder 4"/>
          <p:cNvSpPr txBox="1"/>
          <p:nvPr>
            <p:ph type="body" idx="1"/>
          </p:nvPr>
        </p:nvSpPr>
        <p:spPr>
          <a:xfrm>
            <a:off x="838200" y="2187870"/>
            <a:ext cx="10515600" cy="3943353"/>
          </a:xfrm>
          <a:prstGeom prst="rect">
            <a:avLst/>
          </a:prstGeom>
        </p:spPr>
        <p:txBody>
          <a:bodyPr anchor="ctr"/>
          <a:lstStyle>
            <a:lvl1pPr marL="0" indent="0">
              <a:buSzTx/>
              <a:buNone/>
              <a:defRPr>
                <a:latin typeface="Cambria"/>
                <a:ea typeface="Cambria"/>
                <a:cs typeface="Cambria"/>
                <a:sym typeface="Cambria"/>
              </a:defRPr>
            </a:lvl1pPr>
          </a:lstStyle>
          <a:p>
            <a:pPr/>
            <a:r>
              <a:t>Perdónanos, Señor, cuando al acercarnos a ti olvidamos que, como padre amoroso, tú escuchas nuestras penas y alegrías, nuestra fe y nuestras dudas, desengaños, y respondes a todo eso con un amor que ni siquiera podemos imaginar. Danos de tu Espíritu, que nos guíe para que podamos desear y pedir lo que sea conforme a tu voluntad. Todo esto te lo pedimos en el nombre de Jesucristo, el más grande y sorprendente de todos tus dones a la humanidad. Amén.</a:t>
            </a:r>
          </a:p>
        </p:txBody>
      </p:sp>
      <p:pic>
        <p:nvPicPr>
          <p:cNvPr id="15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icture 5" descr="Picture 5"/>
          <p:cNvPicPr>
            <a:picLocks noChangeAspect="1"/>
          </p:cNvPicPr>
          <p:nvPr/>
        </p:nvPicPr>
        <p:blipFill>
          <a:blip r:embed="rId2">
            <a:extLst/>
          </a:blip>
          <a:srcRect l="0" t="0" r="0" b="14263"/>
          <a:stretch>
            <a:fillRect/>
          </a:stretch>
        </p:blipFill>
        <p:spPr>
          <a:xfrm>
            <a:off x="0" y="-1"/>
            <a:ext cx="12192000" cy="5879798"/>
          </a:xfrm>
          <a:prstGeom prst="rect">
            <a:avLst/>
          </a:prstGeom>
          <a:ln w="12700">
            <a:miter lim="400000"/>
          </a:ln>
        </p:spPr>
      </p:pic>
      <p:sp>
        <p:nvSpPr>
          <p:cNvPr id="100" name="Content Placeholder 7"/>
          <p:cNvSpPr txBox="1"/>
          <p:nvPr>
            <p:ph type="body" idx="1"/>
          </p:nvPr>
        </p:nvSpPr>
        <p:spPr>
          <a:xfrm>
            <a:off x="838200" y="1619250"/>
            <a:ext cx="10515600" cy="3929065"/>
          </a:xfrm>
          <a:prstGeom prst="rect">
            <a:avLst/>
          </a:prstGeom>
        </p:spPr>
        <p:txBody>
          <a:bodyPr anchor="ctr"/>
          <a:lstStyle/>
          <a:p>
            <a:pPr>
              <a:defRPr sz="2400">
                <a:latin typeface="Cambria"/>
                <a:ea typeface="Cambria"/>
                <a:cs typeface="Cambria"/>
                <a:sym typeface="Cambria"/>
              </a:defRPr>
            </a:pPr>
            <a:r>
              <a:t>Recalcar y profundizar sobre la importancia de la humildad en la oración.</a:t>
            </a:r>
          </a:p>
          <a:p>
            <a:pPr>
              <a:defRPr sz="2400">
                <a:latin typeface="Cambria"/>
                <a:ea typeface="Cambria"/>
                <a:cs typeface="Cambria"/>
                <a:sym typeface="Cambria"/>
              </a:defRPr>
            </a:pPr>
            <a:r>
              <a:t>Aprender que quien confía en Dios como un padre amoroso y sabio puede hablarle con toda franqueza y confianza, incluso de sus desacuerdos con lo que parezca ser la voluntad de Dios.</a:t>
            </a:r>
          </a:p>
        </p:txBody>
      </p:sp>
      <p:pic>
        <p:nvPicPr>
          <p:cNvPr id="10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Picture 13" descr="Picture 13"/>
          <p:cNvPicPr>
            <a:picLocks noChangeAspect="1"/>
          </p:cNvPicPr>
          <p:nvPr/>
        </p:nvPicPr>
        <p:blipFill>
          <a:blip r:embed="rId2">
            <a:extLst/>
          </a:blip>
          <a:srcRect l="0" t="0" r="0" b="16105"/>
          <a:stretch>
            <a:fillRect/>
          </a:stretch>
        </p:blipFill>
        <p:spPr>
          <a:xfrm>
            <a:off x="0" y="-3"/>
            <a:ext cx="12192000" cy="5753496"/>
          </a:xfrm>
          <a:prstGeom prst="rect">
            <a:avLst/>
          </a:prstGeom>
          <a:ln w="12700">
            <a:miter lim="400000"/>
          </a:ln>
        </p:spPr>
      </p:pic>
      <p:sp>
        <p:nvSpPr>
          <p:cNvPr id="104" name="Content Placeholder 15"/>
          <p:cNvSpPr txBox="1"/>
          <p:nvPr>
            <p:ph type="body" idx="1"/>
          </p:nvPr>
        </p:nvSpPr>
        <p:spPr>
          <a:xfrm>
            <a:off x="838200" y="2220137"/>
            <a:ext cx="10515601" cy="3943351"/>
          </a:xfrm>
          <a:prstGeom prst="rect">
            <a:avLst/>
          </a:prstGeom>
        </p:spPr>
        <p:txBody>
          <a:bodyPr anchor="ctr"/>
          <a:lstStyle/>
          <a:p>
            <a:pPr marL="0" indent="0" defTabSz="740663">
              <a:spcBef>
                <a:spcPts val="800"/>
              </a:spcBef>
              <a:buSzTx/>
              <a:buFontTx/>
              <a:buNone/>
              <a:defRPr sz="2430">
                <a:latin typeface="Cambria"/>
                <a:ea typeface="Cambria"/>
                <a:cs typeface="Cambria"/>
                <a:sym typeface="Cambria"/>
              </a:defRPr>
            </a:pPr>
            <a:r>
              <a:rPr cap="all"/>
              <a:t>Sodoma: </a:t>
            </a:r>
            <a:r>
              <a:t>Una (posiblemente la más importante) de cinco ciudades del valle de Sidim. Las otras eran Gomorra –que frecuentemente se menciona junto a Sodoma–, Admah, Zeboim y Zoar. Según el testimonio bíblico, Dios la destruyó por su maldad, que se describe en Génesis 19. Tradicionalmente, el gran pecado de los habitantes de Sodoma se ha interpretado como	homosexualidad, razón por la cual se le ha llamado «sodomitas» a los homosexuales. En tiempos más recientes, sin embargo, un número creciente de intérpretes sugiere que las palabras de Ezequiel 16.46-58 dan a entender que la maldad de los de Sodoma no era su inmoralidad sexual, sino la violación de la ley de hospitalidad. La discusión sobre este tema se enturbia en el presente debido al debate en torno a la homosexualidad y la sexualidad en general.</a:t>
            </a:r>
          </a:p>
        </p:txBody>
      </p:sp>
      <p:pic>
        <p:nvPicPr>
          <p:cNvPr id="10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7" name="Picture 8" descr="Picture 8"/>
          <p:cNvPicPr>
            <a:picLocks noChangeAspect="1"/>
          </p:cNvPicPr>
          <p:nvPr/>
        </p:nvPicPr>
        <p:blipFill>
          <a:blip r:embed="rId2">
            <a:extLst/>
          </a:blip>
          <a:srcRect l="0" t="0" r="0" b="14076"/>
          <a:stretch>
            <a:fillRect/>
          </a:stretch>
        </p:blipFill>
        <p:spPr>
          <a:xfrm>
            <a:off x="0" y="0"/>
            <a:ext cx="12192000" cy="5892549"/>
          </a:xfrm>
          <a:prstGeom prst="rect">
            <a:avLst/>
          </a:prstGeom>
          <a:ln w="12700">
            <a:miter lim="400000"/>
          </a:ln>
        </p:spPr>
      </p:pic>
      <p:sp>
        <p:nvSpPr>
          <p:cNvPr id="108" name="Content Placeholder 10"/>
          <p:cNvSpPr txBox="1"/>
          <p:nvPr>
            <p:ph type="body" sz="half" idx="1"/>
          </p:nvPr>
        </p:nvSpPr>
        <p:spPr>
          <a:xfrm>
            <a:off x="838200" y="1964421"/>
            <a:ext cx="5181600" cy="4162427"/>
          </a:xfrm>
          <a:prstGeom prst="rect">
            <a:avLst/>
          </a:prstGeom>
        </p:spPr>
        <p:txBody>
          <a:bodyPr/>
          <a:lstStyle/>
          <a:p>
            <a:pPr marL="0" indent="0" defTabSz="878188">
              <a:spcBef>
                <a:spcPts val="800"/>
              </a:spcBef>
              <a:buSzTx/>
              <a:buNone/>
              <a:defRPr sz="2254">
                <a:latin typeface="Cambria"/>
                <a:ea typeface="Cambria"/>
                <a:cs typeface="Cambria"/>
                <a:sym typeface="Cambria"/>
              </a:defRPr>
            </a:pPr>
            <a:r>
              <a:t>RVR</a:t>
            </a:r>
          </a:p>
          <a:p>
            <a:pPr marL="0" indent="0" defTabSz="878188">
              <a:spcBef>
                <a:spcPts val="800"/>
              </a:spcBef>
              <a:buSzTx/>
              <a:buNone/>
              <a:defRPr sz="2254">
                <a:latin typeface="Cambria"/>
                <a:ea typeface="Cambria"/>
                <a:cs typeface="Cambria"/>
                <a:sym typeface="Cambria"/>
              </a:defRPr>
            </a:pPr>
          </a:p>
          <a:p>
            <a:pPr marL="0" indent="0" defTabSz="878188">
              <a:spcBef>
                <a:spcPts val="800"/>
              </a:spcBef>
              <a:buSzTx/>
              <a:buNone/>
              <a:defRPr sz="2254">
                <a:latin typeface="Cambria"/>
                <a:ea typeface="Cambria"/>
                <a:cs typeface="Cambria"/>
                <a:sym typeface="Cambria"/>
              </a:defRPr>
            </a:pPr>
            <a:r>
              <a:t>25 Lejos de ti el hacerlo así, que hagas morir al justo con el impío y que el justo sea tratado como el impío. ¡Nunca tal hagas! El Juez de toda la tierra, ¿no ha de hacer lo que es justo?</a:t>
            </a:r>
          </a:p>
          <a:p>
            <a:pPr marL="0" indent="0" defTabSz="878188">
              <a:spcBef>
                <a:spcPts val="800"/>
              </a:spcBef>
              <a:buSzTx/>
              <a:buNone/>
              <a:defRPr sz="2254">
                <a:latin typeface="Cambria"/>
                <a:ea typeface="Cambria"/>
                <a:cs typeface="Cambria"/>
                <a:sym typeface="Cambria"/>
              </a:defRPr>
            </a:pPr>
          </a:p>
          <a:p>
            <a:pPr marL="0" indent="0" defTabSz="878188">
              <a:spcBef>
                <a:spcPts val="800"/>
              </a:spcBef>
              <a:buSzTx/>
              <a:buNone/>
              <a:defRPr sz="2254">
                <a:latin typeface="Cambria"/>
                <a:ea typeface="Cambria"/>
                <a:cs typeface="Cambria"/>
                <a:sym typeface="Cambria"/>
              </a:defRPr>
            </a:pPr>
            <a:r>
              <a:t>26 Entonces respondió Jehová: —Si encuentro en Sodoma cincuenta justos dentro de la ciudad, perdonaré a todo este lugar por amor a ellos.</a:t>
            </a:r>
          </a:p>
        </p:txBody>
      </p:sp>
      <p:sp>
        <p:nvSpPr>
          <p:cNvPr id="109" name="Content Placeholder 11"/>
          <p:cNvSpPr txBox="1"/>
          <p:nvPr/>
        </p:nvSpPr>
        <p:spPr>
          <a:xfrm>
            <a:off x="6226089" y="1964421"/>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32434">
              <a:lnSpc>
                <a:spcPct val="90000"/>
              </a:lnSpc>
              <a:spcBef>
                <a:spcPts val="700"/>
              </a:spcBef>
              <a:defRPr sz="2070">
                <a:latin typeface="Cambria"/>
                <a:ea typeface="Cambria"/>
                <a:cs typeface="Cambria"/>
                <a:sym typeface="Cambria"/>
              </a:defRPr>
            </a:pPr>
            <a:r>
              <a:t>VP</a:t>
            </a:r>
          </a:p>
          <a:p>
            <a:pPr defTabSz="732434">
              <a:lnSpc>
                <a:spcPct val="90000"/>
              </a:lnSpc>
              <a:spcBef>
                <a:spcPts val="700"/>
              </a:spcBef>
              <a:defRPr sz="2070">
                <a:latin typeface="Cambria"/>
                <a:ea typeface="Cambria"/>
                <a:cs typeface="Cambria"/>
                <a:sym typeface="Cambria"/>
              </a:defRPr>
            </a:pPr>
          </a:p>
          <a:p>
            <a:pPr defTabSz="732434">
              <a:lnSpc>
                <a:spcPct val="90000"/>
              </a:lnSpc>
              <a:spcBef>
                <a:spcPts val="700"/>
              </a:spcBef>
              <a:defRPr sz="2070">
                <a:latin typeface="Cambria"/>
                <a:ea typeface="Cambria"/>
                <a:cs typeface="Cambria"/>
                <a:sym typeface="Cambria"/>
              </a:defRPr>
            </a:pPr>
            <a:r>
              <a:t>25 ¡No es posible que hagas eso de matar al inocente junto con el culpable, como si los dos hubieran cometido los mismos pecados! ¡No hagas eso! Tú, que eres el Juez supremo de todo el mundo, ¿no harás justicia?</a:t>
            </a:r>
          </a:p>
          <a:p>
            <a:pPr defTabSz="732434">
              <a:lnSpc>
                <a:spcPct val="90000"/>
              </a:lnSpc>
              <a:spcBef>
                <a:spcPts val="700"/>
              </a:spcBef>
              <a:defRPr sz="2070">
                <a:latin typeface="Cambria"/>
                <a:ea typeface="Cambria"/>
                <a:cs typeface="Cambria"/>
                <a:sym typeface="Cambria"/>
              </a:defRPr>
            </a:pPr>
          </a:p>
          <a:p>
            <a:pPr defTabSz="732434">
              <a:lnSpc>
                <a:spcPct val="90000"/>
              </a:lnSpc>
              <a:spcBef>
                <a:spcPts val="700"/>
              </a:spcBef>
              <a:defRPr sz="2070">
                <a:latin typeface="Cambria"/>
                <a:ea typeface="Cambria"/>
                <a:cs typeface="Cambria"/>
                <a:sym typeface="Cambria"/>
              </a:defRPr>
            </a:pPr>
            <a:r>
              <a:t>26 Entonces el Señor le contestó: —Si encuentro cincuenta inocentes en la ciudad de Sodoma, por ellos perdonaré a todos los que viven allí.</a:t>
            </a:r>
          </a:p>
        </p:txBody>
      </p:sp>
      <p:sp>
        <p:nvSpPr>
          <p:cNvPr id="110" name="TextBox 1"/>
          <p:cNvSpPr txBox="1"/>
          <p:nvPr/>
        </p:nvSpPr>
        <p:spPr>
          <a:xfrm>
            <a:off x="5049958" y="1153930"/>
            <a:ext cx="3414127"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z="2800">
                <a:solidFill>
                  <a:srgbClr val="57350B"/>
                </a:solidFill>
                <a:latin typeface="Futura Medium"/>
                <a:ea typeface="Futura Medium"/>
                <a:cs typeface="Futura Medium"/>
                <a:sym typeface="Futura Medium"/>
              </a:defRPr>
            </a:lvl1pPr>
          </a:lstStyle>
          <a:p>
            <a:pPr/>
            <a:r>
              <a:t>Génesis 18.25-26</a:t>
            </a:r>
          </a:p>
        </p:txBody>
      </p:sp>
      <p:pic>
        <p:nvPicPr>
          <p:cNvPr id="11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3" name="Picture 8" descr="Picture 8"/>
          <p:cNvPicPr>
            <a:picLocks noChangeAspect="1"/>
          </p:cNvPicPr>
          <p:nvPr/>
        </p:nvPicPr>
        <p:blipFill>
          <a:blip r:embed="rId2">
            <a:extLst/>
          </a:blip>
          <a:srcRect l="0" t="0" r="0" b="13834"/>
          <a:stretch>
            <a:fillRect/>
          </a:stretch>
        </p:blipFill>
        <p:spPr>
          <a:xfrm>
            <a:off x="0" y="73572"/>
            <a:ext cx="12192000" cy="5909134"/>
          </a:xfrm>
          <a:prstGeom prst="rect">
            <a:avLst/>
          </a:prstGeom>
          <a:ln w="12700">
            <a:miter lim="400000"/>
          </a:ln>
        </p:spPr>
      </p:pic>
      <p:sp>
        <p:nvSpPr>
          <p:cNvPr id="114" name="Content Placeholder 10"/>
          <p:cNvSpPr txBox="1"/>
          <p:nvPr>
            <p:ph type="body" sz="half" idx="1"/>
          </p:nvPr>
        </p:nvSpPr>
        <p:spPr>
          <a:xfrm>
            <a:off x="872313" y="2068502"/>
            <a:ext cx="5181601" cy="4162427"/>
          </a:xfrm>
          <a:prstGeom prst="rect">
            <a:avLst/>
          </a:prstGeom>
        </p:spPr>
        <p:txBody>
          <a:bodyPr/>
          <a:lstStyle/>
          <a:p>
            <a:pPr marL="0" indent="0" defTabSz="896111">
              <a:spcBef>
                <a:spcPts val="900"/>
              </a:spcBef>
              <a:buSzTx/>
              <a:buNone/>
              <a:defRPr sz="2300">
                <a:latin typeface="Cambria"/>
                <a:ea typeface="Cambria"/>
                <a:cs typeface="Cambria"/>
                <a:sym typeface="Cambria"/>
              </a:defRPr>
            </a:pPr>
            <a:r>
              <a:t>RVR</a:t>
            </a:r>
          </a:p>
          <a:p>
            <a:pPr marL="0" indent="0" defTabSz="896111">
              <a:spcBef>
                <a:spcPts val="900"/>
              </a:spcBef>
              <a:buSzTx/>
              <a:buNone/>
              <a:defRPr sz="2300">
                <a:latin typeface="Cambria"/>
                <a:ea typeface="Cambria"/>
                <a:cs typeface="Cambria"/>
                <a:sym typeface="Cambria"/>
              </a:defRPr>
            </a:pPr>
          </a:p>
          <a:p>
            <a:pPr marL="0" indent="0" defTabSz="896111">
              <a:spcBef>
                <a:spcPts val="900"/>
              </a:spcBef>
              <a:buSzTx/>
              <a:buNone/>
              <a:defRPr sz="2300">
                <a:latin typeface="Cambria"/>
                <a:ea typeface="Cambria"/>
                <a:cs typeface="Cambria"/>
                <a:sym typeface="Cambria"/>
              </a:defRPr>
            </a:pPr>
            <a:r>
              <a:t>27 Abraham replicó y dijo:  —Te ruego, mi Señor, que me escuches, aunque soy polvo y ceniza.</a:t>
            </a:r>
          </a:p>
        </p:txBody>
      </p:sp>
      <p:sp>
        <p:nvSpPr>
          <p:cNvPr id="115" name="Content Placeholder 11"/>
          <p:cNvSpPr txBox="1"/>
          <p:nvPr/>
        </p:nvSpPr>
        <p:spPr>
          <a:xfrm>
            <a:off x="6217920" y="2068502"/>
            <a:ext cx="5090161" cy="4162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77240">
              <a:lnSpc>
                <a:spcPct val="90000"/>
              </a:lnSpc>
              <a:spcBef>
                <a:spcPts val="800"/>
              </a:spcBef>
              <a:defRPr sz="2300">
                <a:latin typeface="Cambria"/>
                <a:ea typeface="Cambria"/>
                <a:cs typeface="Cambria"/>
                <a:sym typeface="Cambria"/>
              </a:defRPr>
            </a:pPr>
            <a:r>
              <a:t>VP</a:t>
            </a:r>
          </a:p>
          <a:p>
            <a:pPr defTabSz="777240">
              <a:lnSpc>
                <a:spcPct val="90000"/>
              </a:lnSpc>
              <a:spcBef>
                <a:spcPts val="800"/>
              </a:spcBef>
              <a:defRPr sz="2300">
                <a:latin typeface="Cambria"/>
                <a:ea typeface="Cambria"/>
                <a:cs typeface="Cambria"/>
                <a:sym typeface="Cambria"/>
              </a:defRPr>
            </a:pPr>
          </a:p>
          <a:p>
            <a:pPr defTabSz="777240">
              <a:lnSpc>
                <a:spcPct val="90000"/>
              </a:lnSpc>
              <a:spcBef>
                <a:spcPts val="800"/>
              </a:spcBef>
              <a:defRPr sz="2300">
                <a:latin typeface="Cambria"/>
                <a:ea typeface="Cambria"/>
                <a:cs typeface="Cambria"/>
                <a:sym typeface="Cambria"/>
              </a:defRPr>
            </a:pPr>
            <a:r>
              <a:t>27 Pero Abraham volvió a decirle:—Perdona que sea yo tan atrevido al hablarte así, pues tú eres Dios y yo no soy más que un simple hombre.</a:t>
            </a:r>
          </a:p>
        </p:txBody>
      </p:sp>
      <p:sp>
        <p:nvSpPr>
          <p:cNvPr id="116"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Génesis 18.27</a:t>
            </a:r>
          </a:p>
        </p:txBody>
      </p:sp>
      <p:pic>
        <p:nvPicPr>
          <p:cNvPr id="117"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9"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0"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9 A unos que confiaban en sí mismos como justos y menospreciaban a los otros, dijo también esta parábola:</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10 «Dos hombres subieron al Templo a orar: uno era fariseo y el otro publicano.</a:t>
            </a:r>
          </a:p>
        </p:txBody>
      </p:sp>
      <p:sp>
        <p:nvSpPr>
          <p:cNvPr id="121"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9 Jesús contó esta otra parábola para algunos que, seguros de sí mismos por considerarse justos, despreciaban a los demás:</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10 «Dos hombres fueron al templo a orar: el uno era fariseo, y el otro era uno de esos que cobran impuestos para Roma.</a:t>
            </a:r>
          </a:p>
        </p:txBody>
      </p:sp>
      <p:sp>
        <p:nvSpPr>
          <p:cNvPr id="122"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Lucas 18.9-10</a:t>
            </a:r>
          </a:p>
        </p:txBody>
      </p:sp>
      <p:pic>
        <p:nvPicPr>
          <p:cNvPr id="123"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5"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26"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11 El fariseo, puesto en pie, oraba consigo mismo de esta manera: “Dios, te doy gracias porque no soy como los otros hombres: ladrones, injustos, adúlteros, ni aun como este publicano;</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12 ayuno dos veces a la semana, diezmo de todo lo que gano.”</a:t>
            </a:r>
          </a:p>
        </p:txBody>
      </p:sp>
      <p:sp>
        <p:nvSpPr>
          <p:cNvPr id="127"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11 El fariseo, de pie, oraba así: “Oh Dios, te doy gracias porque no soy como los demás, que son ladrones, malvados y adúlteros, ni como ese cobrador de impuestos.</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12 Yo ayuno dos veces a la semana y te doy la décima parte de todo lo que gano.”</a:t>
            </a:r>
          </a:p>
        </p:txBody>
      </p:sp>
      <p:sp>
        <p:nvSpPr>
          <p:cNvPr id="128"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Lucas 18.11-12</a:t>
            </a:r>
          </a:p>
        </p:txBody>
      </p:sp>
      <p:pic>
        <p:nvPicPr>
          <p:cNvPr id="129"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1"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32" name="Content Placeholder 10"/>
          <p:cNvSpPr txBox="1"/>
          <p:nvPr>
            <p:ph type="body" sz="half" idx="1"/>
          </p:nvPr>
        </p:nvSpPr>
        <p:spPr>
          <a:xfrm>
            <a:off x="821143" y="2028373"/>
            <a:ext cx="5181601" cy="4162427"/>
          </a:xfrm>
          <a:prstGeom prst="rect">
            <a:avLst/>
          </a:prstGeom>
        </p:spPr>
        <p:txBody>
          <a:bodyPr/>
          <a:lstStyle/>
          <a:p>
            <a:pPr marL="0" indent="0" defTabSz="859536">
              <a:spcBef>
                <a:spcPts val="900"/>
              </a:spcBef>
              <a:buSzTx/>
              <a:buNone/>
              <a:defRPr sz="2256">
                <a:latin typeface="Cambria"/>
                <a:ea typeface="Cambria"/>
                <a:cs typeface="Cambria"/>
                <a:sym typeface="Cambria"/>
              </a:defRPr>
            </a:pPr>
            <a:r>
              <a:t>RVR</a:t>
            </a:r>
          </a:p>
          <a:p>
            <a:pPr marL="0" indent="0" defTabSz="859536">
              <a:spcBef>
                <a:spcPts val="900"/>
              </a:spcBef>
              <a:buSzTx/>
              <a:buNone/>
              <a:defRPr sz="2256">
                <a:latin typeface="Cambria"/>
                <a:ea typeface="Cambria"/>
                <a:cs typeface="Cambria"/>
                <a:sym typeface="Cambria"/>
              </a:defRPr>
            </a:pPr>
          </a:p>
          <a:p>
            <a:pPr marL="0" indent="0" defTabSz="859536">
              <a:spcBef>
                <a:spcPts val="900"/>
              </a:spcBef>
              <a:buSzTx/>
              <a:buNone/>
              <a:defRPr sz="2256">
                <a:latin typeface="Cambria"/>
                <a:ea typeface="Cambria"/>
                <a:cs typeface="Cambria"/>
                <a:sym typeface="Cambria"/>
              </a:defRPr>
            </a:pPr>
            <a:r>
              <a:t>13 Pero el publicano, estando lejos, no quería ni aun alzar los ojos al cielo, sino que se golpeaba el pecho, diciendo: “Dios, sé propicio a mí, pecador.”</a:t>
            </a:r>
          </a:p>
          <a:p>
            <a:pPr marL="0" indent="0" defTabSz="859536">
              <a:spcBef>
                <a:spcPts val="900"/>
              </a:spcBef>
              <a:buSzTx/>
              <a:buNone/>
              <a:defRPr sz="2256">
                <a:latin typeface="Cambria"/>
                <a:ea typeface="Cambria"/>
                <a:cs typeface="Cambria"/>
                <a:sym typeface="Cambria"/>
              </a:defRPr>
            </a:pPr>
          </a:p>
          <a:p>
            <a:pPr marL="0" indent="0" defTabSz="859536">
              <a:spcBef>
                <a:spcPts val="900"/>
              </a:spcBef>
              <a:buSzTx/>
              <a:buNone/>
              <a:defRPr sz="2256">
                <a:latin typeface="Cambria"/>
                <a:ea typeface="Cambria"/>
                <a:cs typeface="Cambria"/>
                <a:sym typeface="Cambria"/>
              </a:defRPr>
            </a:pPr>
            <a:r>
              <a:t>14 Os digo que éste descendió a su casa justificado antes que el otro, porque cualquiera que se enaltece será humillado y el que se humilla será enaltecido».</a:t>
            </a:r>
          </a:p>
        </p:txBody>
      </p:sp>
      <p:sp>
        <p:nvSpPr>
          <p:cNvPr id="133"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defTabSz="777240">
              <a:lnSpc>
                <a:spcPct val="90000"/>
              </a:lnSpc>
              <a:spcBef>
                <a:spcPts val="800"/>
              </a:spcBef>
              <a:defRPr sz="2040">
                <a:latin typeface="Cambria"/>
                <a:ea typeface="Cambria"/>
                <a:cs typeface="Cambria"/>
                <a:sym typeface="Cambria"/>
              </a:defRPr>
            </a:pPr>
            <a:r>
              <a:t>VP</a:t>
            </a:r>
          </a:p>
          <a:p>
            <a:pPr defTabSz="777240">
              <a:lnSpc>
                <a:spcPct val="90000"/>
              </a:lnSpc>
              <a:spcBef>
                <a:spcPts val="800"/>
              </a:spcBef>
              <a:defRPr sz="2040">
                <a:latin typeface="Cambria"/>
                <a:ea typeface="Cambria"/>
                <a:cs typeface="Cambria"/>
                <a:sym typeface="Cambria"/>
              </a:defRPr>
            </a:pPr>
          </a:p>
          <a:p>
            <a:pPr defTabSz="777240">
              <a:lnSpc>
                <a:spcPct val="90000"/>
              </a:lnSpc>
              <a:spcBef>
                <a:spcPts val="800"/>
              </a:spcBef>
              <a:defRPr sz="2040">
                <a:latin typeface="Cambria"/>
                <a:ea typeface="Cambria"/>
                <a:cs typeface="Cambria"/>
                <a:sym typeface="Cambria"/>
              </a:defRPr>
            </a:pPr>
            <a:r>
              <a:t>13 Pero el cobrador de impuestos se quedó a cierta distancia, y ni siquiera se atrevía a levantar los ojos al cielo, sino que se golpeaba el pecho y decía: “¡Oh Dios, ten compasión de mí, que soy pecador!”</a:t>
            </a:r>
          </a:p>
          <a:p>
            <a:pPr defTabSz="777240">
              <a:lnSpc>
                <a:spcPct val="90000"/>
              </a:lnSpc>
              <a:spcBef>
                <a:spcPts val="800"/>
              </a:spcBef>
              <a:defRPr sz="2040">
                <a:latin typeface="Cambria"/>
                <a:ea typeface="Cambria"/>
                <a:cs typeface="Cambria"/>
                <a:sym typeface="Cambria"/>
              </a:defRPr>
            </a:pPr>
          </a:p>
          <a:p>
            <a:pPr defTabSz="777240">
              <a:lnSpc>
                <a:spcPct val="90000"/>
              </a:lnSpc>
              <a:spcBef>
                <a:spcPts val="800"/>
              </a:spcBef>
              <a:defRPr sz="2040">
                <a:latin typeface="Cambria"/>
                <a:ea typeface="Cambria"/>
                <a:cs typeface="Cambria"/>
                <a:sym typeface="Cambria"/>
              </a:defRPr>
            </a:pPr>
            <a:r>
              <a:t>14 Les digo que este cobrador de impuestos volvió a su casa ya justo, pero el fariseo no. Porque el que a sí mismo se engrandece, será humillado; y el que se humilla, será engrandecido.</a:t>
            </a:r>
          </a:p>
        </p:txBody>
      </p:sp>
      <p:sp>
        <p:nvSpPr>
          <p:cNvPr id="134"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Lucas 18.13-14</a:t>
            </a:r>
          </a:p>
        </p:txBody>
      </p:sp>
      <p:pic>
        <p:nvPicPr>
          <p:cNvPr id="135"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Picture 8" descr="Picture 8"/>
          <p:cNvPicPr>
            <a:picLocks noChangeAspect="1"/>
          </p:cNvPicPr>
          <p:nvPr/>
        </p:nvPicPr>
        <p:blipFill>
          <a:blip r:embed="rId2">
            <a:extLst/>
          </a:blip>
          <a:srcRect l="0" t="0" r="0" b="14084"/>
          <a:stretch>
            <a:fillRect/>
          </a:stretch>
        </p:blipFill>
        <p:spPr>
          <a:xfrm>
            <a:off x="0" y="73572"/>
            <a:ext cx="12192000" cy="5891985"/>
          </a:xfrm>
          <a:prstGeom prst="rect">
            <a:avLst/>
          </a:prstGeom>
          <a:ln w="12700">
            <a:miter lim="400000"/>
          </a:ln>
        </p:spPr>
      </p:pic>
      <p:sp>
        <p:nvSpPr>
          <p:cNvPr id="138" name="Content Placeholder 10"/>
          <p:cNvSpPr txBox="1"/>
          <p:nvPr>
            <p:ph type="body" sz="half" idx="1"/>
          </p:nvPr>
        </p:nvSpPr>
        <p:spPr>
          <a:xfrm>
            <a:off x="821143" y="2028373"/>
            <a:ext cx="5181601" cy="4162427"/>
          </a:xfrm>
          <a:prstGeom prst="rect">
            <a:avLst/>
          </a:prstGeom>
        </p:spPr>
        <p:txBody>
          <a:bodyPr/>
          <a:lstStyle/>
          <a:p>
            <a:pPr marL="0" indent="0">
              <a:buSzTx/>
              <a:buNone/>
              <a:defRPr sz="2400">
                <a:latin typeface="Cambria"/>
                <a:ea typeface="Cambria"/>
                <a:cs typeface="Cambria"/>
                <a:sym typeface="Cambria"/>
              </a:defRPr>
            </a:pPr>
            <a:r>
              <a:t>RVR</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14 Ésta es la confianza que tenemos en él, que si pedimos alguna cosa conforme a su voluntad, él nos oye.</a:t>
            </a:r>
          </a:p>
          <a:p>
            <a:pPr marL="0" indent="0">
              <a:buSzTx/>
              <a:buNone/>
              <a:defRPr sz="2400">
                <a:latin typeface="Cambria"/>
                <a:ea typeface="Cambria"/>
                <a:cs typeface="Cambria"/>
                <a:sym typeface="Cambria"/>
              </a:defRPr>
            </a:pPr>
          </a:p>
          <a:p>
            <a:pPr marL="0" indent="0">
              <a:buSzTx/>
              <a:buNone/>
              <a:defRPr sz="2400">
                <a:latin typeface="Cambria"/>
                <a:ea typeface="Cambria"/>
                <a:cs typeface="Cambria"/>
                <a:sym typeface="Cambria"/>
              </a:defRPr>
            </a:pPr>
            <a:r>
              <a:t>15 Y si sabemos que él nos oye en cualquiera cosa que pidamos, sabemos que tenemos las peticiones que le hayamos hecho.</a:t>
            </a:r>
          </a:p>
        </p:txBody>
      </p:sp>
      <p:sp>
        <p:nvSpPr>
          <p:cNvPr id="139" name="Content Placeholder 11"/>
          <p:cNvSpPr txBox="1"/>
          <p:nvPr/>
        </p:nvSpPr>
        <p:spPr>
          <a:xfrm>
            <a:off x="6217920" y="2028374"/>
            <a:ext cx="5090161" cy="416242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lnSpc>
                <a:spcPct val="90000"/>
              </a:lnSpc>
              <a:spcBef>
                <a:spcPts val="1000"/>
              </a:spcBef>
              <a:defRPr sz="2400">
                <a:latin typeface="Cambria"/>
                <a:ea typeface="Cambria"/>
                <a:cs typeface="Cambria"/>
                <a:sym typeface="Cambria"/>
              </a:defRPr>
            </a:pPr>
            <a:r>
              <a:t>VP</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14 Tenemos confianza en Dios, porque sabemos que si le pedimos algo conforme a su voluntad, él nos oye.</a:t>
            </a:r>
          </a:p>
          <a:p>
            <a:pPr>
              <a:lnSpc>
                <a:spcPct val="90000"/>
              </a:lnSpc>
              <a:spcBef>
                <a:spcPts val="1000"/>
              </a:spcBef>
              <a:defRPr sz="2400">
                <a:latin typeface="Cambria"/>
                <a:ea typeface="Cambria"/>
                <a:cs typeface="Cambria"/>
                <a:sym typeface="Cambria"/>
              </a:defRPr>
            </a:pPr>
          </a:p>
          <a:p>
            <a:pPr>
              <a:lnSpc>
                <a:spcPct val="90000"/>
              </a:lnSpc>
              <a:spcBef>
                <a:spcPts val="1000"/>
              </a:spcBef>
              <a:defRPr sz="2400">
                <a:latin typeface="Cambria"/>
                <a:ea typeface="Cambria"/>
                <a:cs typeface="Cambria"/>
                <a:sym typeface="Cambria"/>
              </a:defRPr>
            </a:pPr>
            <a:r>
              <a:t>15 Y así como sabemos que Dios oye nuestras oraciones, también sabemos que ya tenemos lo que le hemos pedido.</a:t>
            </a:r>
          </a:p>
        </p:txBody>
      </p:sp>
      <p:sp>
        <p:nvSpPr>
          <p:cNvPr id="140" name="TextBox 1"/>
          <p:cNvSpPr txBox="1"/>
          <p:nvPr/>
        </p:nvSpPr>
        <p:spPr>
          <a:xfrm>
            <a:off x="5040488" y="1251052"/>
            <a:ext cx="4238341" cy="452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defRPr spc="10" sz="2800">
                <a:solidFill>
                  <a:srgbClr val="57350B"/>
                </a:solidFill>
                <a:latin typeface="Futura Medium"/>
                <a:ea typeface="Futura Medium"/>
                <a:cs typeface="Futura Medium"/>
                <a:sym typeface="Futura Medium"/>
              </a:defRPr>
            </a:lvl1pPr>
          </a:lstStyle>
          <a:p>
            <a:pPr>
              <a:defRPr spc="0"/>
            </a:pPr>
            <a:r>
              <a:rPr spc="10"/>
              <a:t>1 Juan 5.14-15</a:t>
            </a:r>
          </a:p>
        </p:txBody>
      </p:sp>
      <p:pic>
        <p:nvPicPr>
          <p:cNvPr id="141" name="Image" descr="Image"/>
          <p:cNvPicPr>
            <a:picLocks noChangeAspect="1"/>
          </p:cNvPicPr>
          <p:nvPr/>
        </p:nvPicPr>
        <p:blipFill>
          <a:blip r:embed="rId3">
            <a:extLst/>
          </a:blip>
          <a:stretch>
            <a:fillRect/>
          </a:stretch>
        </p:blipFill>
        <p:spPr>
          <a:xfrm>
            <a:off x="9951680" y="6059347"/>
            <a:ext cx="2020390" cy="593449"/>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