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524000" y="1122362"/>
            <a:ext cx="7472854" cy="1655761"/>
          </a:xfrm>
          <a:prstGeom prst="rect">
            <a:avLst/>
          </a:prstGeom>
        </p:spPr>
        <p:txBody>
          <a:bodyPr anchor="t"/>
          <a:lstStyle/>
          <a:p>
            <a:pPr algn="l" defTabSz="886966">
              <a:defRPr sz="3600">
                <a:solidFill>
                  <a:srgbClr val="6E76A1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>
                <a:solidFill>
                  <a:srgbClr val="E9BE43"/>
                </a:solidFill>
              </a:rPr>
              <a:t>Lección 2</a:t>
            </a:r>
            <a:br/>
            <a:r>
              <a:rPr>
                <a:solidFill>
                  <a:srgbClr val="845083"/>
                </a:solidFill>
              </a:rPr>
              <a:t>EZEQUÍAS GUÍA AL PUEBLO</a:t>
            </a:r>
            <a:r>
              <a:rPr>
                <a:solidFill>
                  <a:srgbClr val="C8334A"/>
                </a:solidFill>
              </a:rPr>
              <a:t> </a:t>
            </a:r>
            <a:br>
              <a:rPr>
                <a:solidFill>
                  <a:srgbClr val="C8334A"/>
                </a:solidFill>
              </a:rPr>
            </a:br>
            <a:r>
              <a:rPr sz="1800">
                <a:solidFill>
                  <a:srgbClr val="0D0D0D"/>
                </a:solidFill>
              </a:rPr>
              <a:t>2 Crónicas 30.1-9; 26-27</a:t>
            </a:r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2778125"/>
            <a:ext cx="7472854" cy="1655761"/>
          </a:xfrm>
          <a:prstGeom prst="rect">
            <a:avLst/>
          </a:prstGeom>
        </p:spPr>
        <p:txBody>
          <a:bodyPr/>
          <a:lstStyle/>
          <a:p>
            <a:pPr algn="l" defTabSz="841247">
              <a:lnSpc>
                <a:spcPct val="100000"/>
              </a:lnSpc>
              <a:spcBef>
                <a:spcPts val="0"/>
              </a:spcBef>
              <a:defRPr sz="1840">
                <a:latin typeface="Cambria"/>
                <a:ea typeface="Cambria"/>
                <a:cs typeface="Cambria"/>
                <a:sym typeface="Cambria"/>
              </a:defRPr>
            </a:pPr>
            <a:r>
              <a:t>«Hubo, pues, mucha alegría en Jerusalén, porque desde los tiempos de Salomón, hijo de David y rey de Israel, no había ocurrido nada semejante en Jerusalén».</a:t>
            </a:r>
          </a:p>
          <a:p>
            <a:pPr algn="r" defTabSz="841247">
              <a:spcBef>
                <a:spcPts val="900"/>
              </a:spcBef>
              <a:defRPr sz="1840">
                <a:latin typeface="Cambria"/>
                <a:ea typeface="Cambria"/>
                <a:cs typeface="Cambria"/>
                <a:sym typeface="Cambria"/>
              </a:defRPr>
            </a:pPr>
            <a:r>
              <a:t>2 Crónicas 30.26</a:t>
            </a:r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1938" y="5245611"/>
            <a:ext cx="4634968" cy="1361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rock mountain ED 25-26- SMALL.png" descr="rock mountain ED 25-26- SMALL.png"/>
          <p:cNvPicPr>
            <a:picLocks noChangeAspect="1"/>
          </p:cNvPicPr>
          <p:nvPr/>
        </p:nvPicPr>
        <p:blipFill>
          <a:blip r:embed="rId3">
            <a:alphaModFix amt="27128"/>
            <a:extLst/>
          </a:blip>
          <a:stretch>
            <a:fillRect/>
          </a:stretch>
        </p:blipFill>
        <p:spPr>
          <a:xfrm flipH="1">
            <a:off x="-150456" y="1216974"/>
            <a:ext cx="12492912" cy="8328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1"/>
          <a:stretch>
            <a:fillRect/>
          </a:stretch>
        </p:blipFill>
        <p:spPr>
          <a:xfrm>
            <a:off x="18" y="1281"/>
            <a:ext cx="12191982" cy="589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ontent Placeholder 7"/>
          <p:cNvSpPr txBox="1"/>
          <p:nvPr>
            <p:ph type="body" idx="1"/>
          </p:nvPr>
        </p:nvSpPr>
        <p:spPr>
          <a:xfrm>
            <a:off x="838200" y="2163750"/>
            <a:ext cx="10515600" cy="3914776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Ezequías en su liderato como rey de Judá y en conjunto con sus funcionarios y líderes realizaron una reforma religiosa para que el pueblo, que estaba alejado de Dios, renovara el pacto con el Señor.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Evaluarnos como creyentes y como iglesia en humildad es una disciplina importante para mantenernos unidos a Dios y a sus propósitos.</a:t>
            </a:r>
          </a:p>
          <a:p>
            <a:pPr>
              <a:defRPr>
                <a:latin typeface="Cambria"/>
                <a:ea typeface="Cambria"/>
                <a:cs typeface="Cambria"/>
                <a:sym typeface="Cambria"/>
              </a:defRPr>
            </a:pPr>
            <a:r>
              <a:t>Jesús es el modelo a seguir por todos, pero es importante que el liderato de la iglesia sea también ejemplo tanto en la comunidad de fe como fuera de ella.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576"/>
          <a:stretch>
            <a:fillRect/>
          </a:stretch>
        </p:blipFill>
        <p:spPr>
          <a:xfrm>
            <a:off x="18" y="1282"/>
            <a:ext cx="12191982" cy="592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Content Placeholder 7"/>
          <p:cNvSpPr txBox="1"/>
          <p:nvPr>
            <p:ph type="body" idx="1"/>
          </p:nvPr>
        </p:nvSpPr>
        <p:spPr>
          <a:xfrm>
            <a:off x="838200" y="2176211"/>
            <a:ext cx="10515600" cy="3914776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El culto a Dios en el santuario no se improvisa y debe ser inclusivo. La liturgia dentro del culto debe ser organizada, reflejando una teología sana de adoración y servicio, y donde el Espíritu Santo obre en cada creyente y la comunidad en pleno. Los diversos ritos o ceremonias y las ordenanzas (Santa Cena y bautismo) deben ser de tal manera que honren a Dios, edifiquen a la iglesia y celebren con gratitud y gozo las maravillas de Dios. Cuando así hacemos agradamos a Dios.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49"/>
          <a:stretch>
            <a:fillRect/>
          </a:stretch>
        </p:blipFill>
        <p:spPr>
          <a:xfrm>
            <a:off x="18" y="1281"/>
            <a:ext cx="12191982" cy="589442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ontent Placeholder 4"/>
          <p:cNvSpPr txBox="1"/>
          <p:nvPr>
            <p:ph type="body" idx="1"/>
          </p:nvPr>
        </p:nvSpPr>
        <p:spPr>
          <a:xfrm>
            <a:off x="838200" y="2000249"/>
            <a:ext cx="10515600" cy="3943352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Dios nuestro y merecedor de toda honra, con gratitud llegamos a ti reconociendo que somos pecadores y la acción de Cristo en el calvario, por amor, nos hace aptos para tener una relación de amistad contigo. Ayúdanos a servirte y asistir a tu casa con gozo y alegría, aún en tiempos difíciles, pues eres nuestro sostén y fortaleza. Inquiétanos a hablar y testimoniar a otros de ti de tal manera que puedan conocerte. En el nombre de Jesús te lo pedimos. Amén.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263"/>
          <a:stretch>
            <a:fillRect/>
          </a:stretch>
        </p:blipFill>
        <p:spPr>
          <a:xfrm>
            <a:off x="0" y="-1"/>
            <a:ext cx="12192000" cy="5879798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Content Placeholder 7"/>
          <p:cNvSpPr txBox="1"/>
          <p:nvPr>
            <p:ph type="body" idx="1"/>
          </p:nvPr>
        </p:nvSpPr>
        <p:spPr>
          <a:xfrm>
            <a:off x="838200" y="2000250"/>
            <a:ext cx="10515600" cy="3929065"/>
          </a:xfrm>
          <a:prstGeom prst="rect">
            <a:avLst/>
          </a:prstGeom>
        </p:spPr>
        <p:txBody>
          <a:bodyPr anchor="ctr"/>
          <a:lstStyle/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Considerar las razones por la cuales Ezequías fue reconocido como un buen líder en el reino de Judá.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Examinar cómo el regreso a las raíces da sentido de identidad a las comunidades que han sufrido el coloniaje.</a:t>
            </a:r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Apreciar que establecer vínculos de fidelidad a Dios y celebrar la Cena del Señor es motivo de alegría para la comunidad de creyentes.</a:t>
            </a:r>
          </a:p>
        </p:txBody>
      </p:sp>
      <p:pic>
        <p:nvPicPr>
          <p:cNvPr id="10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105"/>
          <a:stretch>
            <a:fillRect/>
          </a:stretch>
        </p:blipFill>
        <p:spPr>
          <a:xfrm>
            <a:off x="0" y="-3"/>
            <a:ext cx="12192000" cy="575349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ontent Placeholder 15"/>
          <p:cNvSpPr txBox="1"/>
          <p:nvPr>
            <p:ph type="body" idx="1"/>
          </p:nvPr>
        </p:nvSpPr>
        <p:spPr>
          <a:xfrm>
            <a:off x="838200" y="2000250"/>
            <a:ext cx="10515600" cy="3943350"/>
          </a:xfrm>
          <a:prstGeom prst="rect">
            <a:avLst/>
          </a:prstGeom>
        </p:spPr>
        <p:txBody>
          <a:bodyPr anchor="ctr"/>
          <a:lstStyle/>
          <a:p>
            <a:pPr marL="228599" indent="-228599">
              <a:defRPr sz="300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Pascua: </a:t>
            </a:r>
            <a:r>
              <a:t>Celebración central de Israel de la liberación milagrosa realizada por Dios al salir del dominio del Imperio egipcio (Éx 12.1-28).</a:t>
            </a:r>
            <a:endParaRPr cap="all"/>
          </a:p>
          <a:p>
            <a:pPr marL="228599" indent="-228599">
              <a:defRPr sz="3000">
                <a:latin typeface="Cambria"/>
                <a:ea typeface="Cambria"/>
                <a:cs typeface="Cambria"/>
                <a:sym typeface="Cambria"/>
              </a:defRPr>
            </a:pPr>
            <a:r>
              <a:rPr cap="all"/>
              <a:t>Asiria: </a:t>
            </a:r>
            <a:r>
              <a:t>Imperio del siglo VIII a. C. que amenazó y dominó a Israel.</a:t>
            </a:r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76"/>
          <a:stretch>
            <a:fillRect/>
          </a:stretch>
        </p:blipFill>
        <p:spPr>
          <a:xfrm>
            <a:off x="0" y="0"/>
            <a:ext cx="12192000" cy="589254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Content Placeholder 10"/>
          <p:cNvSpPr txBox="1"/>
          <p:nvPr>
            <p:ph type="body" sz="half" idx="1"/>
          </p:nvPr>
        </p:nvSpPr>
        <p:spPr>
          <a:xfrm>
            <a:off x="838200" y="1950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60266">
              <a:spcBef>
                <a:spcPts val="800"/>
              </a:spcBef>
              <a:buSzTx/>
              <a:buNone/>
              <a:defRPr sz="2208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60266">
              <a:spcBef>
                <a:spcPts val="800"/>
              </a:spcBef>
              <a:buSzTx/>
              <a:buNone/>
              <a:defRPr sz="2208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60266">
              <a:spcBef>
                <a:spcPts val="800"/>
              </a:spcBef>
              <a:buSzTx/>
              <a:buNone/>
              <a:defRPr sz="2208">
                <a:latin typeface="Cambria"/>
                <a:ea typeface="Cambria"/>
                <a:cs typeface="Cambria"/>
                <a:sym typeface="Cambria"/>
              </a:defRPr>
            </a:pPr>
            <a:r>
              <a:t>1 Después Ezequías envió mensajeros por todo Israel y Judá, y también escribió cartas a Efraín y a Manasés, para invitarlos a la casa de Jehová, en Jerusalén, a fin de celebrar la Pascua a Jehová, Dios de Israel.</a:t>
            </a:r>
          </a:p>
          <a:p>
            <a:pPr marL="0" indent="0" defTabSz="860266">
              <a:spcBef>
                <a:spcPts val="800"/>
              </a:spcBef>
              <a:buSzTx/>
              <a:buNone/>
              <a:defRPr sz="2208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60266">
              <a:spcBef>
                <a:spcPts val="800"/>
              </a:spcBef>
              <a:buSzTx/>
              <a:buNone/>
              <a:defRPr sz="2208">
                <a:latin typeface="Cambria"/>
                <a:ea typeface="Cambria"/>
                <a:cs typeface="Cambria"/>
                <a:sym typeface="Cambria"/>
              </a:defRPr>
            </a:pPr>
            <a:r>
              <a:t>2 Pues el rey había consultado con sus príncipes y con toda la congregación en Jerusalén, para celebrar la Pascua en el mes segundo;</a:t>
            </a:r>
          </a:p>
        </p:txBody>
      </p:sp>
      <p:sp>
        <p:nvSpPr>
          <p:cNvPr id="109" name="Content Placeholder 11"/>
          <p:cNvSpPr txBox="1"/>
          <p:nvPr/>
        </p:nvSpPr>
        <p:spPr>
          <a:xfrm>
            <a:off x="6217920" y="1950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97539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97539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97539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1 Ezequías mandó avisar en todo Israel y Judá, y también envió cartas a Efraín y Manasés, para invitarlos a acudir al templo del Señor en Jerusalén a celebrar la Pascua del Señor, Dios de Israel.</a:t>
            </a:r>
          </a:p>
          <a:p>
            <a:pPr defTabSz="797539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97539">
              <a:lnSpc>
                <a:spcPct val="90000"/>
              </a:lnSpc>
              <a:spcBef>
                <a:spcPts val="700"/>
              </a:spcBef>
              <a:defRPr sz="2254">
                <a:latin typeface="Cambria"/>
                <a:ea typeface="Cambria"/>
                <a:cs typeface="Cambria"/>
                <a:sym typeface="Cambria"/>
              </a:defRPr>
            </a:pPr>
            <a:r>
              <a:t>2 El rey, después de haber consultado con sus funcionarios y con toda la comunidad de Jerusalén, había decidido celebrar la Pascua en el segundo mes,</a:t>
            </a:r>
          </a:p>
        </p:txBody>
      </p:sp>
      <p:sp>
        <p:nvSpPr>
          <p:cNvPr id="110" name="TextBox 1"/>
          <p:cNvSpPr txBox="1"/>
          <p:nvPr/>
        </p:nvSpPr>
        <p:spPr>
          <a:xfrm>
            <a:off x="5049958" y="1153930"/>
            <a:ext cx="3414127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30.1-2</a:t>
            </a:r>
          </a:p>
        </p:txBody>
      </p:sp>
      <p:pic>
        <p:nvPicPr>
          <p:cNvPr id="1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834"/>
          <a:stretch>
            <a:fillRect/>
          </a:stretch>
        </p:blipFill>
        <p:spPr>
          <a:xfrm>
            <a:off x="0" y="73572"/>
            <a:ext cx="12192000" cy="590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3 porque entonces no la podían celebrar, por cuanto no había suficientes sacerdotes santificados, ni el pueblo se había reunido en Jerusalén.</a:t>
            </a: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96111">
              <a:spcBef>
                <a:spcPts val="900"/>
              </a:spcBef>
              <a:buSzTx/>
              <a:buNone/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4 Esto agradó al rey y a toda la multitud.</a:t>
            </a:r>
          </a:p>
        </p:txBody>
      </p:sp>
      <p:sp>
        <p:nvSpPr>
          <p:cNvPr id="115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77240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3 ya que no había podido celebrarla a su debido tiempo porque no había bastantes sacerdotes que se hubieran purificado ni el pueblo se había reunido en Jerusalén.</a:t>
            </a: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77240">
              <a:lnSpc>
                <a:spcPct val="90000"/>
              </a:lnSpc>
              <a:spcBef>
                <a:spcPts val="800"/>
              </a:spcBef>
              <a:defRPr sz="2300">
                <a:latin typeface="Cambria"/>
                <a:ea typeface="Cambria"/>
                <a:cs typeface="Cambria"/>
                <a:sym typeface="Cambria"/>
              </a:defRPr>
            </a:pPr>
            <a:r>
              <a:t>4 Y como tanto al rey como a toda la comunidad les había parecido buena la propuesta,</a:t>
            </a:r>
          </a:p>
        </p:txBody>
      </p:sp>
      <p:sp>
        <p:nvSpPr>
          <p:cNvPr id="116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30.3-4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084"/>
          <a:stretch>
            <a:fillRect/>
          </a:stretch>
        </p:blipFill>
        <p:spPr>
          <a:xfrm>
            <a:off x="0" y="73572"/>
            <a:ext cx="12192000" cy="58919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713231">
              <a:spcBef>
                <a:spcPts val="700"/>
              </a:spcBef>
              <a:buSzTx/>
              <a:buNone/>
              <a:defRPr sz="1871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13231">
              <a:spcBef>
                <a:spcPts val="700"/>
              </a:spcBef>
              <a:buSzTx/>
              <a:buNone/>
              <a:defRPr sz="1871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13231">
              <a:spcBef>
                <a:spcPts val="700"/>
              </a:spcBef>
              <a:buSzTx/>
              <a:buNone/>
              <a:defRPr sz="1871">
                <a:latin typeface="Cambria"/>
                <a:ea typeface="Cambria"/>
                <a:cs typeface="Cambria"/>
                <a:sym typeface="Cambria"/>
              </a:defRPr>
            </a:pPr>
            <a:r>
              <a:t>5 Y determinaron hacer pasar pregón por todo Israel, desde Beerseba hasta Dan, para que vinieran a celebrar en Jerusalén la Pascua a Jehová, Dios de Israel; porque en mucho tiempo no la habían celebrado al modo que está prescrito.</a:t>
            </a:r>
          </a:p>
          <a:p>
            <a:pPr marL="0" indent="0" defTabSz="713231">
              <a:spcBef>
                <a:spcPts val="700"/>
              </a:spcBef>
              <a:buSzTx/>
              <a:buNone/>
              <a:defRPr sz="1871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13231">
              <a:spcBef>
                <a:spcPts val="700"/>
              </a:spcBef>
              <a:buSzTx/>
              <a:buNone/>
              <a:defRPr sz="1871">
                <a:latin typeface="Cambria"/>
                <a:ea typeface="Cambria"/>
                <a:cs typeface="Cambria"/>
                <a:sym typeface="Cambria"/>
              </a:defRPr>
            </a:pPr>
            <a:r>
              <a:t>6 Salieron, pues, mensajeros con cartas de parte del rey y de sus príncipes por todo Israel y Judá, como el rey lo había mandado, que decían: «Hijos de Israel, volveos a Jehová, el Dios de Abraham, de Isaac y de Israel, y él se volverá al resto que ha quedado de manos de los reyes de Asiria.</a:t>
            </a:r>
          </a:p>
        </p:txBody>
      </p:sp>
      <p:sp>
        <p:nvSpPr>
          <p:cNvPr id="121" name="Content Placeholder 11"/>
          <p:cNvSpPr txBox="1"/>
          <p:nvPr/>
        </p:nvSpPr>
        <p:spPr>
          <a:xfrm>
            <a:off x="6217920" y="2204954"/>
            <a:ext cx="5090161" cy="416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740663">
              <a:lnSpc>
                <a:spcPct val="90000"/>
              </a:lnSpc>
              <a:spcBef>
                <a:spcPts val="800"/>
              </a:spcBef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740663">
              <a:lnSpc>
                <a:spcPct val="90000"/>
              </a:lnSpc>
              <a:spcBef>
                <a:spcPts val="800"/>
              </a:spcBef>
              <a:defRPr sz="194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40663">
              <a:lnSpc>
                <a:spcPct val="90000"/>
              </a:lnSpc>
              <a:spcBef>
                <a:spcPts val="800"/>
              </a:spcBef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5 decidieron hacer circular por todo Israel, desde Beerseba hasta Dan, la invitación a ir a celebrar en Jerusalén la Pascua del Señor, Dios de Israel. Porque antes no la habían celebrado con mucha asistencia, como estaba prescrito.</a:t>
            </a:r>
          </a:p>
          <a:p>
            <a:pPr defTabSz="740663">
              <a:lnSpc>
                <a:spcPct val="90000"/>
              </a:lnSpc>
              <a:spcBef>
                <a:spcPts val="800"/>
              </a:spcBef>
              <a:defRPr sz="1944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740663">
              <a:lnSpc>
                <a:spcPct val="90000"/>
              </a:lnSpc>
              <a:spcBef>
                <a:spcPts val="800"/>
              </a:spcBef>
              <a:defRPr sz="1944">
                <a:latin typeface="Cambria"/>
                <a:ea typeface="Cambria"/>
                <a:cs typeface="Cambria"/>
                <a:sym typeface="Cambria"/>
              </a:defRPr>
            </a:pPr>
            <a:r>
              <a:t>6 Así pues, salieron mensajeros por todo Israel y Judá con cartas del rey y de sus funcionarios para proclamar la orden real:  «Israelitas: vuélvanse al Señor, Dios de Abraham, Isaac e Israel, y él se volverá a ustedes, el resto que ha escapado de las manos de los reyes de Asiria.</a:t>
            </a:r>
          </a:p>
        </p:txBody>
      </p:sp>
      <p:sp>
        <p:nvSpPr>
          <p:cNvPr id="122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30.5-6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96"/>
          <a:stretch>
            <a:fillRect/>
          </a:stretch>
        </p:blipFill>
        <p:spPr>
          <a:xfrm>
            <a:off x="0" y="73572"/>
            <a:ext cx="12192000" cy="593240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765351">
              <a:spcBef>
                <a:spcPts val="800"/>
              </a:spcBef>
              <a:buSzTx/>
              <a:buNone/>
              <a:defRPr sz="1979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765351">
              <a:spcBef>
                <a:spcPts val="800"/>
              </a:spcBef>
              <a:buSzTx/>
              <a:buNone/>
              <a:defRPr sz="1979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65351">
              <a:spcBef>
                <a:spcPts val="800"/>
              </a:spcBef>
              <a:buSzTx/>
              <a:buNone/>
              <a:defRPr sz="2159">
                <a:latin typeface="Cambria"/>
                <a:ea typeface="Cambria"/>
                <a:cs typeface="Cambria"/>
                <a:sym typeface="Cambria"/>
              </a:defRPr>
            </a:pPr>
            <a:r>
              <a:t>7 No seáis como vuestros padres y como vuestros hermanos, que se rebelaron contra Jehová, el Dios de sus padres, y él los entregó a desolación, como vosotros veis.</a:t>
            </a:r>
          </a:p>
          <a:p>
            <a:pPr marL="0" indent="0" defTabSz="765351">
              <a:spcBef>
                <a:spcPts val="800"/>
              </a:spcBef>
              <a:buSzTx/>
              <a:buNone/>
              <a:defRPr sz="2159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765351">
              <a:spcBef>
                <a:spcPts val="800"/>
              </a:spcBef>
              <a:buSzTx/>
              <a:buNone/>
              <a:defRPr sz="2159">
                <a:latin typeface="Cambria"/>
                <a:ea typeface="Cambria"/>
                <a:cs typeface="Cambria"/>
                <a:sym typeface="Cambria"/>
              </a:defRPr>
            </a:pPr>
            <a:r>
              <a:t>8 Ahora, pues, no seáis tercos como vuestros padres; someteos a Jehová y venid a su santuario, el cual él ha santificado para siempre; y servid a Jehová, vuestro Dios, y el ardor de su ira se apartará de vosotros.</a:t>
            </a:r>
          </a:p>
        </p:txBody>
      </p:sp>
      <p:sp>
        <p:nvSpPr>
          <p:cNvPr id="127" name="Content Placeholder 11"/>
          <p:cNvSpPr txBox="1"/>
          <p:nvPr/>
        </p:nvSpPr>
        <p:spPr>
          <a:xfrm>
            <a:off x="6217920" y="2204954"/>
            <a:ext cx="5090161" cy="4162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13816">
              <a:lnSpc>
                <a:spcPct val="90000"/>
              </a:lnSpc>
              <a:spcBef>
                <a:spcPts val="800"/>
              </a:spcBef>
              <a:defRPr sz="1779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1779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7 No sean como sus antepasados y como sus hermanos, que por ser infieles al Señor, Dios de sus antepasados, él los entregó a la destrucción, como ustedes ven.</a:t>
            </a: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13816">
              <a:lnSpc>
                <a:spcPct val="90000"/>
              </a:lnSpc>
              <a:spcBef>
                <a:spcPts val="800"/>
              </a:spcBef>
              <a:defRPr sz="2046">
                <a:latin typeface="Cambria"/>
                <a:ea typeface="Cambria"/>
                <a:cs typeface="Cambria"/>
                <a:sym typeface="Cambria"/>
              </a:defRPr>
            </a:pPr>
            <a:r>
              <a:t>8 Por consiguiente, no sean tercos como sus antepasados; extiendan la mano al Señor para renovar la alianza y vengan a su santuario, que él ha consagrado para siempre. Sirvan al Señor su Dios, y él dejará de estar enojado con ustedes.</a:t>
            </a:r>
          </a:p>
        </p:txBody>
      </p:sp>
      <p:sp>
        <p:nvSpPr>
          <p:cNvPr id="128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30.7-8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351"/>
          <a:stretch>
            <a:fillRect/>
          </a:stretch>
        </p:blipFill>
        <p:spPr>
          <a:xfrm>
            <a:off x="0" y="73572"/>
            <a:ext cx="12192000" cy="5942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>
              <a:buSzTx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9 Porque si os volvéis a Jehová, vuestros hermanos y vuestros hijos hallarán misericordia delante de los que los tienen cautivos, y volverán a esta tierra; porque Jehová, vuestro Dios, es clemente y misericordioso, y no apartará de vosotros su rostro, si vosotros os volvéis a él».</a:t>
            </a:r>
          </a:p>
        </p:txBody>
      </p:sp>
      <p:sp>
        <p:nvSpPr>
          <p:cNvPr id="133" name="Content Placeholder 11"/>
          <p:cNvSpPr txBox="1"/>
          <p:nvPr/>
        </p:nvSpPr>
        <p:spPr>
          <a:xfrm>
            <a:off x="6217920" y="2204954"/>
            <a:ext cx="5090161" cy="416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  <a:endParaRPr sz="2800"/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</a:p>
          <a:p>
            <a:pPr>
              <a:lnSpc>
                <a:spcPct val="90000"/>
              </a:lnSpc>
              <a:spcBef>
                <a:spcPts val="10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9 Si ustedes se vuelven al Señor, los enemigos que ahora tienen prisioneros a sus hermanos y a sus hijos tendrán compasión de ellos y los dejarán volver a este país, porque el Señor, el Dios de ustedes, es compasivo y misericordioso y no los rechazará a ustedes, si ustedes se vuelven a él.»</a:t>
            </a:r>
          </a:p>
        </p:txBody>
      </p:sp>
      <p:sp>
        <p:nvSpPr>
          <p:cNvPr id="134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30.9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351"/>
          <a:stretch>
            <a:fillRect/>
          </a:stretch>
        </p:blipFill>
        <p:spPr>
          <a:xfrm>
            <a:off x="0" y="73572"/>
            <a:ext cx="12192000" cy="5942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Content Placeholder 10"/>
          <p:cNvSpPr txBox="1"/>
          <p:nvPr>
            <p:ph type="body" sz="half" idx="1"/>
          </p:nvPr>
        </p:nvSpPr>
        <p:spPr>
          <a:xfrm>
            <a:off x="838200" y="2204954"/>
            <a:ext cx="5181600" cy="4162428"/>
          </a:xfrm>
          <a:prstGeom prst="rect">
            <a:avLst/>
          </a:prstGeom>
        </p:spPr>
        <p:txBody>
          <a:bodyPr/>
          <a:lstStyle/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RVR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26 Hubo entonces gran regocijo en Jerusalén, porque desde los días de Salomón hijo de David, rey de Israel, no había habido cosa semejante en Jerusalén.</a:t>
            </a: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marL="0" indent="0" defTabSz="859536">
              <a:spcBef>
                <a:spcPts val="900"/>
              </a:spcBef>
              <a:buSzTx/>
              <a:buNone/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27 Después los sacerdotes y levitas, puestos en pie, bendijeron al pueblo; y fue oída su voz, y su oración llegó hasta el cielo, su santa morada.</a:t>
            </a:r>
          </a:p>
        </p:txBody>
      </p:sp>
      <p:sp>
        <p:nvSpPr>
          <p:cNvPr id="139" name="Content Placeholder 11"/>
          <p:cNvSpPr txBox="1"/>
          <p:nvPr/>
        </p:nvSpPr>
        <p:spPr>
          <a:xfrm>
            <a:off x="6217920" y="2204954"/>
            <a:ext cx="5090161" cy="416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VP</a:t>
            </a:r>
            <a:endParaRPr sz="2632"/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26 Hubo, pues, mucha alegría en Jerusalén, porque desde los tiempos de Salomón, hijo de David y rey de Israel, no había ocurrido nada semejante en Jerusalén.</a:t>
            </a: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</a:p>
          <a:p>
            <a:pPr defTabSz="859536">
              <a:lnSpc>
                <a:spcPct val="90000"/>
              </a:lnSpc>
              <a:spcBef>
                <a:spcPts val="900"/>
              </a:spcBef>
              <a:defRPr sz="2256">
                <a:latin typeface="Cambria"/>
                <a:ea typeface="Cambria"/>
                <a:cs typeface="Cambria"/>
                <a:sym typeface="Cambria"/>
              </a:defRPr>
            </a:pPr>
            <a:r>
              <a:t>27 Después los sacerdotes y levitas, de pie, bendijeron al pueblo; y el Señor los escuchó, y su oración llegó hasta el cielo, el lugar donde el Dios santo reside.</a:t>
            </a:r>
          </a:p>
        </p:txBody>
      </p:sp>
      <p:sp>
        <p:nvSpPr>
          <p:cNvPr id="140" name="TextBox 1"/>
          <p:cNvSpPr txBox="1"/>
          <p:nvPr/>
        </p:nvSpPr>
        <p:spPr>
          <a:xfrm>
            <a:off x="5040488" y="1251052"/>
            <a:ext cx="4238341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57350B"/>
                </a:solidFill>
                <a:latin typeface="Futura Medium"/>
                <a:ea typeface="Futura Medium"/>
                <a:cs typeface="Futura Medium"/>
                <a:sym typeface="Futura Medium"/>
              </a:defRPr>
            </a:lvl1pPr>
          </a:lstStyle>
          <a:p>
            <a:pPr/>
            <a:r>
              <a:t>2 Crónicas 30.26-27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1680" y="6059347"/>
            <a:ext cx="2020390" cy="593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