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15</a:t>
            </a:r>
            <a:br/>
            <a:r>
              <a:rPr>
                <a:solidFill>
                  <a:srgbClr val="845083"/>
                </a:solidFill>
              </a:rPr>
              <a:t>NUESTRO PADRE CELESTIAL</a:t>
            </a:r>
            <a:br>
              <a:rPr>
                <a:solidFill>
                  <a:srgbClr val="C8334A"/>
                </a:solidFill>
              </a:rPr>
            </a:br>
            <a:r>
              <a:rPr sz="1800">
                <a:solidFill>
                  <a:srgbClr val="0D0D0D"/>
                </a:solidFill>
              </a:rPr>
              <a:t>Mateo 6.24-34</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«Así que no os angustiéis por el día de mañana, porque el día</a:t>
            </a:r>
          </a:p>
          <a:p>
            <a:pPr algn="l">
              <a:lnSpc>
                <a:spcPct val="100000"/>
              </a:lnSpc>
              <a:spcBef>
                <a:spcPts val="0"/>
              </a:spcBef>
              <a:defRPr sz="2000">
                <a:latin typeface="Cambria"/>
                <a:ea typeface="Cambria"/>
                <a:cs typeface="Cambria"/>
                <a:sym typeface="Cambria"/>
              </a:defRPr>
            </a:pPr>
            <a:r>
              <a:t>de mañana traerá su propia preocupación. Basta a cada día</a:t>
            </a:r>
          </a:p>
          <a:p>
            <a:pPr algn="l">
              <a:lnSpc>
                <a:spcPct val="100000"/>
              </a:lnSpc>
              <a:spcBef>
                <a:spcPts val="0"/>
              </a:spcBef>
              <a:defRPr sz="2000">
                <a:latin typeface="Cambria"/>
                <a:ea typeface="Cambria"/>
                <a:cs typeface="Cambria"/>
                <a:sym typeface="Cambria"/>
              </a:defRPr>
            </a:pPr>
            <a:r>
              <a:t>su propio mal».</a:t>
            </a:r>
          </a:p>
          <a:p>
            <a:pPr algn="r">
              <a:defRPr sz="2000">
                <a:latin typeface="Cambria"/>
                <a:ea typeface="Cambria"/>
                <a:cs typeface="Cambria"/>
                <a:sym typeface="Cambria"/>
              </a:defRPr>
            </a:pPr>
            <a:r>
              <a:t>Mateo 6.34</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34 »Así que no os angustiéis por el día de mañana, porque el día de mañana traerá su propia preocupación. Basta a cada día su propio mal.</a:t>
            </a:r>
          </a:p>
        </p:txBody>
      </p:sp>
      <p:sp>
        <p:nvSpPr>
          <p:cNvPr id="14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34 No se preocupen por el día de mañana, porque mañana habrá tiempo para preocuparse. Cada día tiene bastante con sus propios problemas.</a:t>
            </a:r>
          </a:p>
        </p:txBody>
      </p:sp>
      <p:sp>
        <p:nvSpPr>
          <p:cNvPr id="14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6.34</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417750"/>
            <a:ext cx="10515600" cy="3914776"/>
          </a:xfrm>
          <a:prstGeom prst="rect">
            <a:avLst/>
          </a:prstGeom>
        </p:spPr>
        <p:txBody>
          <a:bodyPr anchor="ctr"/>
          <a:lstStyle/>
          <a:p>
            <a:pPr marL="247048" indent="-247048" defTabSz="804672">
              <a:spcBef>
                <a:spcPts val="800"/>
              </a:spcBef>
              <a:buFontTx/>
              <a:defRPr sz="2464">
                <a:latin typeface="Cambria"/>
                <a:ea typeface="Cambria"/>
                <a:cs typeface="Cambria"/>
                <a:sym typeface="Cambria"/>
              </a:defRPr>
            </a:pPr>
            <a:r>
              <a:t>Jesús nos llama a no angustiarnos por las necesidades de la vida, no porque no sean importantes, sino porque son tan importantes que Dios se ocupa de ellas. Esto se ve en el orden de la naturaleza, pero frecuentemente no en el orden social. En este último, hay hambre, sed y desnudez, y por tanto no se cumple la voluntad de Dios que vemos cumplirse en las aves del cielo y en los lirios del campo.</a:t>
            </a:r>
          </a:p>
          <a:p>
            <a:pPr marL="247048" indent="-247048" defTabSz="804672">
              <a:spcBef>
                <a:spcPts val="800"/>
              </a:spcBef>
              <a:buFontTx/>
              <a:defRPr sz="2464">
                <a:latin typeface="Cambria"/>
                <a:ea typeface="Cambria"/>
                <a:cs typeface="Cambria"/>
                <a:sym typeface="Cambria"/>
              </a:defRPr>
            </a:pPr>
            <a:r>
              <a:t>En el mundo en que vivimos hay injusticia y necesidad, y cada día tiene «su propio mal». Pero, en lugar de angustiarnos y perder la esperanza por esa razón, lo que nos corresponde es buscar primeramente el reino de Dios y su justicia.</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2" name="Content Placeholder 7"/>
          <p:cNvSpPr txBox="1"/>
          <p:nvPr>
            <p:ph type="body" idx="1"/>
          </p:nvPr>
        </p:nvSpPr>
        <p:spPr>
          <a:xfrm>
            <a:off x="838200" y="2163750"/>
            <a:ext cx="10515600" cy="3914776"/>
          </a:xfrm>
          <a:prstGeom prst="rect">
            <a:avLst/>
          </a:prstGeom>
        </p:spPr>
        <p:txBody>
          <a:bodyPr anchor="ctr"/>
          <a:lstStyle/>
          <a:p>
            <a:pPr>
              <a:defRPr>
                <a:latin typeface="Cambria"/>
                <a:ea typeface="Cambria"/>
                <a:cs typeface="Cambria"/>
                <a:sym typeface="Cambria"/>
              </a:defRPr>
            </a:pPr>
            <a:r>
              <a:t>La justicia de Dios es también el amor de Dios. La justicia del reino de Dios es un orden en el cual las aves del cielo tengan qué comer, los lirios del campo tengan qué vestir, y los seres humanos tengan qué comer, qué beber y qué vestir.</a:t>
            </a:r>
          </a:p>
          <a:p>
            <a:pPr>
              <a:defRPr>
                <a:latin typeface="Cambria"/>
                <a:ea typeface="Cambria"/>
                <a:cs typeface="Cambria"/>
                <a:sym typeface="Cambria"/>
              </a:defRPr>
            </a:pPr>
            <a:r>
              <a:t>Al estudiar acerca de los atributos de Dios, centremos la atención no solamente en aquellos atributos que exaltan su grandeza, sino también en los que nos llaman a imitarle, particularmente su amor y justicia.</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6" name="Content Placeholder 4"/>
          <p:cNvSpPr txBox="1"/>
          <p:nvPr>
            <p:ph type="body" idx="1"/>
          </p:nvPr>
        </p:nvSpPr>
        <p:spPr>
          <a:xfrm>
            <a:off x="838200" y="2060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Dios nuestro, quien das de comer a las aves del cielo y de vestir a los lirios del campo, ante todo te agradecemos porque nos das de comer, beber y vestir. Acompáñanos también a buscar ante todo tu reino y su justicia, sabiendo que servimos a ese reino y a esa justicia cuando alimentamos al hambriento, damos de beber al sediento y vestimos al desnudo. ¡Venga tu reino, Dios de amor!</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Mostrar que el amor indebido a las riquezas, esto es, cuando su búsqueda viene a ser un principio gobernante en nuestras  vidas, es una forma de idolatría.</a:t>
            </a:r>
          </a:p>
          <a:p>
            <a:pPr>
              <a:defRPr sz="2400">
                <a:latin typeface="Cambria"/>
                <a:ea typeface="Cambria"/>
                <a:cs typeface="Cambria"/>
                <a:sym typeface="Cambria"/>
              </a:defRPr>
            </a:pPr>
            <a:r>
              <a:t>Reconocer la importancia que tienen las necesidades esenciales de la vida, como la comida la bebida y el vestido.</a:t>
            </a:r>
          </a:p>
          <a:p>
            <a:pPr>
              <a:defRPr sz="2400">
                <a:latin typeface="Cambria"/>
                <a:ea typeface="Cambria"/>
                <a:cs typeface="Cambria"/>
                <a:sym typeface="Cambria"/>
              </a:defRPr>
            </a:pPr>
            <a:r>
              <a:t>Entender que un orden social en el que no hay amor y justicia dista mucho de la voluntad de Dios.</a:t>
            </a:r>
          </a:p>
          <a:p>
            <a:pPr>
              <a:defRPr sz="2400">
                <a:latin typeface="Cambria"/>
                <a:ea typeface="Cambria"/>
                <a:cs typeface="Cambria"/>
                <a:sym typeface="Cambria"/>
              </a:defRPr>
            </a:pPr>
            <a:r>
              <a:t>Explorar lo que debe ser nuestra búsqueda del reino de Dios mientras vivimos en una sociedad que se distancia de los valores y principios de ese reino.</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153758"/>
            <a:ext cx="10515600" cy="3943351"/>
          </a:xfrm>
          <a:prstGeom prst="rect">
            <a:avLst/>
          </a:prstGeom>
        </p:spPr>
        <p:txBody>
          <a:bodyPr anchor="ctr"/>
          <a:lstStyle/>
          <a:p>
            <a:pPr marL="0" indent="0">
              <a:buSzTx/>
              <a:buFontTx/>
              <a:buNone/>
              <a:defRPr sz="3000">
                <a:latin typeface="Cambria"/>
                <a:ea typeface="Cambria"/>
                <a:cs typeface="Cambria"/>
                <a:sym typeface="Cambria"/>
              </a:defRPr>
            </a:pPr>
            <a:r>
              <a:rPr cap="all"/>
              <a:t>Señores:</a:t>
            </a:r>
            <a:r>
              <a:t> Este término no se utiliza aquí como cotidianamente lo hacemos, como cuando nos referimos a alguien como «un señor» (ejemplo: «te llamó un señor»). Aquí se refiere a quien tiene señorío, a quien manda y otros obedecen. Los «dos señores» son, por una parte, Dios, y, por otra, las riquezas.</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8" name="Content Placeholder 15"/>
          <p:cNvSpPr txBox="1"/>
          <p:nvPr>
            <p:ph type="body" idx="1"/>
          </p:nvPr>
        </p:nvSpPr>
        <p:spPr>
          <a:xfrm>
            <a:off x="838200" y="2153758"/>
            <a:ext cx="10515600" cy="3943351"/>
          </a:xfrm>
          <a:prstGeom prst="rect">
            <a:avLst/>
          </a:prstGeom>
        </p:spPr>
        <p:txBody>
          <a:bodyPr anchor="ctr"/>
          <a:lstStyle/>
          <a:p>
            <a:pPr marL="0" indent="0" defTabSz="886968">
              <a:spcBef>
                <a:spcPts val="900"/>
              </a:spcBef>
              <a:buSzTx/>
              <a:buFontTx/>
              <a:buNone/>
              <a:defRPr sz="2910">
                <a:latin typeface="Cambria"/>
                <a:ea typeface="Cambria"/>
                <a:cs typeface="Cambria"/>
                <a:sym typeface="Cambria"/>
              </a:defRPr>
            </a:pPr>
            <a:r>
              <a:rPr cap="all"/>
              <a:t>Riquezas: </a:t>
            </a:r>
            <a:r>
              <a:t>La palabra griega que aquí se usa es Mamón, que era el nombre que se daba a las riquezas personificadas, y sobre todo a las riquezas y su deseo como valor predominante en la vida (como un ídolo que pretende ocupar el lugar que le pertenece solamente a Dios).</a:t>
            </a:r>
          </a:p>
          <a:p>
            <a:pPr marL="0" indent="0" defTabSz="886968">
              <a:spcBef>
                <a:spcPts val="900"/>
              </a:spcBef>
              <a:buSzTx/>
              <a:buFontTx/>
              <a:buNone/>
              <a:defRPr sz="2910">
                <a:latin typeface="Cambria"/>
                <a:ea typeface="Cambria"/>
                <a:cs typeface="Cambria"/>
                <a:sym typeface="Cambria"/>
              </a:defRPr>
            </a:pPr>
          </a:p>
          <a:p>
            <a:pPr marL="0" indent="0" defTabSz="886968">
              <a:spcBef>
                <a:spcPts val="900"/>
              </a:spcBef>
              <a:buSzTx/>
              <a:buFontTx/>
              <a:buNone/>
              <a:defRPr sz="2910">
                <a:latin typeface="Cambria"/>
                <a:ea typeface="Cambria"/>
                <a:cs typeface="Cambria"/>
                <a:sym typeface="Cambria"/>
              </a:defRPr>
            </a:pPr>
            <a:r>
              <a:rPr cap="all"/>
              <a:t>Angustia:</a:t>
            </a:r>
            <a:r>
              <a:t> No es solamente preocupación, sino que es una preocupación paralizante. En sus peores casos, la angustia se refiere a preocupaciones cuya solución no está a nuestro alcance.</a:t>
            </a:r>
          </a:p>
        </p:txBody>
      </p:sp>
      <p:pic>
        <p:nvPicPr>
          <p:cNvPr id="10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12" name="Content Placeholder 10"/>
          <p:cNvSpPr txBox="1"/>
          <p:nvPr>
            <p:ph type="body" sz="half" idx="1"/>
          </p:nvPr>
        </p:nvSpPr>
        <p:spPr>
          <a:xfrm>
            <a:off x="838200" y="1964421"/>
            <a:ext cx="5181600" cy="4162427"/>
          </a:xfrm>
          <a:prstGeom prst="rect">
            <a:avLst/>
          </a:prstGeom>
        </p:spPr>
        <p:txBody>
          <a:bodyPr/>
          <a:lstStyle/>
          <a:p>
            <a:pPr marL="0" indent="0" defTabSz="842344">
              <a:spcBef>
                <a:spcPts val="800"/>
              </a:spcBef>
              <a:buSzTx/>
              <a:buNone/>
              <a:defRPr sz="2162">
                <a:latin typeface="Cambria"/>
                <a:ea typeface="Cambria"/>
                <a:cs typeface="Cambria"/>
                <a:sym typeface="Cambria"/>
              </a:defRPr>
            </a:pPr>
            <a:r>
              <a:t>RVR</a:t>
            </a:r>
          </a:p>
          <a:p>
            <a:pPr marL="0" indent="0" defTabSz="842344">
              <a:spcBef>
                <a:spcPts val="800"/>
              </a:spcBef>
              <a:buSzTx/>
              <a:buNone/>
              <a:defRPr sz="2162">
                <a:latin typeface="Cambria"/>
                <a:ea typeface="Cambria"/>
                <a:cs typeface="Cambria"/>
                <a:sym typeface="Cambria"/>
              </a:defRPr>
            </a:pPr>
          </a:p>
          <a:p>
            <a:pPr marL="0" indent="0" defTabSz="842344">
              <a:spcBef>
                <a:spcPts val="800"/>
              </a:spcBef>
              <a:buSzTx/>
              <a:buNone/>
              <a:defRPr sz="2162">
                <a:latin typeface="Cambria"/>
                <a:ea typeface="Cambria"/>
                <a:cs typeface="Cambria"/>
                <a:sym typeface="Cambria"/>
              </a:defRPr>
            </a:pPr>
            <a:r>
              <a:t>24 »Ninguno puede servir a dos señores, porque odiará al uno y amará al otro, o estimará al uno y menospreciará al otro. No podéis servir a Dios y a las riquezas.</a:t>
            </a:r>
          </a:p>
          <a:p>
            <a:pPr marL="0" indent="0" defTabSz="842344">
              <a:spcBef>
                <a:spcPts val="800"/>
              </a:spcBef>
              <a:buSzTx/>
              <a:buNone/>
              <a:defRPr sz="2162">
                <a:latin typeface="Cambria"/>
                <a:ea typeface="Cambria"/>
                <a:cs typeface="Cambria"/>
                <a:sym typeface="Cambria"/>
              </a:defRPr>
            </a:pPr>
          </a:p>
          <a:p>
            <a:pPr marL="0" indent="0" defTabSz="842344">
              <a:spcBef>
                <a:spcPts val="800"/>
              </a:spcBef>
              <a:buSzTx/>
              <a:buNone/>
              <a:defRPr sz="2162">
                <a:latin typeface="Cambria"/>
                <a:ea typeface="Cambria"/>
                <a:cs typeface="Cambria"/>
                <a:sym typeface="Cambria"/>
              </a:defRPr>
            </a:pPr>
            <a:r>
              <a:t>25 Por tanto os digo: No os angustiéis por vuestra vida, qué habéis de comer o qué habéis de beber; ni por vuestro cuerpo, qué habéis de vestir. ¿No es la vida más que el alimento y el cuerpo más que el vestido?</a:t>
            </a:r>
          </a:p>
        </p:txBody>
      </p:sp>
      <p:sp>
        <p:nvSpPr>
          <p:cNvPr id="113"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48710">
              <a:lnSpc>
                <a:spcPct val="90000"/>
              </a:lnSpc>
              <a:spcBef>
                <a:spcPts val="700"/>
              </a:spcBef>
              <a:defRPr sz="2116">
                <a:latin typeface="Cambria"/>
                <a:ea typeface="Cambria"/>
                <a:cs typeface="Cambria"/>
                <a:sym typeface="Cambria"/>
              </a:defRPr>
            </a:pPr>
            <a:r>
              <a:t>VP</a:t>
            </a:r>
          </a:p>
          <a:p>
            <a:pPr defTabSz="748710">
              <a:lnSpc>
                <a:spcPct val="90000"/>
              </a:lnSpc>
              <a:spcBef>
                <a:spcPts val="700"/>
              </a:spcBef>
              <a:defRPr sz="2116">
                <a:latin typeface="Cambria"/>
                <a:ea typeface="Cambria"/>
                <a:cs typeface="Cambria"/>
                <a:sym typeface="Cambria"/>
              </a:defRPr>
            </a:pPr>
          </a:p>
          <a:p>
            <a:pPr defTabSz="748710">
              <a:lnSpc>
                <a:spcPct val="90000"/>
              </a:lnSpc>
              <a:spcBef>
                <a:spcPts val="700"/>
              </a:spcBef>
              <a:defRPr sz="2116">
                <a:latin typeface="Cambria"/>
                <a:ea typeface="Cambria"/>
                <a:cs typeface="Cambria"/>
                <a:sym typeface="Cambria"/>
              </a:defRPr>
            </a:pPr>
            <a:r>
              <a:t>24 »Nadie puede servir a dos amos, porque odiará a uno y querrá al otro, o será fiel a uno y despreciará al otro. No se puede servir a Dios y a las riquezas.</a:t>
            </a:r>
          </a:p>
          <a:p>
            <a:pPr defTabSz="748710">
              <a:lnSpc>
                <a:spcPct val="90000"/>
              </a:lnSpc>
              <a:spcBef>
                <a:spcPts val="700"/>
              </a:spcBef>
              <a:defRPr sz="2116">
                <a:latin typeface="Cambria"/>
                <a:ea typeface="Cambria"/>
                <a:cs typeface="Cambria"/>
                <a:sym typeface="Cambria"/>
              </a:defRPr>
            </a:pPr>
          </a:p>
          <a:p>
            <a:pPr defTabSz="748710">
              <a:lnSpc>
                <a:spcPct val="90000"/>
              </a:lnSpc>
              <a:spcBef>
                <a:spcPts val="700"/>
              </a:spcBef>
              <a:defRPr sz="2116">
                <a:latin typeface="Cambria"/>
                <a:ea typeface="Cambria"/>
                <a:cs typeface="Cambria"/>
                <a:sym typeface="Cambria"/>
              </a:defRPr>
            </a:pPr>
            <a:r>
              <a:t>25 »Por lo tanto, yo les digo: No se preocupen por lo que han de comer o beber para vivir, ni por la ropa que necesitan para el cuerpo.¿No vale la vida más que la comida y el cuerpo más que la ropa?</a:t>
            </a:r>
          </a:p>
        </p:txBody>
      </p:sp>
      <p:sp>
        <p:nvSpPr>
          <p:cNvPr id="114"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6.24-25</a:t>
            </a:r>
          </a:p>
        </p:txBody>
      </p:sp>
      <p:pic>
        <p:nvPicPr>
          <p:cNvPr id="11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8"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26 Mirad las aves del cielo, que no siembran, ni siegan, ni recogen en graneros; y, sin embargo, vuestro Padre celestial las alimenta. ¿No valéis vosotros mucho más que ellas?</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27 ¿Y quién de vosotros podrá, por mucho que se angustie, añadir a su estatura un codo?</a:t>
            </a:r>
          </a:p>
        </p:txBody>
      </p:sp>
      <p:sp>
        <p:nvSpPr>
          <p:cNvPr id="119"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61695">
              <a:lnSpc>
                <a:spcPct val="90000"/>
              </a:lnSpc>
              <a:spcBef>
                <a:spcPts val="700"/>
              </a:spcBef>
              <a:defRPr sz="2254">
                <a:latin typeface="Cambria"/>
                <a:ea typeface="Cambria"/>
                <a:cs typeface="Cambria"/>
                <a:sym typeface="Cambria"/>
              </a:defRPr>
            </a:pPr>
            <a:r>
              <a:t>VP</a:t>
            </a:r>
          </a:p>
          <a:p>
            <a:pPr defTabSz="761695">
              <a:lnSpc>
                <a:spcPct val="90000"/>
              </a:lnSpc>
              <a:spcBef>
                <a:spcPts val="700"/>
              </a:spcBef>
              <a:defRPr sz="2254">
                <a:latin typeface="Cambria"/>
                <a:ea typeface="Cambria"/>
                <a:cs typeface="Cambria"/>
                <a:sym typeface="Cambria"/>
              </a:defRPr>
            </a:pPr>
          </a:p>
          <a:p>
            <a:pPr defTabSz="761695">
              <a:lnSpc>
                <a:spcPct val="90000"/>
              </a:lnSpc>
              <a:spcBef>
                <a:spcPts val="700"/>
              </a:spcBef>
              <a:defRPr sz="2254">
                <a:latin typeface="Cambria"/>
                <a:ea typeface="Cambria"/>
                <a:cs typeface="Cambria"/>
                <a:sym typeface="Cambria"/>
              </a:defRPr>
            </a:pPr>
            <a:r>
              <a:t>26 Miren las aves que vuelan por el aire: no siembran ni cosechan ni guardan la cosecha en graneros; sin embargo, el Padre de ustedes que está en el cielo les da de comer. ¡Y ustedes valen más que las aves!</a:t>
            </a:r>
          </a:p>
          <a:p>
            <a:pPr defTabSz="761695">
              <a:lnSpc>
                <a:spcPct val="90000"/>
              </a:lnSpc>
              <a:spcBef>
                <a:spcPts val="700"/>
              </a:spcBef>
              <a:defRPr sz="2254">
                <a:latin typeface="Cambria"/>
                <a:ea typeface="Cambria"/>
                <a:cs typeface="Cambria"/>
                <a:sym typeface="Cambria"/>
              </a:defRPr>
            </a:pPr>
          </a:p>
          <a:p>
            <a:pPr defTabSz="761695">
              <a:lnSpc>
                <a:spcPct val="90000"/>
              </a:lnSpc>
              <a:spcBef>
                <a:spcPts val="700"/>
              </a:spcBef>
              <a:defRPr sz="2254">
                <a:latin typeface="Cambria"/>
                <a:ea typeface="Cambria"/>
                <a:cs typeface="Cambria"/>
                <a:sym typeface="Cambria"/>
              </a:defRPr>
            </a:pPr>
            <a:r>
              <a:t>27 En todo caso, por mucho que uno se preocupe, ¿cómo podrá prolongar su vida ni siquiera una hora?</a:t>
            </a:r>
          </a:p>
        </p:txBody>
      </p:sp>
      <p:sp>
        <p:nvSpPr>
          <p:cNvPr id="12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6.26-27</a:t>
            </a:r>
          </a:p>
        </p:txBody>
      </p:sp>
      <p:pic>
        <p:nvPicPr>
          <p:cNvPr id="12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28 Y por el vestido, ¿por qué os angustiáis? Considerad los lirios del campo, cómo crecen: no trabajan ni hilan;</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29 pero os digo que ni aun Salomón con toda su gloria se vistió como uno de ellos.</a:t>
            </a:r>
          </a:p>
        </p:txBody>
      </p:sp>
      <p:sp>
        <p:nvSpPr>
          <p:cNvPr id="12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28 »¿Y por qué se preocupan ustedes por la ropa? Fíjense cómo crecen los lirios del campo: no trabajan ni hilan.</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29 Sin embargo, les digo que ni siquiera el rey Salomón, con todo su lujo, se vestía como uno de ellos.</a:t>
            </a:r>
          </a:p>
        </p:txBody>
      </p:sp>
      <p:sp>
        <p:nvSpPr>
          <p:cNvPr id="12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6.28-29</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30 Y si a la hierba del campo, que hoy es y mañana se quema en el horno, Dios la viste así, ¿no hará mucho más por vosotros, hombres de poca fe?</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31 No os angustiéis, pues, diciendo: “¿Qué comeremos, o qué beberemos, o qué vestiremos?”,</a:t>
            </a:r>
          </a:p>
        </p:txBody>
      </p:sp>
      <p:sp>
        <p:nvSpPr>
          <p:cNvPr id="13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30 Pues si Dios viste así a la hierba, que hoy está en el campo y mañana se quema en el horno, ¡con mayor razón los vestirá a ustedes, gente falta de fe!</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31 Así que no se preocupen, preguntándose: “¿Qué vamos a comer?” o “¿Qué vamos a beber?” o “¿Con qué vamos a vestirnos?”</a:t>
            </a:r>
          </a:p>
        </p:txBody>
      </p:sp>
      <p:sp>
        <p:nvSpPr>
          <p:cNvPr id="13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6.30-31</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32 porque los gentiles se angustian por todas estas cosas, pero vuestro Padre celestial sabe que tenéis necesidad de todas ellas.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33 Buscad primeramente el reino de Dios y su justicia, y todas estas cosas os serán añadidas.</a:t>
            </a:r>
          </a:p>
        </p:txBody>
      </p:sp>
      <p:sp>
        <p:nvSpPr>
          <p:cNvPr id="13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32 Todas estas cosas son las que preocupan a los paganos, pero ustedes tienen un Padre celestial que ya sabe que las necesitan.</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33 Por lo tanto, pongan toda su atención en el reino de los cielos y en hacer lo que es justo ante Dios, y recibirán también todas estas cosas.</a:t>
            </a:r>
          </a:p>
        </p:txBody>
      </p:sp>
      <p:sp>
        <p:nvSpPr>
          <p:cNvPr id="13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6.32-33</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