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b="def" i="def"/>
      <a:tcStyle>
        <a:tcBdr/>
        <a:fill>
          <a:solidFill>
            <a:srgbClr val="E7E9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b="def" i="def"/>
      <a:tcStyle>
        <a:tcBdr/>
        <a:fill>
          <a:solidFill>
            <a:srgbClr val="E7EA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b="def" i="def"/>
      <a:tcStyle>
        <a:tcBdr/>
        <a:fill>
          <a:solidFill>
            <a:srgbClr val="E8F0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ptos"/>
      </a:defRPr>
    </a:lvl1pPr>
    <a:lvl2pPr indent="228600" latinLnBrk="0">
      <a:defRPr sz="1200">
        <a:latin typeface="+mj-lt"/>
        <a:ea typeface="+mj-ea"/>
        <a:cs typeface="+mj-cs"/>
        <a:sym typeface="Aptos"/>
      </a:defRPr>
    </a:lvl2pPr>
    <a:lvl3pPr indent="457200" latinLnBrk="0">
      <a:defRPr sz="1200">
        <a:latin typeface="+mj-lt"/>
        <a:ea typeface="+mj-ea"/>
        <a:cs typeface="+mj-cs"/>
        <a:sym typeface="Aptos"/>
      </a:defRPr>
    </a:lvl3pPr>
    <a:lvl4pPr indent="685800" latinLnBrk="0">
      <a:defRPr sz="1200">
        <a:latin typeface="+mj-lt"/>
        <a:ea typeface="+mj-ea"/>
        <a:cs typeface="+mj-cs"/>
        <a:sym typeface="Aptos"/>
      </a:defRPr>
    </a:lvl4pPr>
    <a:lvl5pPr indent="914400" latinLnBrk="0">
      <a:defRPr sz="1200">
        <a:latin typeface="+mj-lt"/>
        <a:ea typeface="+mj-ea"/>
        <a:cs typeface="+mj-cs"/>
        <a:sym typeface="Aptos"/>
      </a:defRPr>
    </a:lvl5pPr>
    <a:lvl6pPr indent="1143000" latinLnBrk="0">
      <a:defRPr sz="1200">
        <a:latin typeface="+mj-lt"/>
        <a:ea typeface="+mj-ea"/>
        <a:cs typeface="+mj-cs"/>
        <a:sym typeface="Aptos"/>
      </a:defRPr>
    </a:lvl6pPr>
    <a:lvl7pPr indent="1371600" latinLnBrk="0">
      <a:defRPr sz="1200">
        <a:latin typeface="+mj-lt"/>
        <a:ea typeface="+mj-ea"/>
        <a:cs typeface="+mj-cs"/>
        <a:sym typeface="Aptos"/>
      </a:defRPr>
    </a:lvl7pPr>
    <a:lvl8pPr indent="1600200" latinLnBrk="0">
      <a:defRPr sz="1200">
        <a:latin typeface="+mj-lt"/>
        <a:ea typeface="+mj-ea"/>
        <a:cs typeface="+mj-cs"/>
        <a:sym typeface="Aptos"/>
      </a:defRPr>
    </a:lvl8pPr>
    <a:lvl9pPr indent="1828800" latinLnBrk="0">
      <a:defRPr sz="1200">
        <a:latin typeface="+mj-lt"/>
        <a:ea typeface="+mj-ea"/>
        <a:cs typeface="+mj-cs"/>
        <a:sym typeface="Apto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9"/>
          </a:xfrm>
          <a:prstGeom prst="rect">
            <a:avLst/>
          </a:prstGeom>
        </p:spPr>
        <p:txBody>
          <a:bodyPr/>
          <a:lstStyle>
            <a:lvl1pPr marL="0" indent="0">
              <a:buSzTx/>
              <a:buFontTx/>
              <a:buNone/>
              <a:defRPr sz="2400">
                <a:solidFill>
                  <a:srgbClr val="757575"/>
                </a:solidFill>
              </a:defRPr>
            </a:lvl1pPr>
            <a:lvl2pPr marL="0" indent="0">
              <a:buSzTx/>
              <a:buFontTx/>
              <a:buNone/>
              <a:defRPr sz="2400">
                <a:solidFill>
                  <a:srgbClr val="757575"/>
                </a:solidFill>
              </a:defRPr>
            </a:lvl2pPr>
            <a:lvl3pPr marL="0" indent="0">
              <a:buSzTx/>
              <a:buFontTx/>
              <a:buNone/>
              <a:defRPr sz="2400">
                <a:solidFill>
                  <a:srgbClr val="757575"/>
                </a:solidFill>
              </a:defRPr>
            </a:lvl3pPr>
            <a:lvl4pPr marL="0" indent="0">
              <a:buSzTx/>
              <a:buFontTx/>
              <a:buNone/>
              <a:defRPr sz="2400">
                <a:solidFill>
                  <a:srgbClr val="757575"/>
                </a:solidFill>
              </a:defRPr>
            </a:lvl4pPr>
            <a:lvl5pPr marL="0" indent="0">
              <a:buSzTx/>
              <a:buFontTx/>
              <a:buNone/>
              <a:defRPr sz="2400">
                <a:solidFill>
                  <a:srgbClr val="757575"/>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90" cy="823914"/>
          </a:xfrm>
          <a:prstGeom prst="rect">
            <a:avLst/>
          </a:prstGeom>
        </p:spPr>
        <p:txBody>
          <a:bodyPr anchor="b"/>
          <a:lstStyle>
            <a:lvl1pPr marL="0" indent="0">
              <a:buSzTx/>
              <a:buFontTx/>
              <a:buNone/>
              <a:defRPr b="1" sz="2400"/>
            </a:lvl1pPr>
            <a:lvl2pPr marL="0" indent="0">
              <a:buSzTx/>
              <a:buFontTx/>
              <a:buNone/>
              <a:defRPr b="1" sz="2400"/>
            </a:lvl2pPr>
            <a:lvl3pPr marL="0" indent="0">
              <a:buSzTx/>
              <a:buFontTx/>
              <a:buNone/>
              <a:defRPr b="1" sz="2400"/>
            </a:lvl3pPr>
            <a:lvl4pPr marL="0" indent="0">
              <a:buSzTx/>
              <a:buFontTx/>
              <a:buNone/>
              <a:defRPr b="1" sz="2400"/>
            </a:lvl4pPr>
            <a:lvl5pPr marL="0" indent="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4"/>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2" cy="4873625"/>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80147" y="6404293"/>
            <a:ext cx="273654" cy="269239"/>
          </a:xfrm>
          <a:prstGeom prst="rect">
            <a:avLst/>
          </a:prstGeom>
          <a:ln w="12700">
            <a:miter lim="400000"/>
          </a:ln>
        </p:spPr>
        <p:txBody>
          <a:bodyPr wrap="none" lIns="45718" tIns="45718" rIns="45718" bIns="45718" anchor="ctr">
            <a:spAutoFit/>
          </a:bodyPr>
          <a:lstStyle>
            <a:lvl1pPr algn="r">
              <a:defRPr sz="1200">
                <a:solidFill>
                  <a:srgbClr val="757575"/>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rock mountain ED 25-26- SMALL.png" descr="rock mountain ED 25-26- SMALL.png"/>
          <p:cNvPicPr>
            <a:picLocks noChangeAspect="1"/>
          </p:cNvPicPr>
          <p:nvPr/>
        </p:nvPicPr>
        <p:blipFill>
          <a:blip r:embed="rId2">
            <a:alphaModFix amt="27128"/>
            <a:extLst/>
          </a:blip>
          <a:stretch>
            <a:fillRect/>
          </a:stretch>
        </p:blipFill>
        <p:spPr>
          <a:xfrm flipH="1">
            <a:off x="-150456" y="1216974"/>
            <a:ext cx="12492912" cy="8328607"/>
          </a:xfrm>
          <a:prstGeom prst="rect">
            <a:avLst/>
          </a:prstGeom>
          <a:ln w="12700">
            <a:miter lim="400000"/>
          </a:ln>
        </p:spPr>
      </p:pic>
      <p:sp>
        <p:nvSpPr>
          <p:cNvPr id="95" name="Subtitle 2"/>
          <p:cNvSpPr txBox="1"/>
          <p:nvPr>
            <p:ph type="subTitle" sz="quarter" idx="1"/>
          </p:nvPr>
        </p:nvSpPr>
        <p:spPr>
          <a:xfrm>
            <a:off x="1524000" y="2778125"/>
            <a:ext cx="7472854" cy="1655761"/>
          </a:xfrm>
          <a:prstGeom prst="rect">
            <a:avLst/>
          </a:prstGeom>
        </p:spPr>
        <p:txBody>
          <a:bodyPr/>
          <a:lstStyle/>
          <a:p>
            <a:pPr algn="l" defTabSz="886968">
              <a:lnSpc>
                <a:spcPct val="100000"/>
              </a:lnSpc>
              <a:spcBef>
                <a:spcPts val="0"/>
              </a:spcBef>
              <a:defRPr sz="1940">
                <a:latin typeface="Cambria"/>
                <a:ea typeface="Cambria"/>
                <a:cs typeface="Cambria"/>
                <a:sym typeface="Cambria"/>
              </a:defRPr>
            </a:pPr>
            <a:r>
              <a:t>«Y junto al río, en la ribera, a uno y otro lado, crecerá toda clase de</a:t>
            </a:r>
          </a:p>
          <a:p>
            <a:pPr algn="l" defTabSz="886968">
              <a:lnSpc>
                <a:spcPct val="100000"/>
              </a:lnSpc>
              <a:spcBef>
                <a:spcPts val="0"/>
              </a:spcBef>
              <a:defRPr sz="1940">
                <a:latin typeface="Cambria"/>
                <a:ea typeface="Cambria"/>
                <a:cs typeface="Cambria"/>
                <a:sym typeface="Cambria"/>
              </a:defRPr>
            </a:pPr>
            <a:r>
              <a:t>árboles frutales; sus hojas nunca caerán ni faltará su fruto. A su</a:t>
            </a:r>
          </a:p>
          <a:p>
            <a:pPr algn="l" defTabSz="886968">
              <a:lnSpc>
                <a:spcPct val="100000"/>
              </a:lnSpc>
              <a:spcBef>
                <a:spcPts val="0"/>
              </a:spcBef>
              <a:defRPr sz="1940">
                <a:latin typeface="Cambria"/>
                <a:ea typeface="Cambria"/>
                <a:cs typeface="Cambria"/>
                <a:sym typeface="Cambria"/>
              </a:defRPr>
            </a:pPr>
            <a:r>
              <a:t>tiempo madurará, porque sus aguas salen del santuario. Su fruto</a:t>
            </a:r>
          </a:p>
          <a:p>
            <a:pPr algn="l" defTabSz="886968">
              <a:lnSpc>
                <a:spcPct val="100000"/>
              </a:lnSpc>
              <a:spcBef>
                <a:spcPts val="0"/>
              </a:spcBef>
              <a:defRPr sz="1940">
                <a:latin typeface="Cambria"/>
                <a:ea typeface="Cambria"/>
                <a:cs typeface="Cambria"/>
                <a:sym typeface="Cambria"/>
              </a:defRPr>
            </a:pPr>
            <a:r>
              <a:t>será para alimento y su hoja para medicina».</a:t>
            </a:r>
          </a:p>
          <a:p>
            <a:pPr algn="r" defTabSz="886968">
              <a:spcBef>
                <a:spcPts val="900"/>
              </a:spcBef>
              <a:defRPr sz="1940">
                <a:latin typeface="Cambria"/>
                <a:ea typeface="Cambria"/>
                <a:cs typeface="Cambria"/>
                <a:sym typeface="Cambria"/>
              </a:defRPr>
            </a:pPr>
            <a:r>
              <a:t>Ezequiel 47.12</a:t>
            </a:r>
          </a:p>
        </p:txBody>
      </p:sp>
      <p:pic>
        <p:nvPicPr>
          <p:cNvPr id="96" name="Image" descr="Image"/>
          <p:cNvPicPr>
            <a:picLocks noChangeAspect="1"/>
          </p:cNvPicPr>
          <p:nvPr/>
        </p:nvPicPr>
        <p:blipFill>
          <a:blip r:embed="rId3">
            <a:extLst/>
          </a:blip>
          <a:stretch>
            <a:fillRect/>
          </a:stretch>
        </p:blipFill>
        <p:spPr>
          <a:xfrm>
            <a:off x="1631938" y="5245611"/>
            <a:ext cx="4634968" cy="1361429"/>
          </a:xfrm>
          <a:prstGeom prst="rect">
            <a:avLst/>
          </a:prstGeom>
          <a:ln w="12700">
            <a:miter lim="400000"/>
          </a:ln>
        </p:spPr>
      </p:pic>
      <p:sp>
        <p:nvSpPr>
          <p:cNvPr id="97" name="Title 1"/>
          <p:cNvSpPr txBox="1"/>
          <p:nvPr>
            <p:ph type="ctrTitle"/>
          </p:nvPr>
        </p:nvSpPr>
        <p:spPr>
          <a:xfrm>
            <a:off x="1524000" y="1122362"/>
            <a:ext cx="7472854" cy="1655761"/>
          </a:xfrm>
          <a:prstGeom prst="rect">
            <a:avLst/>
          </a:prstGeom>
        </p:spPr>
        <p:txBody>
          <a:bodyPr anchor="t"/>
          <a:lstStyle/>
          <a:p>
            <a:pPr algn="l" defTabSz="886966">
              <a:defRPr sz="3600">
                <a:solidFill>
                  <a:srgbClr val="6E76A1"/>
                </a:solidFill>
                <a:latin typeface="Futura Bold"/>
                <a:ea typeface="Futura Bold"/>
                <a:cs typeface="Futura Bold"/>
                <a:sym typeface="Futura Bold"/>
              </a:defRPr>
            </a:pPr>
            <a:r>
              <a:rPr>
                <a:solidFill>
                  <a:srgbClr val="E9BE43"/>
                </a:solidFill>
              </a:rPr>
              <a:t>Lección 13</a:t>
            </a:r>
            <a:br/>
            <a:r>
              <a:rPr>
                <a:solidFill>
                  <a:srgbClr val="845083"/>
                </a:solidFill>
              </a:rPr>
              <a:t>LA VISIÓN DE ESPERANZA</a:t>
            </a:r>
            <a:br>
              <a:rPr>
                <a:solidFill>
                  <a:srgbClr val="C8334A"/>
                </a:solidFill>
              </a:rPr>
            </a:br>
            <a:r>
              <a:rPr sz="1800">
                <a:solidFill>
                  <a:srgbClr val="0D0D0D"/>
                </a:solidFill>
              </a:rPr>
              <a:t>Ezequiel 47.1-9, 12</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3" name="Picture 5" descr="Picture 5"/>
          <p:cNvPicPr>
            <a:picLocks noChangeAspect="1"/>
          </p:cNvPicPr>
          <p:nvPr/>
        </p:nvPicPr>
        <p:blipFill>
          <a:blip r:embed="rId2">
            <a:extLst/>
          </a:blip>
          <a:srcRect l="0" t="0" r="0" b="14071"/>
          <a:stretch>
            <a:fillRect/>
          </a:stretch>
        </p:blipFill>
        <p:spPr>
          <a:xfrm>
            <a:off x="18" y="1281"/>
            <a:ext cx="12191982" cy="5893000"/>
          </a:xfrm>
          <a:prstGeom prst="rect">
            <a:avLst/>
          </a:prstGeom>
          <a:ln w="12700">
            <a:miter lim="400000"/>
          </a:ln>
        </p:spPr>
      </p:pic>
      <p:sp>
        <p:nvSpPr>
          <p:cNvPr id="144" name="Content Placeholder 7"/>
          <p:cNvSpPr txBox="1"/>
          <p:nvPr>
            <p:ph type="body" idx="1"/>
          </p:nvPr>
        </p:nvSpPr>
        <p:spPr>
          <a:xfrm>
            <a:off x="838200" y="2163750"/>
            <a:ext cx="10515600" cy="3914776"/>
          </a:xfrm>
          <a:prstGeom prst="rect">
            <a:avLst/>
          </a:prstGeom>
        </p:spPr>
        <p:txBody>
          <a:bodyPr anchor="ctr"/>
          <a:lstStyle/>
          <a:p>
            <a:pPr marL="0" indent="0" defTabSz="896111">
              <a:spcBef>
                <a:spcPts val="900"/>
              </a:spcBef>
              <a:buSzTx/>
              <a:buFontTx/>
              <a:buNone/>
              <a:defRPr sz="2744">
                <a:latin typeface="Cambria"/>
                <a:ea typeface="Cambria"/>
                <a:cs typeface="Cambria"/>
                <a:sym typeface="Cambria"/>
              </a:defRPr>
            </a:pPr>
            <a:r>
              <a:t>Los puntos principales de esta lección son los siguientes:</a:t>
            </a:r>
          </a:p>
          <a:p>
            <a:pPr marL="224027" indent="-224027" defTabSz="896111">
              <a:spcBef>
                <a:spcPts val="900"/>
              </a:spcBef>
              <a:defRPr sz="2744">
                <a:latin typeface="Cambria"/>
                <a:ea typeface="Cambria"/>
                <a:cs typeface="Cambria"/>
                <a:sym typeface="Cambria"/>
              </a:defRPr>
            </a:pPr>
            <a:r>
              <a:t>Ezequiel 47 presenta una visión gloriosa y profundamente consoladora en medio de un contexto de ruina, exilio y pérdida.</a:t>
            </a:r>
          </a:p>
          <a:p>
            <a:pPr marL="224027" indent="-224027" defTabSz="896111">
              <a:spcBef>
                <a:spcPts val="900"/>
              </a:spcBef>
              <a:defRPr sz="2744">
                <a:latin typeface="Cambria"/>
                <a:ea typeface="Cambria"/>
                <a:cs typeface="Cambria"/>
                <a:sym typeface="Cambria"/>
              </a:defRPr>
            </a:pPr>
            <a:r>
              <a:t>Dios es fuente de renovación constante. Por eso nos llama a cultivar una vida centrada en la adoración y la búsqueda de intimidad con él.</a:t>
            </a:r>
          </a:p>
          <a:p>
            <a:pPr marL="224027" indent="-224027" defTabSz="896111">
              <a:spcBef>
                <a:spcPts val="900"/>
              </a:spcBef>
              <a:defRPr sz="2744">
                <a:latin typeface="Cambria"/>
                <a:ea typeface="Cambria"/>
                <a:cs typeface="Cambria"/>
                <a:sym typeface="Cambria"/>
              </a:defRPr>
            </a:pPr>
            <a:r>
              <a:t>El crecimiento espiritual es progresivo.</a:t>
            </a:r>
          </a:p>
          <a:p>
            <a:pPr marL="224027" indent="-224027" defTabSz="896111">
              <a:spcBef>
                <a:spcPts val="900"/>
              </a:spcBef>
              <a:defRPr sz="2744">
                <a:latin typeface="Cambria"/>
                <a:ea typeface="Cambria"/>
                <a:cs typeface="Cambria"/>
                <a:sym typeface="Cambria"/>
              </a:defRPr>
            </a:pPr>
            <a:r>
              <a:t>No hay lugar ni persona que Dios no pueda restaurar si se expone a su presencia vivificadora.</a:t>
            </a:r>
          </a:p>
        </p:txBody>
      </p:sp>
      <p:pic>
        <p:nvPicPr>
          <p:cNvPr id="14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7" name="Picture 5" descr="Picture 5"/>
          <p:cNvPicPr>
            <a:picLocks noChangeAspect="1"/>
          </p:cNvPicPr>
          <p:nvPr/>
        </p:nvPicPr>
        <p:blipFill>
          <a:blip r:embed="rId2">
            <a:extLst/>
          </a:blip>
          <a:srcRect l="0" t="0" r="0" b="14071"/>
          <a:stretch>
            <a:fillRect/>
          </a:stretch>
        </p:blipFill>
        <p:spPr>
          <a:xfrm>
            <a:off x="18" y="1281"/>
            <a:ext cx="12191982" cy="5893000"/>
          </a:xfrm>
          <a:prstGeom prst="rect">
            <a:avLst/>
          </a:prstGeom>
          <a:ln w="12700">
            <a:miter lim="400000"/>
          </a:ln>
        </p:spPr>
      </p:pic>
      <p:sp>
        <p:nvSpPr>
          <p:cNvPr id="148" name="Content Placeholder 7"/>
          <p:cNvSpPr txBox="1"/>
          <p:nvPr>
            <p:ph type="body" idx="1"/>
          </p:nvPr>
        </p:nvSpPr>
        <p:spPr>
          <a:xfrm>
            <a:off x="838200" y="2163750"/>
            <a:ext cx="10515600" cy="3914776"/>
          </a:xfrm>
          <a:prstGeom prst="rect">
            <a:avLst/>
          </a:prstGeom>
        </p:spPr>
        <p:txBody>
          <a:bodyPr anchor="ctr"/>
          <a:lstStyle/>
          <a:p>
            <a:pPr>
              <a:defRPr>
                <a:latin typeface="Cambria"/>
                <a:ea typeface="Cambria"/>
                <a:cs typeface="Cambria"/>
                <a:sym typeface="Cambria"/>
              </a:defRPr>
            </a:pPr>
            <a:r>
              <a:t>La gracia de Dios trae vida abundante.</a:t>
            </a:r>
          </a:p>
          <a:p>
            <a:pPr>
              <a:defRPr>
                <a:latin typeface="Cambria"/>
                <a:ea typeface="Cambria"/>
                <a:cs typeface="Cambria"/>
                <a:sym typeface="Cambria"/>
              </a:defRPr>
            </a:pPr>
            <a:r>
              <a:t>La sanidad que Dios provee es integral. La visión no se limita a una restauración espiritual.</a:t>
            </a:r>
          </a:p>
          <a:p>
            <a:pPr>
              <a:defRPr>
                <a:latin typeface="Cambria"/>
                <a:ea typeface="Cambria"/>
                <a:cs typeface="Cambria"/>
                <a:sym typeface="Cambria"/>
              </a:defRPr>
            </a:pPr>
            <a:r>
              <a:t>La esperanza inspira acción.</a:t>
            </a:r>
          </a:p>
          <a:p>
            <a:pPr>
              <a:defRPr>
                <a:latin typeface="Cambria"/>
                <a:ea typeface="Cambria"/>
                <a:cs typeface="Cambria"/>
                <a:sym typeface="Cambria"/>
              </a:defRPr>
            </a:pPr>
            <a:r>
              <a:t>Nuestras vidas pueden ser un templo del cual fluya agua viva para bendecir a los demás.</a:t>
            </a:r>
          </a:p>
        </p:txBody>
      </p:sp>
      <p:pic>
        <p:nvPicPr>
          <p:cNvPr id="14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Picture 2" descr="Picture 2"/>
          <p:cNvPicPr>
            <a:picLocks noChangeAspect="1"/>
          </p:cNvPicPr>
          <p:nvPr/>
        </p:nvPicPr>
        <p:blipFill>
          <a:blip r:embed="rId2">
            <a:extLst/>
          </a:blip>
          <a:srcRect l="0" t="0" r="0" b="14049"/>
          <a:stretch>
            <a:fillRect/>
          </a:stretch>
        </p:blipFill>
        <p:spPr>
          <a:xfrm>
            <a:off x="18" y="1281"/>
            <a:ext cx="12191982" cy="5894422"/>
          </a:xfrm>
          <a:prstGeom prst="rect">
            <a:avLst/>
          </a:prstGeom>
          <a:ln w="12700">
            <a:miter lim="400000"/>
          </a:ln>
        </p:spPr>
      </p:pic>
      <p:sp>
        <p:nvSpPr>
          <p:cNvPr id="152" name="Content Placeholder 4"/>
          <p:cNvSpPr txBox="1"/>
          <p:nvPr>
            <p:ph type="body" idx="1"/>
          </p:nvPr>
        </p:nvSpPr>
        <p:spPr>
          <a:xfrm>
            <a:off x="838200" y="2187870"/>
            <a:ext cx="10515600" cy="3943353"/>
          </a:xfrm>
          <a:prstGeom prst="rect">
            <a:avLst/>
          </a:prstGeom>
        </p:spPr>
        <p:txBody>
          <a:bodyPr anchor="ctr"/>
          <a:lstStyle>
            <a:lvl1pPr marL="0" indent="0">
              <a:buSzTx/>
              <a:buNone/>
              <a:defRPr>
                <a:latin typeface="Cambria"/>
                <a:ea typeface="Cambria"/>
                <a:cs typeface="Cambria"/>
                <a:sym typeface="Cambria"/>
              </a:defRPr>
            </a:lvl1pPr>
          </a:lstStyle>
          <a:p>
            <a:pPr/>
            <a:r>
              <a:t>Padre misericordioso, tu extraordinario poder puede hacer de una gota todo un río. Tú puedes hacer florecer el desierto y hasta logras endulzar las aguas del Mar Salado. Tú puedes generar vida allí donde no la hay. Tú puedes transformar nuestras miserias materiales en riquezas espirituales. Por todas estas razones, hoy te alabamos y te rogamos que nos bendigas, en el nombre de Jesús. Amén.</a:t>
            </a:r>
          </a:p>
        </p:txBody>
      </p:sp>
      <p:pic>
        <p:nvPicPr>
          <p:cNvPr id="153"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Picture 5" descr="Picture 5"/>
          <p:cNvPicPr>
            <a:picLocks noChangeAspect="1"/>
          </p:cNvPicPr>
          <p:nvPr/>
        </p:nvPicPr>
        <p:blipFill>
          <a:blip r:embed="rId2">
            <a:extLst/>
          </a:blip>
          <a:srcRect l="0" t="0" r="0" b="14263"/>
          <a:stretch>
            <a:fillRect/>
          </a:stretch>
        </p:blipFill>
        <p:spPr>
          <a:xfrm>
            <a:off x="0" y="-1"/>
            <a:ext cx="12192000" cy="5879798"/>
          </a:xfrm>
          <a:prstGeom prst="rect">
            <a:avLst/>
          </a:prstGeom>
          <a:ln w="12700">
            <a:miter lim="400000"/>
          </a:ln>
        </p:spPr>
      </p:pic>
      <p:sp>
        <p:nvSpPr>
          <p:cNvPr id="100" name="Content Placeholder 7"/>
          <p:cNvSpPr txBox="1"/>
          <p:nvPr>
            <p:ph type="body" idx="1"/>
          </p:nvPr>
        </p:nvSpPr>
        <p:spPr>
          <a:xfrm>
            <a:off x="838200" y="2000250"/>
            <a:ext cx="10515600" cy="3929065"/>
          </a:xfrm>
          <a:prstGeom prst="rect">
            <a:avLst/>
          </a:prstGeom>
        </p:spPr>
        <p:txBody>
          <a:bodyPr anchor="ctr"/>
          <a:lstStyle/>
          <a:p>
            <a:pPr>
              <a:defRPr sz="2400">
                <a:latin typeface="Cambria"/>
                <a:ea typeface="Cambria"/>
                <a:cs typeface="Cambria"/>
                <a:sym typeface="Cambria"/>
              </a:defRPr>
            </a:pPr>
            <a:r>
              <a:t>Describir el significado simbólico del río que fluye desde el Templo en Ezequiel 47 como una imagen de la presencia vivificadora de Dios.</a:t>
            </a:r>
          </a:p>
          <a:p>
            <a:pPr>
              <a:defRPr sz="2400">
                <a:latin typeface="Cambria"/>
                <a:ea typeface="Cambria"/>
                <a:cs typeface="Cambria"/>
                <a:sym typeface="Cambria"/>
              </a:defRPr>
            </a:pPr>
            <a:r>
              <a:t>Analizar cómo la progresión del río (tobillos, rodillas, cintura, aguas profundas) representa el crecimiento espiritual en la vida del creyente.</a:t>
            </a:r>
          </a:p>
          <a:p>
            <a:pPr>
              <a:defRPr sz="2400">
                <a:latin typeface="Cambria"/>
                <a:ea typeface="Cambria"/>
                <a:cs typeface="Cambria"/>
                <a:sym typeface="Cambria"/>
              </a:defRPr>
            </a:pPr>
            <a:r>
              <a:t>Identificar maneras prácticas en las cuales puede ser canal de vida, sanidad y esperanza en su comunidad, al igual que el río de la visión de Ezequiel.</a:t>
            </a:r>
          </a:p>
        </p:txBody>
      </p:sp>
      <p:pic>
        <p:nvPicPr>
          <p:cNvPr id="10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3" name="Picture 13" descr="Picture 13"/>
          <p:cNvPicPr>
            <a:picLocks noChangeAspect="1"/>
          </p:cNvPicPr>
          <p:nvPr/>
        </p:nvPicPr>
        <p:blipFill>
          <a:blip r:embed="rId2">
            <a:extLst/>
          </a:blip>
          <a:srcRect l="0" t="0" r="0" b="16105"/>
          <a:stretch>
            <a:fillRect/>
          </a:stretch>
        </p:blipFill>
        <p:spPr>
          <a:xfrm>
            <a:off x="0" y="-3"/>
            <a:ext cx="12192000" cy="5753496"/>
          </a:xfrm>
          <a:prstGeom prst="rect">
            <a:avLst/>
          </a:prstGeom>
          <a:ln w="12700">
            <a:miter lim="400000"/>
          </a:ln>
        </p:spPr>
      </p:pic>
      <p:sp>
        <p:nvSpPr>
          <p:cNvPr id="104" name="Content Placeholder 15"/>
          <p:cNvSpPr txBox="1"/>
          <p:nvPr>
            <p:ph type="body" idx="1"/>
          </p:nvPr>
        </p:nvSpPr>
        <p:spPr>
          <a:xfrm>
            <a:off x="838200" y="2280758"/>
            <a:ext cx="10515600" cy="3943351"/>
          </a:xfrm>
          <a:prstGeom prst="rect">
            <a:avLst/>
          </a:prstGeom>
        </p:spPr>
        <p:txBody>
          <a:bodyPr anchor="ctr"/>
          <a:lstStyle/>
          <a:p>
            <a:pPr marL="187451" indent="-187451" defTabSz="749808">
              <a:spcBef>
                <a:spcPts val="800"/>
              </a:spcBef>
              <a:defRPr sz="2460">
                <a:latin typeface="Cambria"/>
                <a:ea typeface="Cambria"/>
                <a:cs typeface="Cambria"/>
                <a:sym typeface="Cambria"/>
              </a:defRPr>
            </a:pPr>
            <a:r>
              <a:rPr cap="all"/>
              <a:t>Casa: </a:t>
            </a:r>
            <a:r>
              <a:t>En este pasaje bíblico, la palabra casa se refiere al Templo de Jerusalén donde el pueblo hebreo adoraba a Dios. Tanto en el Antiguo como en el Nuevo Testamento es común encontrar textos que se refieren a los santuarios como la casa de Dios.</a:t>
            </a:r>
          </a:p>
          <a:p>
            <a:pPr marL="187451" indent="-187451" defTabSz="749808">
              <a:spcBef>
                <a:spcPts val="800"/>
              </a:spcBef>
              <a:defRPr sz="2460">
                <a:latin typeface="Cambria"/>
                <a:ea typeface="Cambria"/>
                <a:cs typeface="Cambria"/>
                <a:sym typeface="Cambria"/>
              </a:defRPr>
            </a:pPr>
            <a:r>
              <a:rPr cap="all"/>
              <a:t>Codo: </a:t>
            </a:r>
            <a:r>
              <a:t>Medida de longitud de 18 a 21 pulgadas, es decir, de 44 a 52 centímetros. Literalmente, un codo corresponde a la distancia desde el codo hasta la punta del dedo medio de un hombre adulto. Para efectos prácticos, usualmente se calcula como 45 centímetros o 18 pulgadas.</a:t>
            </a:r>
          </a:p>
          <a:p>
            <a:pPr marL="187451" indent="-187451" defTabSz="749808">
              <a:spcBef>
                <a:spcPts val="800"/>
              </a:spcBef>
              <a:defRPr sz="2460">
                <a:latin typeface="Cambria"/>
                <a:ea typeface="Cambria"/>
                <a:cs typeface="Cambria"/>
                <a:sym typeface="Cambria"/>
              </a:defRPr>
            </a:pPr>
            <a:r>
              <a:rPr cap="all"/>
              <a:t>Arabá: </a:t>
            </a:r>
            <a:r>
              <a:t>Otro nombre para el Mar Salado o el Mar Muerto. Como este cuerpo de agua tiene diez veces la cantidad de sal que los océanos, no hay vida marina en él.</a:t>
            </a:r>
          </a:p>
        </p:txBody>
      </p:sp>
      <p:pic>
        <p:nvPicPr>
          <p:cNvPr id="10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7" name="Picture 8" descr="Picture 8"/>
          <p:cNvPicPr>
            <a:picLocks noChangeAspect="1"/>
          </p:cNvPicPr>
          <p:nvPr/>
        </p:nvPicPr>
        <p:blipFill>
          <a:blip r:embed="rId2">
            <a:extLst/>
          </a:blip>
          <a:srcRect l="0" t="0" r="0" b="14076"/>
          <a:stretch>
            <a:fillRect/>
          </a:stretch>
        </p:blipFill>
        <p:spPr>
          <a:xfrm>
            <a:off x="0" y="0"/>
            <a:ext cx="12192000" cy="5892549"/>
          </a:xfrm>
          <a:prstGeom prst="rect">
            <a:avLst/>
          </a:prstGeom>
          <a:ln w="12700">
            <a:miter lim="400000"/>
          </a:ln>
        </p:spPr>
      </p:pic>
      <p:sp>
        <p:nvSpPr>
          <p:cNvPr id="108" name="Content Placeholder 10"/>
          <p:cNvSpPr txBox="1"/>
          <p:nvPr>
            <p:ph type="body" sz="half" idx="1"/>
          </p:nvPr>
        </p:nvSpPr>
        <p:spPr>
          <a:xfrm>
            <a:off x="838200" y="1964421"/>
            <a:ext cx="5181600" cy="4162427"/>
          </a:xfrm>
          <a:prstGeom prst="rect">
            <a:avLst/>
          </a:prstGeom>
        </p:spPr>
        <p:txBody>
          <a:bodyPr/>
          <a:lstStyle/>
          <a:p>
            <a:pPr marL="0" indent="0" defTabSz="752733">
              <a:spcBef>
                <a:spcPts val="700"/>
              </a:spcBef>
              <a:buSzTx/>
              <a:buNone/>
              <a:defRPr sz="1932">
                <a:latin typeface="Cambria"/>
                <a:ea typeface="Cambria"/>
                <a:cs typeface="Cambria"/>
                <a:sym typeface="Cambria"/>
              </a:defRPr>
            </a:pPr>
            <a:r>
              <a:t>RVR</a:t>
            </a:r>
          </a:p>
          <a:p>
            <a:pPr marL="0" indent="0" defTabSz="752733">
              <a:spcBef>
                <a:spcPts val="700"/>
              </a:spcBef>
              <a:buSzTx/>
              <a:buNone/>
              <a:defRPr sz="1932">
                <a:latin typeface="Cambria"/>
                <a:ea typeface="Cambria"/>
                <a:cs typeface="Cambria"/>
                <a:sym typeface="Cambria"/>
              </a:defRPr>
            </a:pPr>
          </a:p>
          <a:p>
            <a:pPr marL="0" indent="0" defTabSz="752733">
              <a:spcBef>
                <a:spcPts val="700"/>
              </a:spcBef>
              <a:buSzTx/>
              <a:buNone/>
              <a:defRPr sz="1932">
                <a:latin typeface="Cambria"/>
                <a:ea typeface="Cambria"/>
                <a:cs typeface="Cambria"/>
                <a:sym typeface="Cambria"/>
              </a:defRPr>
            </a:pPr>
            <a:r>
              <a:t>1 Me hizo volver luego a la entrada de la casa. Y vi que salían aguas por debajo del umbral de la casa hacia el oriente, porque la fachada de la casa estaba al oriente; y las aguas descendían por debajo, hacia el lado derecho de la casa, al sur del altar.</a:t>
            </a:r>
          </a:p>
          <a:p>
            <a:pPr marL="0" indent="0" defTabSz="752733">
              <a:spcBef>
                <a:spcPts val="700"/>
              </a:spcBef>
              <a:buSzTx/>
              <a:buNone/>
              <a:defRPr sz="1932">
                <a:latin typeface="Cambria"/>
                <a:ea typeface="Cambria"/>
                <a:cs typeface="Cambria"/>
                <a:sym typeface="Cambria"/>
              </a:defRPr>
            </a:pPr>
          </a:p>
          <a:p>
            <a:pPr marL="0" indent="0" defTabSz="752733">
              <a:spcBef>
                <a:spcPts val="700"/>
              </a:spcBef>
              <a:buSzTx/>
              <a:buNone/>
              <a:defRPr sz="1932">
                <a:latin typeface="Cambria"/>
                <a:ea typeface="Cambria"/>
                <a:cs typeface="Cambria"/>
                <a:sym typeface="Cambria"/>
              </a:defRPr>
            </a:pPr>
            <a:r>
              <a:t>2 Me sacó por el camino de la puerta del norte y me hizo dar la vuelta por el camino exterior, fuera de la puerta, al camino de la que mira al oriente; y vi que las aguas salían del lado derecho.</a:t>
            </a:r>
          </a:p>
        </p:txBody>
      </p:sp>
      <p:sp>
        <p:nvSpPr>
          <p:cNvPr id="109" name="Content Placeholder 11"/>
          <p:cNvSpPr txBox="1"/>
          <p:nvPr/>
        </p:nvSpPr>
        <p:spPr>
          <a:xfrm>
            <a:off x="6226089" y="1964421"/>
            <a:ext cx="5090161" cy="41624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716158">
              <a:lnSpc>
                <a:spcPct val="90000"/>
              </a:lnSpc>
              <a:spcBef>
                <a:spcPts val="700"/>
              </a:spcBef>
              <a:defRPr sz="2024">
                <a:latin typeface="Cambria"/>
                <a:ea typeface="Cambria"/>
                <a:cs typeface="Cambria"/>
                <a:sym typeface="Cambria"/>
              </a:defRPr>
            </a:pPr>
            <a:r>
              <a:t>VP</a:t>
            </a:r>
          </a:p>
          <a:p>
            <a:pPr defTabSz="716158">
              <a:lnSpc>
                <a:spcPct val="90000"/>
              </a:lnSpc>
              <a:spcBef>
                <a:spcPts val="700"/>
              </a:spcBef>
              <a:defRPr sz="2024">
                <a:latin typeface="Cambria"/>
                <a:ea typeface="Cambria"/>
                <a:cs typeface="Cambria"/>
                <a:sym typeface="Cambria"/>
              </a:defRPr>
            </a:pPr>
          </a:p>
          <a:p>
            <a:pPr defTabSz="716158">
              <a:lnSpc>
                <a:spcPct val="90000"/>
              </a:lnSpc>
              <a:spcBef>
                <a:spcPts val="700"/>
              </a:spcBef>
              <a:defRPr sz="2024">
                <a:latin typeface="Cambria"/>
                <a:ea typeface="Cambria"/>
                <a:cs typeface="Cambria"/>
                <a:sym typeface="Cambria"/>
              </a:defRPr>
            </a:pPr>
            <a:r>
              <a:t>1 El hombre me hizo volver después a la entrada del templo. Entonces vi que por debajo de la puerta brotaba agua, y que corría hacia el oriente, hacia donde estaba orientado el templo. El agua bajaba por el lado derecho del templo, al lado sur del altar.</a:t>
            </a:r>
          </a:p>
          <a:p>
            <a:pPr defTabSz="716158">
              <a:lnSpc>
                <a:spcPct val="90000"/>
              </a:lnSpc>
              <a:spcBef>
                <a:spcPts val="700"/>
              </a:spcBef>
              <a:defRPr sz="2024">
                <a:latin typeface="Cambria"/>
                <a:ea typeface="Cambria"/>
                <a:cs typeface="Cambria"/>
                <a:sym typeface="Cambria"/>
              </a:defRPr>
            </a:pPr>
          </a:p>
          <a:p>
            <a:pPr defTabSz="716158">
              <a:lnSpc>
                <a:spcPct val="90000"/>
              </a:lnSpc>
              <a:spcBef>
                <a:spcPts val="700"/>
              </a:spcBef>
              <a:defRPr sz="2024">
                <a:latin typeface="Cambria"/>
                <a:ea typeface="Cambria"/>
                <a:cs typeface="Cambria"/>
                <a:sym typeface="Cambria"/>
              </a:defRPr>
            </a:pPr>
            <a:r>
              <a:t>2 Luego me hizo salir del terreno del templo por la puerta norte, y me hizo dar la vuelta por fuera hasta la entrada exterior que miraba al oriente. Un pequeño chorro de agua brotaba por el lado sur de la entrada.</a:t>
            </a:r>
          </a:p>
        </p:txBody>
      </p:sp>
      <p:sp>
        <p:nvSpPr>
          <p:cNvPr id="110" name="TextBox 1"/>
          <p:cNvSpPr txBox="1"/>
          <p:nvPr/>
        </p:nvSpPr>
        <p:spPr>
          <a:xfrm>
            <a:off x="5049958" y="1153930"/>
            <a:ext cx="3414127"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Ezequiel 47.1-2</a:t>
            </a:r>
          </a:p>
        </p:txBody>
      </p:sp>
      <p:pic>
        <p:nvPicPr>
          <p:cNvPr id="11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3" name="Picture 8" descr="Picture 8"/>
          <p:cNvPicPr>
            <a:picLocks noChangeAspect="1"/>
          </p:cNvPicPr>
          <p:nvPr/>
        </p:nvPicPr>
        <p:blipFill>
          <a:blip r:embed="rId2">
            <a:extLst/>
          </a:blip>
          <a:srcRect l="0" t="0" r="0" b="13834"/>
          <a:stretch>
            <a:fillRect/>
          </a:stretch>
        </p:blipFill>
        <p:spPr>
          <a:xfrm>
            <a:off x="0" y="73572"/>
            <a:ext cx="12192000" cy="5909134"/>
          </a:xfrm>
          <a:prstGeom prst="rect">
            <a:avLst/>
          </a:prstGeom>
          <a:ln w="12700">
            <a:miter lim="400000"/>
          </a:ln>
        </p:spPr>
      </p:pic>
      <p:sp>
        <p:nvSpPr>
          <p:cNvPr id="114" name="Content Placeholder 10"/>
          <p:cNvSpPr txBox="1"/>
          <p:nvPr>
            <p:ph type="body" sz="half" idx="1"/>
          </p:nvPr>
        </p:nvSpPr>
        <p:spPr>
          <a:xfrm>
            <a:off x="872313" y="2068502"/>
            <a:ext cx="5181601" cy="4162427"/>
          </a:xfrm>
          <a:prstGeom prst="rect">
            <a:avLst/>
          </a:prstGeom>
        </p:spPr>
        <p:txBody>
          <a:bodyPr/>
          <a:lstStyle/>
          <a:p>
            <a:pPr marL="0" indent="0" defTabSz="878188">
              <a:spcBef>
                <a:spcPts val="800"/>
              </a:spcBef>
              <a:buSzTx/>
              <a:buNone/>
              <a:defRPr sz="2254">
                <a:latin typeface="Cambria"/>
                <a:ea typeface="Cambria"/>
                <a:cs typeface="Cambria"/>
                <a:sym typeface="Cambria"/>
              </a:defRPr>
            </a:pPr>
            <a:r>
              <a:t>RVR</a:t>
            </a:r>
          </a:p>
          <a:p>
            <a:pPr marL="0" indent="0" defTabSz="878188">
              <a:spcBef>
                <a:spcPts val="800"/>
              </a:spcBef>
              <a:buSzTx/>
              <a:buNone/>
              <a:defRPr sz="2254">
                <a:latin typeface="Cambria"/>
                <a:ea typeface="Cambria"/>
                <a:cs typeface="Cambria"/>
                <a:sym typeface="Cambria"/>
              </a:defRPr>
            </a:pPr>
          </a:p>
          <a:p>
            <a:pPr marL="0" indent="0" defTabSz="878188">
              <a:spcBef>
                <a:spcPts val="800"/>
              </a:spcBef>
              <a:buSzTx/>
              <a:buNone/>
              <a:defRPr sz="2254">
                <a:latin typeface="Cambria"/>
                <a:ea typeface="Cambria"/>
                <a:cs typeface="Cambria"/>
                <a:sym typeface="Cambria"/>
              </a:defRPr>
            </a:pPr>
            <a:r>
              <a:t>3 Salió el hombre hacia el oriente, llevando un cordel en la mano. Midió mil codos y me hizo pasar por las aguas, que me llegaban hasta los tobillos.</a:t>
            </a:r>
          </a:p>
          <a:p>
            <a:pPr marL="0" indent="0" defTabSz="878188">
              <a:spcBef>
                <a:spcPts val="800"/>
              </a:spcBef>
              <a:buSzTx/>
              <a:buNone/>
              <a:defRPr sz="2254">
                <a:latin typeface="Cambria"/>
                <a:ea typeface="Cambria"/>
                <a:cs typeface="Cambria"/>
                <a:sym typeface="Cambria"/>
              </a:defRPr>
            </a:pPr>
          </a:p>
          <a:p>
            <a:pPr marL="0" indent="0" defTabSz="878188">
              <a:spcBef>
                <a:spcPts val="800"/>
              </a:spcBef>
              <a:buSzTx/>
              <a:buNone/>
              <a:defRPr sz="2254">
                <a:latin typeface="Cambria"/>
                <a:ea typeface="Cambria"/>
                <a:cs typeface="Cambria"/>
                <a:sym typeface="Cambria"/>
              </a:defRPr>
            </a:pPr>
            <a:r>
              <a:t>4 Midió otros mil y me hizo pasar por las aguas, que me llegaban hasta las rodillas. Midió luego otros mil y me hizo pasar por las aguas, que me llegaban hasta la cintura.</a:t>
            </a:r>
          </a:p>
        </p:txBody>
      </p:sp>
      <p:sp>
        <p:nvSpPr>
          <p:cNvPr id="115" name="Content Placeholder 11"/>
          <p:cNvSpPr txBox="1"/>
          <p:nvPr/>
        </p:nvSpPr>
        <p:spPr>
          <a:xfrm>
            <a:off x="6217920" y="2068502"/>
            <a:ext cx="5090161" cy="41624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715060">
              <a:lnSpc>
                <a:spcPct val="90000"/>
              </a:lnSpc>
              <a:spcBef>
                <a:spcPts val="700"/>
              </a:spcBef>
              <a:defRPr sz="2116">
                <a:latin typeface="Cambria"/>
                <a:ea typeface="Cambria"/>
                <a:cs typeface="Cambria"/>
                <a:sym typeface="Cambria"/>
              </a:defRPr>
            </a:pPr>
            <a:r>
              <a:t>VP</a:t>
            </a:r>
          </a:p>
          <a:p>
            <a:pPr defTabSz="715060">
              <a:lnSpc>
                <a:spcPct val="90000"/>
              </a:lnSpc>
              <a:spcBef>
                <a:spcPts val="700"/>
              </a:spcBef>
              <a:defRPr sz="2116">
                <a:latin typeface="Cambria"/>
                <a:ea typeface="Cambria"/>
                <a:cs typeface="Cambria"/>
                <a:sym typeface="Cambria"/>
              </a:defRPr>
            </a:pPr>
          </a:p>
          <a:p>
            <a:pPr defTabSz="715060">
              <a:lnSpc>
                <a:spcPct val="90000"/>
              </a:lnSpc>
              <a:spcBef>
                <a:spcPts val="700"/>
              </a:spcBef>
              <a:defRPr sz="2116">
                <a:latin typeface="Cambria"/>
                <a:ea typeface="Cambria"/>
                <a:cs typeface="Cambria"/>
                <a:sym typeface="Cambria"/>
              </a:defRPr>
            </a:pPr>
            <a:r>
              <a:t>3 El hombre salió hacia el oriente con una cuerda en la mano, midió quinientos metros y me hizo cruzar la corriente; el agua me llegaba a los tobillos.</a:t>
            </a:r>
          </a:p>
          <a:p>
            <a:pPr defTabSz="715060">
              <a:lnSpc>
                <a:spcPct val="90000"/>
              </a:lnSpc>
              <a:spcBef>
                <a:spcPts val="700"/>
              </a:spcBef>
              <a:defRPr sz="2116">
                <a:latin typeface="Cambria"/>
                <a:ea typeface="Cambria"/>
                <a:cs typeface="Cambria"/>
                <a:sym typeface="Cambria"/>
              </a:defRPr>
            </a:pPr>
          </a:p>
          <a:p>
            <a:pPr defTabSz="715060">
              <a:lnSpc>
                <a:spcPct val="90000"/>
              </a:lnSpc>
              <a:spcBef>
                <a:spcPts val="700"/>
              </a:spcBef>
              <a:defRPr sz="2116">
                <a:latin typeface="Cambria"/>
                <a:ea typeface="Cambria"/>
                <a:cs typeface="Cambria"/>
                <a:sym typeface="Cambria"/>
              </a:defRPr>
            </a:pPr>
            <a:r>
              <a:t>4 Luego midió otros quinientos metros y me hizo cruzar la corriente; el agua me llegaba entonces hasta las rodillas. Midió otros quinientos metros y me hizo cruzar la corriente; el agua me llegaba ya a la cintura.</a:t>
            </a:r>
          </a:p>
        </p:txBody>
      </p:sp>
      <p:sp>
        <p:nvSpPr>
          <p:cNvPr id="116"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Ezequiel 47.3-4</a:t>
            </a:r>
          </a:p>
        </p:txBody>
      </p:sp>
      <p:pic>
        <p:nvPicPr>
          <p:cNvPr id="117"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20"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5 Midió otros mil, y era ya un río que yo no podía pasar, porque las aguas habían crecido de manera que el río no se podía pasar sino a nado.</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6 Y me dijo: «¿Has visto, hijo de hombre?» Después me llevó, y me hizo volver por la ribera del río.</a:t>
            </a:r>
          </a:p>
        </p:txBody>
      </p:sp>
      <p:sp>
        <p:nvSpPr>
          <p:cNvPr id="121"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5 Midió otros quinientos metros y la corriente era ya un río que no pude atravesar; se había convertido en un río tan hondo que sólo se podía cruzar a nado.</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6 Entonces me dijo: «Fíjate bien en lo que has visto». Después me hizo volver por la orilla del río,</a:t>
            </a:r>
          </a:p>
        </p:txBody>
      </p:sp>
      <p:sp>
        <p:nvSpPr>
          <p:cNvPr id="122"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Ezequiel 47.5-6</a:t>
            </a:r>
          </a:p>
        </p:txBody>
      </p:sp>
      <p:pic>
        <p:nvPicPr>
          <p:cNvPr id="123"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5"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26" name="Content Placeholder 10"/>
          <p:cNvSpPr txBox="1"/>
          <p:nvPr>
            <p:ph type="body" sz="half" idx="1"/>
          </p:nvPr>
        </p:nvSpPr>
        <p:spPr>
          <a:xfrm>
            <a:off x="821143" y="2028373"/>
            <a:ext cx="5181601" cy="4162427"/>
          </a:xfrm>
          <a:prstGeom prst="rect">
            <a:avLst/>
          </a:prstGeom>
        </p:spPr>
        <p:txBody>
          <a:bodyPr/>
          <a:lstStyle/>
          <a:p>
            <a:pPr marL="0" indent="0" defTabSz="896111">
              <a:spcBef>
                <a:spcPts val="900"/>
              </a:spcBef>
              <a:buSzTx/>
              <a:buNone/>
              <a:defRPr sz="2352">
                <a:latin typeface="Cambria"/>
                <a:ea typeface="Cambria"/>
                <a:cs typeface="Cambria"/>
                <a:sym typeface="Cambria"/>
              </a:defRPr>
            </a:pPr>
            <a:r>
              <a:t>RVR</a:t>
            </a:r>
          </a:p>
          <a:p>
            <a:pPr marL="0" indent="0" defTabSz="896111">
              <a:spcBef>
                <a:spcPts val="900"/>
              </a:spcBef>
              <a:buSzTx/>
              <a:buNone/>
              <a:defRPr sz="2352">
                <a:latin typeface="Cambria"/>
                <a:ea typeface="Cambria"/>
                <a:cs typeface="Cambria"/>
                <a:sym typeface="Cambria"/>
              </a:defRPr>
            </a:pPr>
          </a:p>
          <a:p>
            <a:pPr marL="0" indent="0" defTabSz="896111">
              <a:spcBef>
                <a:spcPts val="900"/>
              </a:spcBef>
              <a:buSzTx/>
              <a:buNone/>
              <a:defRPr sz="2352">
                <a:latin typeface="Cambria"/>
                <a:ea typeface="Cambria"/>
                <a:cs typeface="Cambria"/>
                <a:sym typeface="Cambria"/>
              </a:defRPr>
            </a:pPr>
            <a:r>
              <a:t>7 Y al volver vi que en la ribera del río había muchísimos árboles a uno y otro lado.</a:t>
            </a:r>
          </a:p>
          <a:p>
            <a:pPr marL="0" indent="0" defTabSz="896111">
              <a:spcBef>
                <a:spcPts val="900"/>
              </a:spcBef>
              <a:buSzTx/>
              <a:buNone/>
              <a:defRPr sz="2352">
                <a:latin typeface="Cambria"/>
                <a:ea typeface="Cambria"/>
                <a:cs typeface="Cambria"/>
                <a:sym typeface="Cambria"/>
              </a:defRPr>
            </a:pPr>
          </a:p>
          <a:p>
            <a:pPr marL="0" indent="0" defTabSz="896111">
              <a:spcBef>
                <a:spcPts val="900"/>
              </a:spcBef>
              <a:buSzTx/>
              <a:buNone/>
              <a:defRPr sz="2352">
                <a:latin typeface="Cambria"/>
                <a:ea typeface="Cambria"/>
                <a:cs typeface="Cambria"/>
                <a:sym typeface="Cambria"/>
              </a:defRPr>
            </a:pPr>
            <a:r>
              <a:t>8 Entonces me dijo: «Estas aguas salen a la región del oriente, descienden al Arabá y entran en el mar. Y al entrar en el mar, las aguas son saneadas.</a:t>
            </a:r>
          </a:p>
        </p:txBody>
      </p:sp>
      <p:sp>
        <p:nvSpPr>
          <p:cNvPr id="127"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7 y vi que en las dos orillas había muchos árboles.</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8 Entonces me dijo: «Esta agua corre hacia la región oriental y llega hasta la cuenca del Jordán, de donde desembocará en el Mar Muerto. Cuando llegue allá, el agua del mar se volverá dulce.</a:t>
            </a:r>
          </a:p>
        </p:txBody>
      </p:sp>
      <p:sp>
        <p:nvSpPr>
          <p:cNvPr id="128"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Ezequiel 47.7-8</a:t>
            </a:r>
          </a:p>
        </p:txBody>
      </p:sp>
      <p:pic>
        <p:nvPicPr>
          <p:cNvPr id="12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1"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32"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9 Todo ser viviente que nade por dondequiera que entren estos dos ríos, vivirá; y habrá muchísimos peces por haber entrado allá estas aguas, pues serán saneadas. Vivirá todo lo que entre en este río.</a:t>
            </a:r>
          </a:p>
        </p:txBody>
      </p:sp>
      <p:sp>
        <p:nvSpPr>
          <p:cNvPr id="133"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9 En cualquier parte a donde llegue esta corriente, podrán vivir animales de todas clases y muchísimos peces. Porque el agua de este río convertirá el agua amarga en agua dulce, y habrá todo género de vida.</a:t>
            </a:r>
          </a:p>
        </p:txBody>
      </p:sp>
      <p:sp>
        <p:nvSpPr>
          <p:cNvPr id="134"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Ezequiel 47.9</a:t>
            </a:r>
          </a:p>
        </p:txBody>
      </p:sp>
      <p:pic>
        <p:nvPicPr>
          <p:cNvPr id="13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7"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38"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12 Y junto al río, en la ribera, a uno y otro lado, crecerá toda clase de árboles frutales; sus hojas nunca caerán ni faltará su fruto. A su tiempo madurará, porque sus aguas salen del santuario. Su fruto será para alimento y su hoja para medicina.</a:t>
            </a:r>
          </a:p>
        </p:txBody>
      </p:sp>
      <p:sp>
        <p:nvSpPr>
          <p:cNvPr id="139"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12 En las dos orillas del río crecerá toda clase de árboles frutales. Sus hojas no se caerán nunca, ni dejarán de dar fruto jamás. Cada mes tendrán fruto, porque estarán regados con el agua que sale del templo. Los frutos servirán de alimento y las hojas de medicina.</a:t>
            </a:r>
          </a:p>
        </p:txBody>
      </p:sp>
      <p:sp>
        <p:nvSpPr>
          <p:cNvPr id="140"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Ezequiel 47.12</a:t>
            </a:r>
          </a:p>
        </p:txBody>
      </p:sp>
      <p:pic>
        <p:nvPicPr>
          <p:cNvPr id="14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