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 b="def" i="def"/>
      <a:tcStyle>
        <a:tcBdr/>
        <a:fill>
          <a:solidFill>
            <a:srgbClr val="E7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 b="def" i="def"/>
      <a:tcStyle>
        <a:tcBdr/>
        <a:fill>
          <a:solidFill>
            <a:srgbClr val="E8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rock mountain ED 25-26- SMALL.png" descr="rock mountain ED 25-26- SMALL.png"/>
          <p:cNvPicPr>
            <a:picLocks noChangeAspect="1"/>
          </p:cNvPicPr>
          <p:nvPr/>
        </p:nvPicPr>
        <p:blipFill>
          <a:blip r:embed="rId2">
            <a:alphaModFix amt="27128"/>
            <a:extLst/>
          </a:blip>
          <a:stretch>
            <a:fillRect/>
          </a:stretch>
        </p:blipFill>
        <p:spPr>
          <a:xfrm flipH="1">
            <a:off x="-150456" y="1216974"/>
            <a:ext cx="12492912" cy="8328607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1"/>
          <p:cNvSpPr txBox="1"/>
          <p:nvPr>
            <p:ph type="ctrTitle"/>
          </p:nvPr>
        </p:nvSpPr>
        <p:spPr>
          <a:xfrm>
            <a:off x="1524000" y="1122362"/>
            <a:ext cx="7472854" cy="1655761"/>
          </a:xfrm>
          <a:prstGeom prst="rect">
            <a:avLst/>
          </a:prstGeom>
        </p:spPr>
        <p:txBody>
          <a:bodyPr anchor="t"/>
          <a:lstStyle/>
          <a:p>
            <a:pPr algn="l" defTabSz="886966">
              <a:defRPr sz="3600">
                <a:solidFill>
                  <a:srgbClr val="6E76A1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rPr>
                <a:solidFill>
                  <a:srgbClr val="E9BE43"/>
                </a:solidFill>
              </a:rPr>
              <a:t>Lección 12</a:t>
            </a:r>
            <a:br/>
            <a:r>
              <a:rPr>
                <a:solidFill>
                  <a:srgbClr val="845083"/>
                </a:solidFill>
              </a:rPr>
              <a:t>LA RESPONSABILIDAD PERSONAL</a:t>
            </a:r>
            <a:br>
              <a:rPr>
                <a:solidFill>
                  <a:srgbClr val="C8334A"/>
                </a:solidFill>
              </a:rPr>
            </a:br>
            <a:r>
              <a:rPr sz="1800">
                <a:solidFill>
                  <a:srgbClr val="0D0D0D"/>
                </a:solidFill>
              </a:rPr>
              <a:t>Ezequiel 33.7-16</a:t>
            </a:r>
            <a:endParaRPr sz="1800">
              <a:solidFill>
                <a:srgbClr val="0D0D0D"/>
              </a:solidFill>
            </a:endParaRPr>
          </a:p>
        </p:txBody>
      </p:sp>
      <p:sp>
        <p:nvSpPr>
          <p:cNvPr id="96" name="Subtitle 2"/>
          <p:cNvSpPr txBox="1"/>
          <p:nvPr>
            <p:ph type="subTitle" sz="quarter" idx="1"/>
          </p:nvPr>
        </p:nvSpPr>
        <p:spPr>
          <a:xfrm>
            <a:off x="1524000" y="2778125"/>
            <a:ext cx="7472854" cy="1655761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«A ti, pues, hijo de hombre, te he puesto por centinela de la casa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de Israel: tú oirás la palabra de mi boca y los amonestarás de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mi parte».</a:t>
            </a:r>
          </a:p>
          <a:p>
            <a:pPr algn="r"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Ezequiel 33.7</a:t>
            </a:r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1938" y="5245611"/>
            <a:ext cx="4634968" cy="1361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71"/>
          <a:stretch>
            <a:fillRect/>
          </a:stretch>
        </p:blipFill>
        <p:spPr>
          <a:xfrm>
            <a:off x="18" y="1281"/>
            <a:ext cx="12191982" cy="589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Content Placeholder 7"/>
          <p:cNvSpPr txBox="1"/>
          <p:nvPr>
            <p:ph type="body" idx="1"/>
          </p:nvPr>
        </p:nvSpPr>
        <p:spPr>
          <a:xfrm>
            <a:off x="838200" y="2163750"/>
            <a:ext cx="10515600" cy="3914776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t>Ezequiel 33.7-16 es una joya teológica que resalta una de las verdades más liberadoras y, a la vez, más desafiantes de la fe: cada persona es responsable ante Dios por su vida moral y espiritual.</a:t>
            </a:r>
          </a:p>
          <a:p>
            <a:pPr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t>Dios llama a cada creyente a ser centinela.</a:t>
            </a:r>
          </a:p>
          <a:p>
            <a:pPr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t>No podemos permanecer neutrales ante el pecado. Ignorar lo incorrecto, evitar la confrontación o disimular la verdad son formas de complicidad con las fuerzas del mal.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71"/>
          <a:stretch>
            <a:fillRect/>
          </a:stretch>
        </p:blipFill>
        <p:spPr>
          <a:xfrm>
            <a:off x="18" y="1281"/>
            <a:ext cx="12191982" cy="589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Content Placeholder 7"/>
          <p:cNvSpPr txBox="1"/>
          <p:nvPr>
            <p:ph type="body" idx="1"/>
          </p:nvPr>
        </p:nvSpPr>
        <p:spPr>
          <a:xfrm>
            <a:off x="838200" y="2163750"/>
            <a:ext cx="10515600" cy="3914776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t>Dios transforma las vidas de quienes le buscan con fe, sinceramente arrepentidos.</a:t>
            </a:r>
          </a:p>
          <a:p>
            <a:pPr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t>La fe no es una herencia pasada sino un camino por el cual debemos transitar diariamente.</a:t>
            </a:r>
          </a:p>
          <a:p>
            <a:pPr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t>El arrepentimiento auténtico implica una transformación, es decir, un cambio en nuestras vidas.</a:t>
            </a:r>
          </a:p>
          <a:p>
            <a:pPr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t>Dios desea que vivamos a plenitud. Celebremos el triunfo de las fuerzas de la bondad, de la vida y del amor, en el nombre de nuestro Señor Jesucristo.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49"/>
          <a:stretch>
            <a:fillRect/>
          </a:stretch>
        </p:blipFill>
        <p:spPr>
          <a:xfrm>
            <a:off x="18" y="1281"/>
            <a:ext cx="12191982" cy="5894422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Content Placeholder 4"/>
          <p:cNvSpPr txBox="1"/>
          <p:nvPr>
            <p:ph type="body" idx="1"/>
          </p:nvPr>
        </p:nvSpPr>
        <p:spPr>
          <a:xfrm>
            <a:off x="838200" y="2187870"/>
            <a:ext cx="10515600" cy="3943353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Amado Dios, tú que sabes todas las cosas, examina nuestros corazones. Te rogamos que veas en lo profundo de nuestro ser si hay maldad en nuestras mentes y en nuestras manos. Ayúdanos, amado Salvador, a perseverar en la fe tomando las acciones correctas que son congruentes con las enseñanzas de Jesús, en cuyo nombre oramos. Amén.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263"/>
          <a:stretch>
            <a:fillRect/>
          </a:stretch>
        </p:blipFill>
        <p:spPr>
          <a:xfrm>
            <a:off x="0" y="-1"/>
            <a:ext cx="12192000" cy="5879798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Content Placeholder 7"/>
          <p:cNvSpPr txBox="1"/>
          <p:nvPr>
            <p:ph type="body" idx="1"/>
          </p:nvPr>
        </p:nvSpPr>
        <p:spPr>
          <a:xfrm>
            <a:off x="838200" y="2000250"/>
            <a:ext cx="10515600" cy="3929065"/>
          </a:xfrm>
          <a:prstGeom prst="rect">
            <a:avLst/>
          </a:prstGeom>
        </p:spPr>
        <p:txBody>
          <a:bodyPr anchor="ctr"/>
          <a:lstStyle/>
          <a:p>
            <a:pPr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Explicar el rol de Ezequiel como centinela y su responsabilidad de advertir al pueblo según Ezequiel 33.7-9.</a:t>
            </a:r>
          </a:p>
          <a:p>
            <a:pPr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Analizar el principio de responsabilidad individual presentado en Ezequiel 33.10-16, identificando cómo la justicia o impiedad afectan el destino personal.</a:t>
            </a:r>
          </a:p>
          <a:p>
            <a:pPr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Identificar acciones prácticas mediante las cuales pueden ejercer su responsabilidad espiritual como «centinelas» en sus comunidades.</a:t>
            </a:r>
          </a:p>
        </p:txBody>
      </p:sp>
      <p:pic>
        <p:nvPicPr>
          <p:cNvPr id="10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rcRect l="0" t="0" r="0" b="16105"/>
          <a:stretch>
            <a:fillRect/>
          </a:stretch>
        </p:blipFill>
        <p:spPr>
          <a:xfrm>
            <a:off x="0" y="-3"/>
            <a:ext cx="12192000" cy="575349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Content Placeholder 15"/>
          <p:cNvSpPr txBox="1"/>
          <p:nvPr>
            <p:ph type="body" idx="1"/>
          </p:nvPr>
        </p:nvSpPr>
        <p:spPr>
          <a:xfrm>
            <a:off x="838200" y="2280758"/>
            <a:ext cx="10515600" cy="3943351"/>
          </a:xfrm>
          <a:prstGeom prst="rect">
            <a:avLst/>
          </a:prstGeom>
        </p:spPr>
        <p:txBody>
          <a:bodyPr anchor="ctr"/>
          <a:lstStyle/>
          <a:p>
            <a:pPr marL="226313" indent="-226313" defTabSz="905255">
              <a:spcBef>
                <a:spcPts val="900"/>
              </a:spcBef>
              <a:defRPr sz="2970">
                <a:latin typeface="Cambria"/>
                <a:ea typeface="Cambria"/>
                <a:cs typeface="Cambria"/>
                <a:sym typeface="Cambria"/>
              </a:defRPr>
            </a:pPr>
            <a:r>
              <a:rPr cap="all"/>
              <a:t>Centinela: </a:t>
            </a:r>
            <a:r>
              <a:t>Un centinela es un vigilante, una persona que está observando algo. En el caso de la milicia, es un soldado que está guardando el puesto que le ha sido encargado. </a:t>
            </a:r>
          </a:p>
          <a:p>
            <a:pPr marL="226313" indent="-226313" defTabSz="905255">
              <a:spcBef>
                <a:spcPts val="900"/>
              </a:spcBef>
              <a:defRPr sz="2970">
                <a:latin typeface="Cambria"/>
                <a:ea typeface="Cambria"/>
                <a:cs typeface="Cambria"/>
                <a:sym typeface="Cambria"/>
              </a:defRPr>
            </a:pPr>
            <a:r>
              <a:rPr cap="all"/>
              <a:t>Impío: </a:t>
            </a:r>
            <a:r>
              <a:t>El término se refiere a la persona que está falta de religión o, literalmente, falta de piedad. Es la persona hostil a la fe, que decide llevarle la contraria. El creyente fiel es un hombre piadoso y, por lo tanto, «pío». En este sentido, los términos «limpio» y «pío» son correlatos, tales como «piedad» e «impiedad».</a:t>
            </a:r>
          </a:p>
        </p:txBody>
      </p:sp>
      <p:pic>
        <p:nvPicPr>
          <p:cNvPr id="10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rcRect l="0" t="0" r="0" b="16105"/>
          <a:stretch>
            <a:fillRect/>
          </a:stretch>
        </p:blipFill>
        <p:spPr>
          <a:xfrm>
            <a:off x="0" y="-3"/>
            <a:ext cx="12192000" cy="5753496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Content Placeholder 15"/>
          <p:cNvSpPr txBox="1"/>
          <p:nvPr>
            <p:ph type="body" idx="1"/>
          </p:nvPr>
        </p:nvSpPr>
        <p:spPr>
          <a:xfrm>
            <a:off x="838200" y="2153758"/>
            <a:ext cx="10515600" cy="3943351"/>
          </a:xfrm>
          <a:prstGeom prst="rect">
            <a:avLst/>
          </a:prstGeom>
        </p:spPr>
        <p:txBody>
          <a:bodyPr anchor="ctr"/>
          <a:lstStyle/>
          <a:p>
            <a:pPr marL="228599" indent="-228599">
              <a:defRPr sz="3000">
                <a:latin typeface="Cambria"/>
                <a:ea typeface="Cambria"/>
                <a:cs typeface="Cambria"/>
                <a:sym typeface="Cambria"/>
              </a:defRPr>
            </a:pPr>
            <a:r>
              <a:rPr cap="all"/>
              <a:t>Pecado: </a:t>
            </a:r>
            <a:r>
              <a:t>El pecado es un estilo de vida que se aparta de lo recto y lo justo; es decir, que falta a lo que es debido. Es una transgresión consciente de la fe, de los preceptos religiosos y de los valores cristianos.</a:t>
            </a:r>
          </a:p>
        </p:txBody>
      </p:sp>
      <p:pic>
        <p:nvPicPr>
          <p:cNvPr id="10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76"/>
          <a:stretch>
            <a:fillRect/>
          </a:stretch>
        </p:blipFill>
        <p:spPr>
          <a:xfrm>
            <a:off x="0" y="0"/>
            <a:ext cx="12192000" cy="5892549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Content Placeholder 10"/>
          <p:cNvSpPr txBox="1"/>
          <p:nvPr>
            <p:ph type="body" sz="half" idx="1"/>
          </p:nvPr>
        </p:nvSpPr>
        <p:spPr>
          <a:xfrm>
            <a:off x="838200" y="2203213"/>
            <a:ext cx="5181600" cy="4162427"/>
          </a:xfrm>
          <a:prstGeom prst="rect">
            <a:avLst/>
          </a:prstGeom>
        </p:spPr>
        <p:txBody>
          <a:bodyPr/>
          <a:lstStyle/>
          <a:p>
            <a:pPr marL="0" indent="0" defTabSz="878188">
              <a:spcBef>
                <a:spcPts val="800"/>
              </a:spcBef>
              <a:buSzTx/>
              <a:buNone/>
              <a:defRPr sz="2254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 defTabSz="878188">
              <a:spcBef>
                <a:spcPts val="800"/>
              </a:spcBef>
              <a:buSzTx/>
              <a:buNone/>
              <a:defRPr sz="2254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78188">
              <a:spcBef>
                <a:spcPts val="800"/>
              </a:spcBef>
              <a:buSzTx/>
              <a:buNone/>
              <a:defRPr sz="2254">
                <a:latin typeface="Cambria"/>
                <a:ea typeface="Cambria"/>
                <a:cs typeface="Cambria"/>
                <a:sym typeface="Cambria"/>
              </a:defRPr>
            </a:pPr>
            <a:r>
              <a:t>7 »”A ti, pues, hijo de hombre, te he puesto por centinela de la casa de Israel: tú oirás la palabra de mi boca y los amonestarás de mi parte.</a:t>
            </a:r>
          </a:p>
          <a:p>
            <a:pPr marL="0" indent="0" defTabSz="878188">
              <a:spcBef>
                <a:spcPts val="800"/>
              </a:spcBef>
              <a:buSzTx/>
              <a:buNone/>
              <a:defRPr sz="2254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78188">
              <a:spcBef>
                <a:spcPts val="800"/>
              </a:spcBef>
              <a:buSzTx/>
              <a:buNone/>
              <a:defRPr sz="2254">
                <a:latin typeface="Cambria"/>
                <a:ea typeface="Cambria"/>
                <a:cs typeface="Cambria"/>
                <a:sym typeface="Cambria"/>
              </a:defRPr>
            </a:pPr>
            <a:r>
              <a:t>8 Cuando yo diga al impío: ‘¡Impío, de cierto morirás!’, si tú no hablas para que se guarde el impío de su camino, el impío morirá por su pecado, pero yo demandaré su sangre de tu mano.</a:t>
            </a:r>
          </a:p>
        </p:txBody>
      </p:sp>
      <p:sp>
        <p:nvSpPr>
          <p:cNvPr id="113" name="Content Placeholder 11"/>
          <p:cNvSpPr txBox="1"/>
          <p:nvPr/>
        </p:nvSpPr>
        <p:spPr>
          <a:xfrm>
            <a:off x="6243146" y="2203213"/>
            <a:ext cx="5090161" cy="4162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defTabSz="724296">
              <a:lnSpc>
                <a:spcPct val="90000"/>
              </a:lnSpc>
              <a:spcBef>
                <a:spcPts val="700"/>
              </a:spcBef>
              <a:defRPr sz="2046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 defTabSz="724296">
              <a:lnSpc>
                <a:spcPct val="90000"/>
              </a:lnSpc>
              <a:spcBef>
                <a:spcPts val="700"/>
              </a:spcBef>
              <a:defRPr sz="2046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724296">
              <a:lnSpc>
                <a:spcPct val="90000"/>
              </a:lnSpc>
              <a:spcBef>
                <a:spcPts val="700"/>
              </a:spcBef>
              <a:defRPr sz="2046">
                <a:latin typeface="Cambria"/>
                <a:ea typeface="Cambria"/>
                <a:cs typeface="Cambria"/>
                <a:sym typeface="Cambria"/>
              </a:defRPr>
            </a:pPr>
            <a:r>
              <a:t>7 »Pues a ti, hombre, yo te he puesto como centinela del pueblo de Israel. Tú deberás recibir mis mensajes y comunicarles mis advertencias.</a:t>
            </a:r>
          </a:p>
          <a:p>
            <a:pPr defTabSz="724296">
              <a:lnSpc>
                <a:spcPct val="90000"/>
              </a:lnSpc>
              <a:spcBef>
                <a:spcPts val="700"/>
              </a:spcBef>
              <a:defRPr sz="2046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724296">
              <a:lnSpc>
                <a:spcPct val="90000"/>
              </a:lnSpc>
              <a:spcBef>
                <a:spcPts val="700"/>
              </a:spcBef>
              <a:defRPr sz="2046">
                <a:latin typeface="Cambria"/>
                <a:ea typeface="Cambria"/>
                <a:cs typeface="Cambria"/>
                <a:sym typeface="Cambria"/>
              </a:defRPr>
            </a:pPr>
            <a:r>
              <a:t>8 Puede darse el caso de que yo pronuncie sentencia de muerte contra un malvado; pues bien, si tú no hablas con él para advertirle que cambie de vida, y él no lo hace, ese malvado morirá por su pecado, pero yo te pediré a ti cuentas de su muerte.</a:t>
            </a:r>
          </a:p>
        </p:txBody>
      </p:sp>
      <p:sp>
        <p:nvSpPr>
          <p:cNvPr id="114" name="TextBox 1"/>
          <p:cNvSpPr txBox="1"/>
          <p:nvPr/>
        </p:nvSpPr>
        <p:spPr>
          <a:xfrm>
            <a:off x="5049958" y="1153930"/>
            <a:ext cx="3414127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pc="10"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lvl1pPr>
          </a:lstStyle>
          <a:p>
            <a:pPr>
              <a:defRPr spc="0"/>
            </a:pPr>
            <a:r>
              <a:rPr spc="10"/>
              <a:t>Ezequiel 33.7-8</a:t>
            </a:r>
          </a:p>
        </p:txBody>
      </p:sp>
      <p:pic>
        <p:nvPicPr>
          <p:cNvPr id="11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834"/>
          <a:stretch>
            <a:fillRect/>
          </a:stretch>
        </p:blipFill>
        <p:spPr>
          <a:xfrm>
            <a:off x="0" y="73572"/>
            <a:ext cx="12192000" cy="5909134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Content Placeholder 10"/>
          <p:cNvSpPr txBox="1"/>
          <p:nvPr>
            <p:ph type="body" sz="half" idx="1"/>
          </p:nvPr>
        </p:nvSpPr>
        <p:spPr>
          <a:xfrm>
            <a:off x="872313" y="2068502"/>
            <a:ext cx="5181601" cy="4162427"/>
          </a:xfrm>
          <a:prstGeom prst="rect">
            <a:avLst/>
          </a:prstGeom>
        </p:spPr>
        <p:txBody>
          <a:bodyPr/>
          <a:lstStyle/>
          <a:p>
            <a:pPr marL="0" indent="0" defTabSz="797538">
              <a:spcBef>
                <a:spcPts val="800"/>
              </a:spcBef>
              <a:buSzTx/>
              <a:buNone/>
              <a:defRPr sz="2046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 defTabSz="797538">
              <a:spcBef>
                <a:spcPts val="800"/>
              </a:spcBef>
              <a:buSzTx/>
              <a:buNone/>
              <a:defRPr sz="2046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797538">
              <a:spcBef>
                <a:spcPts val="800"/>
              </a:spcBef>
              <a:buSzTx/>
              <a:buNone/>
              <a:defRPr sz="2046">
                <a:latin typeface="Cambria"/>
                <a:ea typeface="Cambria"/>
                <a:cs typeface="Cambria"/>
                <a:sym typeface="Cambria"/>
              </a:defRPr>
            </a:pPr>
            <a:r>
              <a:t>9 Pero si tú avisas al impío de su camino para que se aparte de él, y él no se aparta de su camino, él morirá por su pecado, pero tú libraste tu vida.”»</a:t>
            </a:r>
          </a:p>
          <a:p>
            <a:pPr marL="0" indent="0" defTabSz="797538">
              <a:spcBef>
                <a:spcPts val="800"/>
              </a:spcBef>
              <a:buSzTx/>
              <a:buNone/>
              <a:defRPr sz="2046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797538">
              <a:spcBef>
                <a:spcPts val="800"/>
              </a:spcBef>
              <a:buSzTx/>
              <a:buNone/>
              <a:defRPr sz="2046">
                <a:latin typeface="Cambria"/>
                <a:ea typeface="Cambria"/>
                <a:cs typeface="Cambria"/>
                <a:sym typeface="Cambria"/>
              </a:defRPr>
            </a:pPr>
            <a:r>
              <a:t>10 «Tú, pues, hijo de hombre, di a la casa de Israel: “Vosotros habéis hablado así, diciendo: ‘Nuestras rebeliones y nuestros pecados están sobre nosotros, y a causa de ellos somos consumidos: ¿cómo, pues, viviremos?’</a:t>
            </a:r>
          </a:p>
        </p:txBody>
      </p:sp>
      <p:sp>
        <p:nvSpPr>
          <p:cNvPr id="119" name="Content Placeholder 11"/>
          <p:cNvSpPr txBox="1"/>
          <p:nvPr/>
        </p:nvSpPr>
        <p:spPr>
          <a:xfrm>
            <a:off x="6217920" y="2068502"/>
            <a:ext cx="5090161" cy="4162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defTabSz="761695">
              <a:lnSpc>
                <a:spcPct val="90000"/>
              </a:lnSpc>
              <a:spcBef>
                <a:spcPts val="700"/>
              </a:spcBef>
              <a:defRPr sz="2254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 defTabSz="761695">
              <a:lnSpc>
                <a:spcPct val="90000"/>
              </a:lnSpc>
              <a:spcBef>
                <a:spcPts val="700"/>
              </a:spcBef>
              <a:defRPr sz="2254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761695">
              <a:lnSpc>
                <a:spcPct val="90000"/>
              </a:lnSpc>
              <a:spcBef>
                <a:spcPts val="700"/>
              </a:spcBef>
              <a:defRPr sz="2254">
                <a:latin typeface="Cambria"/>
                <a:ea typeface="Cambria"/>
                <a:cs typeface="Cambria"/>
                <a:sym typeface="Cambria"/>
              </a:defRPr>
            </a:pPr>
            <a:r>
              <a:t>9 Si tú, en cambio, adviertes al malvado que cambie de vida, y él no lo hace, él morirá por su pecado, pero tú salvarás tu vida.</a:t>
            </a:r>
          </a:p>
          <a:p>
            <a:pPr defTabSz="761695">
              <a:lnSpc>
                <a:spcPct val="90000"/>
              </a:lnSpc>
              <a:spcBef>
                <a:spcPts val="700"/>
              </a:spcBef>
              <a:defRPr sz="2254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761695">
              <a:lnSpc>
                <a:spcPct val="90000"/>
              </a:lnSpc>
              <a:spcBef>
                <a:spcPts val="700"/>
              </a:spcBef>
              <a:defRPr sz="2254">
                <a:latin typeface="Cambria"/>
                <a:ea typeface="Cambria"/>
                <a:cs typeface="Cambria"/>
                <a:sym typeface="Cambria"/>
              </a:defRPr>
            </a:pPr>
            <a:r>
              <a:t>10 »Tú, hombre, di al pueblo de Israel: “Ustedes dicen: Estamos cargados de faltas y pecados. Por eso nos estamos pudriendo en vida. ¿Cómo podremos vivir?</a:t>
            </a:r>
          </a:p>
        </p:txBody>
      </p:sp>
      <p:sp>
        <p:nvSpPr>
          <p:cNvPr id="120" name="TextBox 1"/>
          <p:cNvSpPr txBox="1"/>
          <p:nvPr/>
        </p:nvSpPr>
        <p:spPr>
          <a:xfrm>
            <a:off x="5040488" y="1251052"/>
            <a:ext cx="4238341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pc="10"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lvl1pPr>
          </a:lstStyle>
          <a:p>
            <a:pPr>
              <a:defRPr spc="0"/>
            </a:pPr>
            <a:r>
              <a:rPr spc="10"/>
              <a:t>Ezequiel 33.9-10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84"/>
          <a:stretch>
            <a:fillRect/>
          </a:stretch>
        </p:blipFill>
        <p:spPr>
          <a:xfrm>
            <a:off x="0" y="73572"/>
            <a:ext cx="12192000" cy="5891985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Content Placeholder 10"/>
          <p:cNvSpPr txBox="1"/>
          <p:nvPr>
            <p:ph type="body" sz="half" idx="1"/>
          </p:nvPr>
        </p:nvSpPr>
        <p:spPr>
          <a:xfrm>
            <a:off x="821143" y="2028373"/>
            <a:ext cx="5181601" cy="4162427"/>
          </a:xfrm>
          <a:prstGeom prst="rect">
            <a:avLst/>
          </a:prstGeom>
        </p:spPr>
        <p:txBody>
          <a:bodyPr/>
          <a:lstStyle/>
          <a:p>
            <a:pPr marL="0" indent="0" defTabSz="740663">
              <a:spcBef>
                <a:spcPts val="800"/>
              </a:spcBef>
              <a:buSzTx/>
              <a:buNone/>
              <a:defRPr sz="1944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 defTabSz="740663">
              <a:spcBef>
                <a:spcPts val="800"/>
              </a:spcBef>
              <a:buSzTx/>
              <a:buNone/>
              <a:defRPr sz="1944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740663">
              <a:spcBef>
                <a:spcPts val="800"/>
              </a:spcBef>
              <a:buSzTx/>
              <a:buNone/>
              <a:defRPr sz="1944">
                <a:latin typeface="Cambria"/>
                <a:ea typeface="Cambria"/>
                <a:cs typeface="Cambria"/>
                <a:sym typeface="Cambria"/>
              </a:defRPr>
            </a:pPr>
            <a:r>
              <a:t>11 Diles: Vivo yo, dice Jehová, el Señor, que no quiero la muerte del impío, sino que se vuelva el impío de su camino y que viva. ¡Volveos, volveos de vuestros malos caminos! ¿Por qué habéis de morir, casa de Israel?</a:t>
            </a:r>
          </a:p>
          <a:p>
            <a:pPr marL="0" indent="0" defTabSz="740663">
              <a:spcBef>
                <a:spcPts val="800"/>
              </a:spcBef>
              <a:buSzTx/>
              <a:buNone/>
              <a:defRPr sz="1944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740663">
              <a:spcBef>
                <a:spcPts val="800"/>
              </a:spcBef>
              <a:buSzTx/>
              <a:buNone/>
              <a:defRPr sz="1944">
                <a:latin typeface="Cambria"/>
                <a:ea typeface="Cambria"/>
                <a:cs typeface="Cambria"/>
                <a:sym typeface="Cambria"/>
              </a:defRPr>
            </a:pPr>
            <a:r>
              <a:t>12 Y tú, hijo de hombre, di a los hijos de tu pueblo: La justicia del justo no lo librará el día que se rebele; y la impiedad del impío no le será estorbo el día que se vuelva de su impiedad. El justo no podrá vivir por su justicia el día que peque.</a:t>
            </a:r>
          </a:p>
        </p:txBody>
      </p:sp>
      <p:sp>
        <p:nvSpPr>
          <p:cNvPr id="125" name="Content Placeholder 11"/>
          <p:cNvSpPr txBox="1"/>
          <p:nvPr/>
        </p:nvSpPr>
        <p:spPr>
          <a:xfrm>
            <a:off x="6217920" y="2028374"/>
            <a:ext cx="5090161" cy="4162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defTabSz="749808">
              <a:lnSpc>
                <a:spcPct val="90000"/>
              </a:lnSpc>
              <a:spcBef>
                <a:spcPts val="800"/>
              </a:spcBef>
              <a:defRPr sz="1968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 defTabSz="749808">
              <a:lnSpc>
                <a:spcPct val="90000"/>
              </a:lnSpc>
              <a:spcBef>
                <a:spcPts val="800"/>
              </a:spcBef>
              <a:defRPr sz="1968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749808">
              <a:lnSpc>
                <a:spcPct val="90000"/>
              </a:lnSpc>
              <a:spcBef>
                <a:spcPts val="800"/>
              </a:spcBef>
              <a:defRPr sz="1968">
                <a:latin typeface="Cambria"/>
                <a:ea typeface="Cambria"/>
                <a:cs typeface="Cambria"/>
                <a:sym typeface="Cambria"/>
              </a:defRPr>
            </a:pPr>
            <a:r>
              <a:t>11 Pero yo, el Señor, juro por mi vida que no quiero la muerte del malvado, sino que cambie de conducta y viva. Israel, deja esa mala vida que llevas. ¿Por qué habrás de morir?”</a:t>
            </a:r>
          </a:p>
          <a:p>
            <a:pPr defTabSz="749808">
              <a:lnSpc>
                <a:spcPct val="90000"/>
              </a:lnSpc>
              <a:spcBef>
                <a:spcPts val="800"/>
              </a:spcBef>
              <a:defRPr sz="1968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749808">
              <a:lnSpc>
                <a:spcPct val="90000"/>
              </a:lnSpc>
              <a:spcBef>
                <a:spcPts val="800"/>
              </a:spcBef>
              <a:defRPr sz="1968">
                <a:latin typeface="Cambria"/>
                <a:ea typeface="Cambria"/>
                <a:cs typeface="Cambria"/>
                <a:sym typeface="Cambria"/>
              </a:defRPr>
            </a:pPr>
            <a:r>
              <a:t>12 »Tú, hombre, di a tus compatriotas: “Si un hombre bueno peca, su bondad anterior no lo salvará, y si un malvado deja de hacer el mal, su maldad anterior no será causa de su muerte. Si el hombre bueno peca, su bondad anterior no le valdrá para seguir viviendo.</a:t>
            </a:r>
          </a:p>
        </p:txBody>
      </p:sp>
      <p:sp>
        <p:nvSpPr>
          <p:cNvPr id="126" name="TextBox 1"/>
          <p:cNvSpPr txBox="1"/>
          <p:nvPr/>
        </p:nvSpPr>
        <p:spPr>
          <a:xfrm>
            <a:off x="5040488" y="1251052"/>
            <a:ext cx="4238341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pc="10"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lvl1pPr>
          </a:lstStyle>
          <a:p>
            <a:pPr>
              <a:defRPr spc="0"/>
            </a:pPr>
            <a:r>
              <a:rPr spc="10"/>
              <a:t>Ezequiel 33.11-12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84"/>
          <a:stretch>
            <a:fillRect/>
          </a:stretch>
        </p:blipFill>
        <p:spPr>
          <a:xfrm>
            <a:off x="0" y="73572"/>
            <a:ext cx="12192000" cy="589198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Content Placeholder 10"/>
          <p:cNvSpPr txBox="1"/>
          <p:nvPr>
            <p:ph type="body" sz="half" idx="1"/>
          </p:nvPr>
        </p:nvSpPr>
        <p:spPr>
          <a:xfrm>
            <a:off x="821143" y="2028373"/>
            <a:ext cx="5181601" cy="4162427"/>
          </a:xfrm>
          <a:prstGeom prst="rect">
            <a:avLst/>
          </a:prstGeom>
        </p:spPr>
        <p:txBody>
          <a:bodyPr/>
          <a:lstStyle/>
          <a:p>
            <a:pPr marL="0" indent="0" defTabSz="813816">
              <a:spcBef>
                <a:spcPts val="800"/>
              </a:spcBef>
              <a:buSzTx/>
              <a:buNone/>
              <a:defRPr sz="2136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 defTabSz="813816">
              <a:spcBef>
                <a:spcPts val="800"/>
              </a:spcBef>
              <a:buSzTx/>
              <a:buNone/>
              <a:defRPr sz="2136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13816">
              <a:spcBef>
                <a:spcPts val="800"/>
              </a:spcBef>
              <a:buSzTx/>
              <a:buNone/>
              <a:defRPr sz="2136">
                <a:latin typeface="Cambria"/>
                <a:ea typeface="Cambria"/>
                <a:cs typeface="Cambria"/>
                <a:sym typeface="Cambria"/>
              </a:defRPr>
            </a:pPr>
            <a:r>
              <a:t>13 Cuando yo diga al justo: ¡De cierto vivirás!, pero él, confiado en su justicia, actúe con iniquidad, ninguna de sus justicias será recordada, sino que morirá por la iniquidad cometida.</a:t>
            </a:r>
          </a:p>
          <a:p>
            <a:pPr marL="0" indent="0" defTabSz="813816">
              <a:spcBef>
                <a:spcPts val="800"/>
              </a:spcBef>
              <a:buSzTx/>
              <a:buNone/>
              <a:defRPr sz="2136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13816">
              <a:spcBef>
                <a:spcPts val="800"/>
              </a:spcBef>
              <a:buSzTx/>
              <a:buNone/>
              <a:defRPr sz="2136">
                <a:latin typeface="Cambria"/>
                <a:ea typeface="Cambria"/>
                <a:cs typeface="Cambria"/>
                <a:sym typeface="Cambria"/>
              </a:defRPr>
            </a:pPr>
            <a:r>
              <a:t>14 Y cuando yo diga al impío: ¡De cierto morirás!, si él se convierte de su pecado y actúa conforme al derecho y la justicia,</a:t>
            </a:r>
          </a:p>
        </p:txBody>
      </p:sp>
      <p:sp>
        <p:nvSpPr>
          <p:cNvPr id="131" name="Content Placeholder 11"/>
          <p:cNvSpPr txBox="1"/>
          <p:nvPr/>
        </p:nvSpPr>
        <p:spPr>
          <a:xfrm>
            <a:off x="6217920" y="2028374"/>
            <a:ext cx="5090161" cy="4162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defTabSz="886968">
              <a:lnSpc>
                <a:spcPct val="90000"/>
              </a:lnSpc>
              <a:spcBef>
                <a:spcPts val="900"/>
              </a:spcBef>
              <a:defRPr sz="2328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 defTabSz="886968">
              <a:lnSpc>
                <a:spcPct val="90000"/>
              </a:lnSpc>
              <a:spcBef>
                <a:spcPts val="900"/>
              </a:spcBef>
              <a:defRPr sz="2328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886968">
              <a:lnSpc>
                <a:spcPct val="90000"/>
              </a:lnSpc>
              <a:spcBef>
                <a:spcPts val="900"/>
              </a:spcBef>
              <a:defRPr sz="2328">
                <a:latin typeface="Cambria"/>
                <a:ea typeface="Cambria"/>
                <a:cs typeface="Cambria"/>
                <a:sym typeface="Cambria"/>
              </a:defRPr>
            </a:pPr>
            <a:r>
              <a:t>13 Si yo le prometo vida a un hombre bueno, y éste, ateniéndose a su bondad, hace el mal, no tomaré en cuenta ninguna buena acción suya, sino que morirá por el mal que haya cometido.</a:t>
            </a:r>
          </a:p>
          <a:p>
            <a:pPr defTabSz="886968">
              <a:lnSpc>
                <a:spcPct val="90000"/>
              </a:lnSpc>
              <a:spcBef>
                <a:spcPts val="900"/>
              </a:spcBef>
              <a:defRPr sz="2328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886968">
              <a:lnSpc>
                <a:spcPct val="90000"/>
              </a:lnSpc>
              <a:spcBef>
                <a:spcPts val="900"/>
              </a:spcBef>
              <a:defRPr sz="2328">
                <a:latin typeface="Cambria"/>
                <a:ea typeface="Cambria"/>
                <a:cs typeface="Cambria"/>
                <a:sym typeface="Cambria"/>
              </a:defRPr>
            </a:pPr>
            <a:r>
              <a:t>14 Y si condeno a morir a un malvado, y este deja el pecado y actúa bien y con justicia,</a:t>
            </a:r>
          </a:p>
        </p:txBody>
      </p:sp>
      <p:sp>
        <p:nvSpPr>
          <p:cNvPr id="132" name="TextBox 1"/>
          <p:cNvSpPr txBox="1"/>
          <p:nvPr/>
        </p:nvSpPr>
        <p:spPr>
          <a:xfrm>
            <a:off x="5040488" y="1251052"/>
            <a:ext cx="4238341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pc="10"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lvl1pPr>
          </a:lstStyle>
          <a:p>
            <a:pPr>
              <a:defRPr spc="0"/>
            </a:pPr>
            <a:r>
              <a:rPr spc="10"/>
              <a:t>Ezequiel 33.13-14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84"/>
          <a:stretch>
            <a:fillRect/>
          </a:stretch>
        </p:blipFill>
        <p:spPr>
          <a:xfrm>
            <a:off x="0" y="73572"/>
            <a:ext cx="12192000" cy="5891985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Content Placeholder 10"/>
          <p:cNvSpPr txBox="1"/>
          <p:nvPr>
            <p:ph type="body" sz="half" idx="1"/>
          </p:nvPr>
        </p:nvSpPr>
        <p:spPr>
          <a:xfrm>
            <a:off x="821143" y="2028373"/>
            <a:ext cx="5181601" cy="4162427"/>
          </a:xfrm>
          <a:prstGeom prst="rect">
            <a:avLst/>
          </a:prstGeom>
        </p:spPr>
        <p:txBody>
          <a:bodyPr/>
          <a:lstStyle/>
          <a:p>
            <a:pPr marL="0" indent="0" defTabSz="859536">
              <a:spcBef>
                <a:spcPts val="900"/>
              </a:spcBef>
              <a:buSzTx/>
              <a:buNone/>
              <a:defRPr sz="2256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 defTabSz="859536">
              <a:spcBef>
                <a:spcPts val="900"/>
              </a:spcBef>
              <a:buSzTx/>
              <a:buNone/>
              <a:defRPr sz="2256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59536">
              <a:spcBef>
                <a:spcPts val="900"/>
              </a:spcBef>
              <a:buSzTx/>
              <a:buNone/>
              <a:defRPr sz="2256">
                <a:latin typeface="Cambria"/>
                <a:ea typeface="Cambria"/>
                <a:cs typeface="Cambria"/>
                <a:sym typeface="Cambria"/>
              </a:defRPr>
            </a:pPr>
            <a:r>
              <a:t>15 si el impío restituye la prenda robada, devuelve lo que haya robado y camina en los estatutos de la vida, sin cometer iniquidad, vivirá ciertamente y no morirá.</a:t>
            </a:r>
          </a:p>
          <a:p>
            <a:pPr marL="0" indent="0" defTabSz="859536">
              <a:spcBef>
                <a:spcPts val="900"/>
              </a:spcBef>
              <a:buSzTx/>
              <a:buNone/>
              <a:defRPr sz="2256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59536">
              <a:spcBef>
                <a:spcPts val="900"/>
              </a:spcBef>
              <a:buSzTx/>
              <a:buNone/>
              <a:defRPr sz="2256">
                <a:latin typeface="Cambria"/>
                <a:ea typeface="Cambria"/>
                <a:cs typeface="Cambria"/>
                <a:sym typeface="Cambria"/>
              </a:defRPr>
            </a:pPr>
            <a:r>
              <a:t>16 No se le recordará ninguno de los pecados que había cometido; actuó conforme al derecho y la justicia, y vivirá ciertamente.</a:t>
            </a:r>
          </a:p>
        </p:txBody>
      </p:sp>
      <p:sp>
        <p:nvSpPr>
          <p:cNvPr id="137" name="Content Placeholder 11"/>
          <p:cNvSpPr txBox="1"/>
          <p:nvPr/>
        </p:nvSpPr>
        <p:spPr>
          <a:xfrm>
            <a:off x="6217920" y="2028374"/>
            <a:ext cx="5090161" cy="4162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defTabSz="886968">
              <a:lnSpc>
                <a:spcPct val="90000"/>
              </a:lnSpc>
              <a:spcBef>
                <a:spcPts val="900"/>
              </a:spcBef>
              <a:defRPr sz="2328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 defTabSz="886968">
              <a:lnSpc>
                <a:spcPct val="90000"/>
              </a:lnSpc>
              <a:spcBef>
                <a:spcPts val="900"/>
              </a:spcBef>
              <a:defRPr sz="2328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886968">
              <a:lnSpc>
                <a:spcPct val="90000"/>
              </a:lnSpc>
              <a:spcBef>
                <a:spcPts val="900"/>
              </a:spcBef>
              <a:defRPr sz="2328">
                <a:latin typeface="Cambria"/>
                <a:ea typeface="Cambria"/>
                <a:cs typeface="Cambria"/>
                <a:sym typeface="Cambria"/>
              </a:defRPr>
            </a:pPr>
            <a:r>
              <a:t>15 y devuelve lo que había recibido en prenda o lo que había robado, y cumple las leyes que dan la vida y deja de hacer lo malo, ciertamente vivirá y no morirá.</a:t>
            </a:r>
          </a:p>
          <a:p>
            <a:pPr defTabSz="886968">
              <a:lnSpc>
                <a:spcPct val="90000"/>
              </a:lnSpc>
              <a:spcBef>
                <a:spcPts val="900"/>
              </a:spcBef>
              <a:defRPr sz="2328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886968">
              <a:lnSpc>
                <a:spcPct val="90000"/>
              </a:lnSpc>
              <a:spcBef>
                <a:spcPts val="900"/>
              </a:spcBef>
              <a:defRPr sz="2328">
                <a:latin typeface="Cambria"/>
                <a:ea typeface="Cambria"/>
                <a:cs typeface="Cambria"/>
                <a:sym typeface="Cambria"/>
              </a:defRPr>
            </a:pPr>
            <a:r>
              <a:t>16 Puesto que ahora actúa bien y con justicia, vivirá, y no me acordaré de ninguno de los pecados que había cometido.”</a:t>
            </a:r>
          </a:p>
        </p:txBody>
      </p:sp>
      <p:sp>
        <p:nvSpPr>
          <p:cNvPr id="138" name="TextBox 1"/>
          <p:cNvSpPr txBox="1"/>
          <p:nvPr/>
        </p:nvSpPr>
        <p:spPr>
          <a:xfrm>
            <a:off x="5040488" y="1251052"/>
            <a:ext cx="4238341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pc="10"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lvl1pPr>
          </a:lstStyle>
          <a:p>
            <a:pPr>
              <a:defRPr spc="0"/>
            </a:pPr>
            <a:r>
              <a:rPr spc="10"/>
              <a:t>Ezequiel 33.15-16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