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7"/>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92"/>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17"/>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0" y="6404294"/>
            <a:ext cx="273653" cy="269237"/>
          </a:xfrm>
          <a:prstGeom prst="rect">
            <a:avLst/>
          </a:prstGeom>
          <a:ln w="12700">
            <a:miter lim="400000"/>
          </a:ln>
        </p:spPr>
        <p:txBody>
          <a:bodyPr wrap="none" lIns="45718" tIns="45718" rIns="45718" bIns="45718" anchor="ctr">
            <a:spAutoFit/>
          </a:bodyPr>
          <a:lstStyle>
            <a:lvl1pPr algn="r">
              <a:defRPr sz="1200">
                <a:solidFill>
                  <a:srgbClr val="757575"/>
                </a:solidFill>
                <a:latin typeface="+mj-lt"/>
                <a:ea typeface="+mj-ea"/>
                <a:cs typeface="+mj-cs"/>
                <a:sym typeface="Apto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4</a:t>
            </a:r>
            <a:br/>
            <a:r>
              <a:rPr cap="all">
                <a:solidFill>
                  <a:srgbClr val="C5423E"/>
                </a:solidFill>
              </a:rPr>
              <a:t>Una ofrenda de olor grato</a:t>
            </a:r>
            <a:endParaRPr>
              <a:solidFill>
                <a:srgbClr val="C5423E"/>
              </a:solidFill>
            </a:endParaRPr>
          </a:p>
          <a:p>
            <a:pPr algn="l" defTabSz="691833">
              <a:defRPr sz="1400">
                <a:solidFill>
                  <a:srgbClr val="0D0D0D"/>
                </a:solidFill>
                <a:latin typeface="Futura Bold"/>
                <a:ea typeface="Futura Bold"/>
                <a:cs typeface="Futura Bold"/>
                <a:sym typeface="Futura Bold"/>
              </a:defRPr>
            </a:pPr>
            <a:r>
              <a:t>Levítico 1.3-17</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«Él lavará con agua los intestinos y las piernas, y el sacerdote lo quemará todo sobre el altar. Es un holocausto: ofrenda quemada de olor grato para Jehová»</a:t>
            </a:r>
          </a:p>
          <a:p>
            <a:pPr algn="r">
              <a:defRPr sz="2000">
                <a:latin typeface="Cambria"/>
                <a:ea typeface="Cambria"/>
                <a:cs typeface="Cambria"/>
                <a:sym typeface="Cambria"/>
              </a:defRPr>
            </a:pPr>
            <a:r>
              <a:t>Éxodo 29.9b</a:t>
            </a:r>
          </a:p>
        </p:txBody>
      </p:sp>
      <p:pic>
        <p:nvPicPr>
          <p:cNvPr id="97" name="ed 2025.png" descr="ed 2025.png"/>
          <p:cNvPicPr>
            <a:picLocks noChangeAspect="1"/>
          </p:cNvPicPr>
          <p:nvPr/>
        </p:nvPicPr>
        <p:blipFill>
          <a:blip r:embed="rId3">
            <a:extLst/>
          </a:blip>
          <a:srcRect l="52367" t="8775" r="2449" b="69282"/>
          <a:stretch>
            <a:fillRect/>
          </a:stretch>
        </p:blipFill>
        <p:spPr>
          <a:xfrm>
            <a:off x="785666" y="4033730"/>
            <a:ext cx="2691991" cy="92223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8" descr="Picture 8"/>
          <p:cNvPicPr>
            <a:picLocks noChangeAspect="1"/>
          </p:cNvPicPr>
          <p:nvPr/>
        </p:nvPicPr>
        <p:blipFill>
          <a:blip r:embed="rId2">
            <a:extLst/>
          </a:blip>
          <a:srcRect l="0" t="0" r="0" b="13349"/>
          <a:stretch>
            <a:fillRect/>
          </a:stretch>
        </p:blipFill>
        <p:spPr>
          <a:xfrm>
            <a:off x="0" y="73572"/>
            <a:ext cx="12192000" cy="5942388"/>
          </a:xfrm>
          <a:prstGeom prst="rect">
            <a:avLst/>
          </a:prstGeom>
          <a:ln w="12700">
            <a:miter lim="400000"/>
          </a:ln>
        </p:spPr>
      </p:pic>
      <p:sp>
        <p:nvSpPr>
          <p:cNvPr id="144" name="Content Placeholder 10"/>
          <p:cNvSpPr txBox="1"/>
          <p:nvPr>
            <p:ph type="body" sz="half" idx="1"/>
          </p:nvPr>
        </p:nvSpPr>
        <p:spPr>
          <a:xfrm>
            <a:off x="838200" y="1964507"/>
            <a:ext cx="5181600" cy="4162431"/>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5 El sacerdote la ofrecerá sobre el altar, le quitará la cabeza y hará que arda en el altar; su sangre será exprimida a un lado del altar.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16 Le quitará entonces el buche y las plumas, lo cual echará junto al altar, hacia el oriente, en el lugar de las cenizas. </a:t>
            </a:r>
          </a:p>
        </p:txBody>
      </p:sp>
      <p:sp>
        <p:nvSpPr>
          <p:cNvPr id="145" name="Content Placeholder 11"/>
          <p:cNvSpPr txBox="1"/>
          <p:nvPr/>
        </p:nvSpPr>
        <p:spPr>
          <a:xfrm>
            <a:off x="6135734" y="1791746"/>
            <a:ext cx="5090163" cy="41624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95527">
              <a:lnSpc>
                <a:spcPct val="90000"/>
              </a:lnSpc>
              <a:spcBef>
                <a:spcPts val="800"/>
              </a:spcBef>
              <a:defRPr sz="2400">
                <a:latin typeface="Cambria"/>
                <a:ea typeface="Cambria"/>
                <a:cs typeface="Cambria"/>
                <a:sym typeface="Cambria"/>
              </a:defRPr>
            </a:pPr>
            <a:r>
              <a:t>VP</a:t>
            </a:r>
          </a:p>
          <a:p>
            <a:pPr defTabSz="795527">
              <a:lnSpc>
                <a:spcPct val="90000"/>
              </a:lnSpc>
              <a:spcBef>
                <a:spcPts val="800"/>
              </a:spcBef>
              <a:defRPr sz="2400">
                <a:latin typeface="Cambria"/>
                <a:ea typeface="Cambria"/>
                <a:cs typeface="Cambria"/>
                <a:sym typeface="Cambria"/>
              </a:defRPr>
            </a:pPr>
          </a:p>
          <a:p>
            <a:pPr defTabSz="795527">
              <a:lnSpc>
                <a:spcPct val="90000"/>
              </a:lnSpc>
              <a:spcBef>
                <a:spcPts val="800"/>
              </a:spcBef>
              <a:defRPr sz="2400">
                <a:latin typeface="Cambria"/>
                <a:ea typeface="Cambria"/>
                <a:cs typeface="Cambria"/>
                <a:sym typeface="Cambria"/>
              </a:defRPr>
            </a:pPr>
            <a:r>
              <a:t>15 El sacerdote ofrecerá el ave en el altar: le arrancará la cabeza y quemará el ave sobre el altar después de exprimir su sangre en un costado del altar. </a:t>
            </a:r>
          </a:p>
          <a:p>
            <a:pPr defTabSz="795527">
              <a:lnSpc>
                <a:spcPct val="90000"/>
              </a:lnSpc>
              <a:spcBef>
                <a:spcPts val="800"/>
              </a:spcBef>
              <a:defRPr sz="2400">
                <a:latin typeface="Cambria"/>
                <a:ea typeface="Cambria"/>
                <a:cs typeface="Cambria"/>
                <a:sym typeface="Cambria"/>
              </a:defRPr>
            </a:pPr>
          </a:p>
          <a:p>
            <a:pPr defTabSz="795527">
              <a:lnSpc>
                <a:spcPct val="90000"/>
              </a:lnSpc>
              <a:spcBef>
                <a:spcPts val="800"/>
              </a:spcBef>
              <a:defRPr sz="2400">
                <a:latin typeface="Cambria"/>
                <a:ea typeface="Cambria"/>
                <a:cs typeface="Cambria"/>
                <a:sym typeface="Cambria"/>
              </a:defRPr>
            </a:pPr>
            <a:r>
              <a:t>16 Le quitará el buche y su contenido, y lo echará hacia el lado oriente del altar, o sea en el lugar de la ceniza; </a:t>
            </a:r>
          </a:p>
        </p:txBody>
      </p:sp>
      <p:sp>
        <p:nvSpPr>
          <p:cNvPr id="14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Levítico 1.15-16</a:t>
            </a:r>
          </a:p>
        </p:txBody>
      </p:sp>
      <p:pic>
        <p:nvPicPr>
          <p:cNvPr id="147" name="ed 2025.png" descr="ed 2025.png"/>
          <p:cNvPicPr>
            <a:picLocks noChangeAspect="1"/>
          </p:cNvPicPr>
          <p:nvPr/>
        </p:nvPicPr>
        <p:blipFill>
          <a:blip r:embed="rId3">
            <a:extLst/>
          </a:blip>
          <a:srcRect l="52925" t="6479" r="0" b="67314"/>
          <a:stretch>
            <a:fillRect/>
          </a:stretch>
        </p:blipFill>
        <p:spPr>
          <a:xfrm>
            <a:off x="9892506" y="5878512"/>
            <a:ext cx="2142662" cy="84142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Picture 8" descr="Picture 8"/>
          <p:cNvPicPr>
            <a:picLocks noChangeAspect="1"/>
          </p:cNvPicPr>
          <p:nvPr/>
        </p:nvPicPr>
        <p:blipFill>
          <a:blip r:embed="rId2">
            <a:extLst/>
          </a:blip>
          <a:srcRect l="0" t="0" r="0" b="13348"/>
          <a:stretch>
            <a:fillRect/>
          </a:stretch>
        </p:blipFill>
        <p:spPr>
          <a:xfrm>
            <a:off x="0" y="73572"/>
            <a:ext cx="12192000" cy="5942389"/>
          </a:xfrm>
          <a:prstGeom prst="rect">
            <a:avLst/>
          </a:prstGeom>
          <a:ln w="12700">
            <a:miter lim="400000"/>
          </a:ln>
        </p:spPr>
      </p:pic>
      <p:sp>
        <p:nvSpPr>
          <p:cNvPr id="150" name="Content Placeholder 10"/>
          <p:cNvSpPr txBox="1"/>
          <p:nvPr>
            <p:ph type="body" sz="half" idx="1"/>
          </p:nvPr>
        </p:nvSpPr>
        <p:spPr>
          <a:xfrm>
            <a:off x="838200" y="1964507"/>
            <a:ext cx="5181600" cy="4162431"/>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17 La abrirá por sus alas, sin llegar a dividirla en dos, y el sacerdote la hará arder sobre el altar, sobre la leña que estará en el fuego. Es un holocausto: ofrenda quemada de olor grato para Jehová.</a:t>
            </a:r>
          </a:p>
        </p:txBody>
      </p:sp>
      <p:sp>
        <p:nvSpPr>
          <p:cNvPr id="151" name="Content Placeholder 11"/>
          <p:cNvSpPr txBox="1"/>
          <p:nvPr/>
        </p:nvSpPr>
        <p:spPr>
          <a:xfrm>
            <a:off x="6185094" y="1964507"/>
            <a:ext cx="5090164" cy="41624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95527">
              <a:lnSpc>
                <a:spcPct val="90000"/>
              </a:lnSpc>
              <a:spcBef>
                <a:spcPts val="800"/>
              </a:spcBef>
              <a:defRPr sz="2400">
                <a:latin typeface="Cambria"/>
                <a:ea typeface="Cambria"/>
                <a:cs typeface="Cambria"/>
                <a:sym typeface="Cambria"/>
              </a:defRPr>
            </a:pPr>
            <a:r>
              <a:t>VP</a:t>
            </a:r>
          </a:p>
          <a:p>
            <a:pPr defTabSz="795527">
              <a:lnSpc>
                <a:spcPct val="90000"/>
              </a:lnSpc>
              <a:spcBef>
                <a:spcPts val="800"/>
              </a:spcBef>
              <a:defRPr sz="2400">
                <a:latin typeface="Cambria"/>
                <a:ea typeface="Cambria"/>
                <a:cs typeface="Cambria"/>
                <a:sym typeface="Cambria"/>
              </a:defRPr>
            </a:pPr>
          </a:p>
          <a:p>
            <a:pPr defTabSz="795527">
              <a:lnSpc>
                <a:spcPct val="90000"/>
              </a:lnSpc>
              <a:spcBef>
                <a:spcPts val="800"/>
              </a:spcBef>
              <a:defRPr sz="2400">
                <a:latin typeface="Cambria"/>
                <a:ea typeface="Cambria"/>
                <a:cs typeface="Cambria"/>
                <a:sym typeface="Cambria"/>
              </a:defRPr>
            </a:pPr>
            <a:r>
              <a:t>17 luego partirá el ave en dos, tomándola por las alas, pero sin separar las dos partes, finalmente quemará el ave sobre la leña del altar como holocausto, como ofrenda quemada de aroma agradable al Señor. </a:t>
            </a:r>
          </a:p>
        </p:txBody>
      </p:sp>
      <p:sp>
        <p:nvSpPr>
          <p:cNvPr id="15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Levítico 1.17</a:t>
            </a:r>
          </a:p>
        </p:txBody>
      </p:sp>
      <p:pic>
        <p:nvPicPr>
          <p:cNvPr id="153" name="ed 2025.png" descr="ed 2025.png"/>
          <p:cNvPicPr>
            <a:picLocks noChangeAspect="1"/>
          </p:cNvPicPr>
          <p:nvPr/>
        </p:nvPicPr>
        <p:blipFill>
          <a:blip r:embed="rId3">
            <a:extLst/>
          </a:blip>
          <a:srcRect l="52925" t="6479" r="0" b="67314"/>
          <a:stretch>
            <a:fillRect/>
          </a:stretch>
        </p:blipFill>
        <p:spPr>
          <a:xfrm>
            <a:off x="9892505" y="5878512"/>
            <a:ext cx="2142662" cy="841425"/>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Picture 5" descr="Picture 5"/>
          <p:cNvPicPr>
            <a:picLocks noChangeAspect="1"/>
          </p:cNvPicPr>
          <p:nvPr/>
        </p:nvPicPr>
        <p:blipFill>
          <a:blip r:embed="rId2">
            <a:extLst/>
          </a:blip>
          <a:srcRect l="0" t="0" r="0" b="14071"/>
          <a:stretch>
            <a:fillRect/>
          </a:stretch>
        </p:blipFill>
        <p:spPr>
          <a:xfrm>
            <a:off x="17" y="1278"/>
            <a:ext cx="12191984" cy="5893006"/>
          </a:xfrm>
          <a:prstGeom prst="rect">
            <a:avLst/>
          </a:prstGeom>
          <a:ln w="12700">
            <a:miter lim="400000"/>
          </a:ln>
        </p:spPr>
      </p:pic>
      <p:sp>
        <p:nvSpPr>
          <p:cNvPr id="156" name="Content Placeholder 7"/>
          <p:cNvSpPr txBox="1"/>
          <p:nvPr>
            <p:ph type="body" idx="1"/>
          </p:nvPr>
        </p:nvSpPr>
        <p:spPr>
          <a:xfrm>
            <a:off x="838200" y="2028825"/>
            <a:ext cx="10515600" cy="3914775"/>
          </a:xfrm>
          <a:prstGeom prst="rect">
            <a:avLst/>
          </a:prstGeom>
        </p:spPr>
        <p:txBody>
          <a:bodyPr anchor="ctr"/>
          <a:lstStyle/>
          <a:p>
            <a:pPr marL="226313" indent="-226313" defTabSz="905255">
              <a:spcBef>
                <a:spcPts val="900"/>
              </a:spcBef>
              <a:defRPr sz="2700">
                <a:latin typeface="Cambria"/>
                <a:ea typeface="Cambria"/>
                <a:cs typeface="Cambria"/>
                <a:sym typeface="Cambria"/>
              </a:defRPr>
            </a:pPr>
            <a:r>
              <a:t>El análisis del texto de Levítico examina cómo se presentaban las ofrendas en el antiguo Israel, donde «qorbán» representaba las ofrendas hechas a Dios, que incluían animales, alimentos y otros objetos. </a:t>
            </a:r>
          </a:p>
          <a:p>
            <a:pPr marL="226313" indent="-226313" defTabSz="905255">
              <a:spcBef>
                <a:spcPts val="900"/>
              </a:spcBef>
              <a:defRPr sz="2700">
                <a:latin typeface="Cambria"/>
                <a:ea typeface="Cambria"/>
                <a:cs typeface="Cambria"/>
                <a:sym typeface="Cambria"/>
              </a:defRPr>
            </a:pPr>
            <a:r>
              <a:t>Se describen tres tipos de holocaustos (de ganado mayor, menor y aves), todos siguiendo un procedimiento específico: el animal debía ser sin defecto, y el sacrificio realizado cuidadosamente para que el humo subiera a Dios como aroma agradable. </a:t>
            </a:r>
          </a:p>
        </p:txBody>
      </p:sp>
      <p:pic>
        <p:nvPicPr>
          <p:cNvPr id="157" name="ed 2025.png" descr="ed 2025.png"/>
          <p:cNvPicPr>
            <a:picLocks noChangeAspect="1"/>
          </p:cNvPicPr>
          <p:nvPr/>
        </p:nvPicPr>
        <p:blipFill>
          <a:blip r:embed="rId3">
            <a:extLst/>
          </a:blip>
          <a:srcRect l="52925" t="6479" r="0" b="67314"/>
          <a:stretch>
            <a:fillRect/>
          </a:stretch>
        </p:blipFill>
        <p:spPr>
          <a:xfrm>
            <a:off x="9892506" y="5878512"/>
            <a:ext cx="2142662" cy="841425"/>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Picture 5" descr="Picture 5"/>
          <p:cNvPicPr>
            <a:picLocks noChangeAspect="1"/>
          </p:cNvPicPr>
          <p:nvPr/>
        </p:nvPicPr>
        <p:blipFill>
          <a:blip r:embed="rId2">
            <a:extLst/>
          </a:blip>
          <a:srcRect l="0" t="0" r="0" b="13575"/>
          <a:stretch>
            <a:fillRect/>
          </a:stretch>
        </p:blipFill>
        <p:spPr>
          <a:xfrm>
            <a:off x="17" y="1280"/>
            <a:ext cx="12191984" cy="5926903"/>
          </a:xfrm>
          <a:prstGeom prst="rect">
            <a:avLst/>
          </a:prstGeom>
          <a:ln w="12700">
            <a:miter lim="400000"/>
          </a:ln>
        </p:spPr>
      </p:pic>
      <p:sp>
        <p:nvSpPr>
          <p:cNvPr id="160" name="Content Placeholder 7"/>
          <p:cNvSpPr txBox="1"/>
          <p:nvPr>
            <p:ph type="body" idx="1"/>
          </p:nvPr>
        </p:nvSpPr>
        <p:spPr>
          <a:xfrm>
            <a:off x="838200" y="2333625"/>
            <a:ext cx="10515600" cy="3914775"/>
          </a:xfrm>
          <a:prstGeom prst="rect">
            <a:avLst/>
          </a:prstGeom>
        </p:spPr>
        <p:txBody>
          <a:bodyPr anchor="ctr"/>
          <a:lstStyle/>
          <a:p>
            <a:pPr marL="203864" indent="-203864" defTabSz="815460">
              <a:spcBef>
                <a:spcPts val="800"/>
              </a:spcBef>
              <a:defRPr sz="2400">
                <a:latin typeface="Cambria"/>
                <a:ea typeface="Cambria"/>
                <a:cs typeface="Cambria"/>
                <a:sym typeface="Cambria"/>
              </a:defRPr>
            </a:pPr>
            <a:r>
              <a:t>Este proceso representaba el encuentro entre Dios y el ser humano, reforzando su relación sagrada. Aunque hoy no se practican estos sacrificios, el texto sugiere principios aplicables: el acceso a Dios no debe depender de la condición económica, y la ofrenda debe ser voluntaria. También se menciona la necesidad de evitar la exclusión en lugares de culto, enfatizando la igualdad de toda persona ante Dios. </a:t>
            </a:r>
          </a:p>
          <a:p>
            <a:pPr marL="203864" indent="-203864" defTabSz="815460">
              <a:spcBef>
                <a:spcPts val="800"/>
              </a:spcBef>
              <a:defRPr sz="2400">
                <a:latin typeface="Cambria"/>
                <a:ea typeface="Cambria"/>
                <a:cs typeface="Cambria"/>
                <a:sym typeface="Cambria"/>
              </a:defRPr>
            </a:pPr>
            <a:r>
              <a:t>En el Nuevo Testamento, esta idea de ofrenda de olor grato se asocia a Jesús, quien se entregó como un sacrificio agradable a Dios, muestra de su amor. El amor de Cristo nos invita a cultivar una relación con Dios y a tratar a las demás personas con amor. </a:t>
            </a:r>
          </a:p>
        </p:txBody>
      </p:sp>
      <p:pic>
        <p:nvPicPr>
          <p:cNvPr id="161" name="ed 2025.png" descr="ed 2025.png"/>
          <p:cNvPicPr>
            <a:picLocks noChangeAspect="1"/>
          </p:cNvPicPr>
          <p:nvPr/>
        </p:nvPicPr>
        <p:blipFill>
          <a:blip r:embed="rId3">
            <a:extLst/>
          </a:blip>
          <a:srcRect l="52925" t="6479" r="0" b="67314"/>
          <a:stretch>
            <a:fillRect/>
          </a:stretch>
        </p:blipFill>
        <p:spPr>
          <a:xfrm>
            <a:off x="9892506" y="5878512"/>
            <a:ext cx="2142662" cy="841425"/>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3"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64"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Presentamos nuestras vidas a ti, oh Dios, como ofrendas de adoración. Que el humo en el que se transforma esta ofrenda llegue a ti y lo recibas como olor grato. Gracias por recordarnos que los recursos económicos no son un requisito para poder acercarnos a ti. En el nombre de Jesucristo, la ofrenda de olor grato por excelencia, oramos. Amén.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Entender el propósito de las ofrendas de animales en la adoración de Israel. </a:t>
            </a:r>
          </a:p>
          <a:p>
            <a:pPr>
              <a:defRPr sz="2400">
                <a:latin typeface="Cambria"/>
                <a:ea typeface="Cambria"/>
                <a:cs typeface="Cambria"/>
                <a:sym typeface="Cambria"/>
              </a:defRPr>
            </a:pPr>
            <a:r>
              <a:t>Aplicar los principios de adoración y consagración de los sacrificios en Levítico 1 al contexto de hoy.</a:t>
            </a:r>
          </a:p>
          <a:p>
            <a:pPr>
              <a:defRPr sz="2400">
                <a:latin typeface="Cambria"/>
                <a:ea typeface="Cambria"/>
                <a:cs typeface="Cambria"/>
                <a:sym typeface="Cambria"/>
              </a:defRPr>
            </a:pPr>
            <a:r>
              <a:t>Comprometerse a ofrendar a Dios lo mejor de lo que somos.</a:t>
            </a:r>
          </a:p>
          <a:p>
            <a:pPr>
              <a:defRPr sz="2400">
                <a:latin typeface="Cambria"/>
                <a:ea typeface="Cambria"/>
                <a:cs typeface="Cambria"/>
                <a:sym typeface="Cambria"/>
              </a:defRPr>
            </a:pPr>
            <a:r>
              <a:t>Reflexionar sobre cómo los principios de entrega, pureza y dedicación a Dios que se encuentran en estos sacrificios pueden inspirar una devoción más consagrada y sincera en la vida diaria de cada creyente.  </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62" cy="841424"/>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6"/>
            <a:ext cx="12192000" cy="5753502"/>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24027" indent="-224027" defTabSz="896111">
              <a:spcBef>
                <a:spcPts val="900"/>
              </a:spcBef>
              <a:defRPr cap="all" sz="2352">
                <a:latin typeface="Cambria"/>
                <a:ea typeface="Cambria"/>
                <a:cs typeface="Cambria"/>
                <a:sym typeface="Cambria"/>
              </a:defRPr>
            </a:pPr>
            <a:r>
              <a:t>Sacrificio: </a:t>
            </a:r>
            <a:r>
              <a:rPr cap="none"/>
              <a:t>Término común en el Pentateuco para referirse a la práctica sacerdotal de ofrecer ofrenda animal o vegetal a Dios. </a:t>
            </a:r>
            <a:endParaRPr cap="none"/>
          </a:p>
          <a:p>
            <a:pPr marL="224027" indent="-224027" defTabSz="896111">
              <a:spcBef>
                <a:spcPts val="900"/>
              </a:spcBef>
              <a:defRPr cap="all" sz="2352">
                <a:latin typeface="Cambria"/>
                <a:ea typeface="Cambria"/>
                <a:cs typeface="Cambria"/>
                <a:sym typeface="Cambria"/>
              </a:defRPr>
            </a:pPr>
            <a:r>
              <a:t>Holocausto: </a:t>
            </a:r>
            <a:r>
              <a:rPr cap="none"/>
              <a:t>Ofrenda quemada. Sacrificio en donde se quema una ofrenda animal para que el humo suba y sea recibido por Dios. En hebreo, esta ofrenda se conoce como «ofrenda ascendente», refiriéndose a la dirección del humo que asciende hacia Dios.  </a:t>
            </a:r>
            <a:endParaRPr cap="none"/>
          </a:p>
          <a:p>
            <a:pPr marL="224027" indent="-224027" defTabSz="896111">
              <a:spcBef>
                <a:spcPts val="900"/>
              </a:spcBef>
              <a:defRPr cap="all" sz="2352">
                <a:latin typeface="Cambria"/>
                <a:ea typeface="Cambria"/>
                <a:cs typeface="Cambria"/>
                <a:sym typeface="Cambria"/>
              </a:defRPr>
            </a:pPr>
            <a:r>
              <a:t>Expiación: </a:t>
            </a:r>
            <a:r>
              <a:rPr cap="none"/>
              <a:t>La palabra hebrea significa, literalmente, apaciguar a alguien, hacer enmiendas, reparación de daños.</a:t>
            </a:r>
            <a:endParaRPr cap="none"/>
          </a:p>
          <a:p>
            <a:pPr marL="224027" indent="-224027" defTabSz="896111">
              <a:spcBef>
                <a:spcPts val="900"/>
              </a:spcBef>
              <a:defRPr cap="all" sz="2352">
                <a:latin typeface="Cambria"/>
                <a:ea typeface="Cambria"/>
                <a:cs typeface="Cambria"/>
                <a:sym typeface="Cambria"/>
              </a:defRPr>
            </a:pPr>
            <a:r>
              <a:t>Grosura: </a:t>
            </a:r>
            <a:r>
              <a:rPr cap="none"/>
              <a:t>En el contexto sacerdotal se refiere a la grasa que cubre los intestinos y los riñones de los animales sacrificados. Esta grasa pertenece a Dios.</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62" cy="84142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2204952"/>
            <a:ext cx="5181600" cy="4162433"/>
          </a:xfrm>
          <a:prstGeom prst="rect">
            <a:avLst/>
          </a:prstGeom>
        </p:spPr>
        <p:txBody>
          <a:bodyPr/>
          <a:lstStyle/>
          <a:p>
            <a:pPr marL="0" indent="0" defTabSz="896111">
              <a:spcBef>
                <a:spcPts val="900"/>
              </a:spcBef>
              <a:buSzTx/>
              <a:buNone/>
              <a:defRPr sz="2300">
                <a:latin typeface="Cambria"/>
                <a:ea typeface="Cambria"/>
                <a:cs typeface="Cambria"/>
                <a:sym typeface="Cambria"/>
              </a:defRPr>
            </a:pPr>
            <a:r>
              <a:t>RVR</a:t>
            </a:r>
          </a:p>
          <a:p>
            <a:pPr marL="0" indent="0" defTabSz="896111">
              <a:spcBef>
                <a:spcPts val="900"/>
              </a:spcBef>
              <a:buSzTx/>
              <a:buNone/>
              <a:defRPr sz="2300">
                <a:latin typeface="Cambria"/>
                <a:ea typeface="Cambria"/>
                <a:cs typeface="Cambria"/>
                <a:sym typeface="Cambria"/>
              </a:defRPr>
            </a:pPr>
          </a:p>
          <a:p>
            <a:pPr marL="0" indent="0" defTabSz="896111">
              <a:spcBef>
                <a:spcPts val="900"/>
              </a:spcBef>
              <a:buSzTx/>
              <a:buNone/>
              <a:defRPr sz="2300">
                <a:latin typeface="Cambria"/>
                <a:ea typeface="Cambria"/>
                <a:cs typeface="Cambria"/>
                <a:sym typeface="Cambria"/>
              </a:defRPr>
            </a:pPr>
            <a:r>
              <a:t>3 »Si su ofrenda es un holocausto vacuno, ofrecerá un macho sin defecto; lo ofrecerá a la puerta del Tabernáculo de reunión, para que sea aceptado por Jehová. </a:t>
            </a:r>
          </a:p>
          <a:p>
            <a:pPr marL="0" indent="0" defTabSz="896111">
              <a:spcBef>
                <a:spcPts val="900"/>
              </a:spcBef>
              <a:buSzTx/>
              <a:buNone/>
              <a:defRPr sz="2300">
                <a:latin typeface="Cambria"/>
                <a:ea typeface="Cambria"/>
                <a:cs typeface="Cambria"/>
                <a:sym typeface="Cambria"/>
              </a:defRPr>
            </a:pPr>
          </a:p>
          <a:p>
            <a:pPr marL="0" indent="0" defTabSz="896111">
              <a:spcBef>
                <a:spcPts val="900"/>
              </a:spcBef>
              <a:buSzTx/>
              <a:buNone/>
              <a:defRPr sz="2300">
                <a:latin typeface="Cambria"/>
                <a:ea typeface="Cambria"/>
                <a:cs typeface="Cambria"/>
                <a:sym typeface="Cambria"/>
              </a:defRPr>
            </a:pPr>
            <a:r>
              <a:t>4 Pondrá su mano sobre la cabeza del holocausto, y le será aceptado como expiación.</a:t>
            </a:r>
          </a:p>
        </p:txBody>
      </p:sp>
      <p:sp>
        <p:nvSpPr>
          <p:cNvPr id="109" name="Content Placeholder 11"/>
          <p:cNvSpPr txBox="1"/>
          <p:nvPr/>
        </p:nvSpPr>
        <p:spPr>
          <a:xfrm>
            <a:off x="6193237" y="1933470"/>
            <a:ext cx="5090166" cy="416243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13816">
              <a:lnSpc>
                <a:spcPct val="90000"/>
              </a:lnSpc>
              <a:spcBef>
                <a:spcPts val="800"/>
              </a:spcBef>
              <a:defRPr sz="2300">
                <a:latin typeface="Cambria"/>
                <a:ea typeface="Cambria"/>
                <a:cs typeface="Cambria"/>
                <a:sym typeface="Cambria"/>
              </a:defRPr>
            </a:pPr>
            <a:r>
              <a:t>VP</a:t>
            </a:r>
          </a:p>
          <a:p>
            <a:pPr defTabSz="813816">
              <a:lnSpc>
                <a:spcPct val="90000"/>
              </a:lnSpc>
              <a:spcBef>
                <a:spcPts val="800"/>
              </a:spcBef>
              <a:defRPr sz="2300">
                <a:latin typeface="Cambria"/>
                <a:ea typeface="Cambria"/>
                <a:cs typeface="Cambria"/>
                <a:sym typeface="Cambria"/>
              </a:defRPr>
            </a:pPr>
          </a:p>
          <a:p>
            <a:pPr defTabSz="813816">
              <a:lnSpc>
                <a:spcPct val="90000"/>
              </a:lnSpc>
              <a:spcBef>
                <a:spcPts val="800"/>
              </a:spcBef>
              <a:defRPr sz="2300">
                <a:latin typeface="Cambria"/>
                <a:ea typeface="Cambria"/>
                <a:cs typeface="Cambria"/>
                <a:sym typeface="Cambria"/>
              </a:defRPr>
            </a:pPr>
            <a:r>
              <a:t>3 »Si el animal que ofrece en holocausto es de su ganado, tendrá que ser un toro sin defecto. Para que le sea aceptado, deberá ofrecerlo en presencia del Señor a la entrada de la tienda del encuentro, </a:t>
            </a:r>
          </a:p>
          <a:p>
            <a:pPr defTabSz="813816">
              <a:lnSpc>
                <a:spcPct val="90000"/>
              </a:lnSpc>
              <a:spcBef>
                <a:spcPts val="800"/>
              </a:spcBef>
              <a:defRPr sz="2300">
                <a:latin typeface="Cambria"/>
                <a:ea typeface="Cambria"/>
                <a:cs typeface="Cambria"/>
                <a:sym typeface="Cambria"/>
              </a:defRPr>
            </a:pPr>
          </a:p>
          <a:p>
            <a:pPr defTabSz="813816">
              <a:lnSpc>
                <a:spcPct val="90000"/>
              </a:lnSpc>
              <a:spcBef>
                <a:spcPts val="800"/>
              </a:spcBef>
              <a:defRPr sz="2300">
                <a:latin typeface="Cambria"/>
                <a:ea typeface="Cambria"/>
                <a:cs typeface="Cambria"/>
                <a:sym typeface="Cambria"/>
              </a:defRPr>
            </a:pPr>
            <a:r>
              <a:t>4 poniendo la mano sobre la cabeza del animal. Así el animal le será aceptado para obtener el perdón de sus pecados.</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Levítico 1.3-4</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62" cy="841425"/>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9"/>
            <a:ext cx="5181600" cy="4162432"/>
          </a:xfrm>
          <a:prstGeom prst="rect">
            <a:avLst/>
          </a:prstGeom>
        </p:spPr>
        <p:txBody>
          <a:bodyPr/>
          <a:lstStyle/>
          <a:p>
            <a:pPr marL="0" indent="0" defTabSz="896111">
              <a:spcBef>
                <a:spcPts val="900"/>
              </a:spcBef>
              <a:buSzTx/>
              <a:buNone/>
              <a:defRPr sz="2300">
                <a:latin typeface="Cambria"/>
                <a:ea typeface="Cambria"/>
                <a:cs typeface="Cambria"/>
                <a:sym typeface="Cambria"/>
              </a:defRPr>
            </a:pPr>
            <a:r>
              <a:t>RVR</a:t>
            </a:r>
          </a:p>
          <a:p>
            <a:pPr marL="0" indent="0" defTabSz="896111">
              <a:spcBef>
                <a:spcPts val="900"/>
              </a:spcBef>
              <a:buSzTx/>
              <a:buNone/>
              <a:defRPr sz="2300">
                <a:latin typeface="Cambria"/>
                <a:ea typeface="Cambria"/>
                <a:cs typeface="Cambria"/>
                <a:sym typeface="Cambria"/>
              </a:defRPr>
            </a:pPr>
          </a:p>
          <a:p>
            <a:pPr marL="0" indent="0" defTabSz="896111">
              <a:spcBef>
                <a:spcPts val="900"/>
              </a:spcBef>
              <a:buSzTx/>
              <a:buNone/>
              <a:defRPr sz="2300">
                <a:latin typeface="Cambria"/>
                <a:ea typeface="Cambria"/>
                <a:cs typeface="Cambria"/>
                <a:sym typeface="Cambria"/>
              </a:defRPr>
            </a:pPr>
            <a:r>
              <a:t>5 Entonces degollará el becerro en la presencia de Jehová; los hijos de Aarón, los sacerdotes, ofrecerán la sangre y la rociarán sobre los lados del altar, el cual está a la puerta del Tabernáculo de reunión. </a:t>
            </a:r>
          </a:p>
          <a:p>
            <a:pPr marL="0" indent="0" defTabSz="896111">
              <a:spcBef>
                <a:spcPts val="900"/>
              </a:spcBef>
              <a:buSzTx/>
              <a:buNone/>
              <a:defRPr sz="2300">
                <a:latin typeface="Cambria"/>
                <a:ea typeface="Cambria"/>
                <a:cs typeface="Cambria"/>
                <a:sym typeface="Cambria"/>
              </a:defRPr>
            </a:pPr>
          </a:p>
          <a:p>
            <a:pPr marL="0" indent="0" defTabSz="896111">
              <a:spcBef>
                <a:spcPts val="900"/>
              </a:spcBef>
              <a:buSzTx/>
              <a:buNone/>
              <a:defRPr sz="2300">
                <a:latin typeface="Cambria"/>
                <a:ea typeface="Cambria"/>
                <a:cs typeface="Cambria"/>
                <a:sym typeface="Cambria"/>
              </a:defRPr>
            </a:pPr>
            <a:r>
              <a:t>6 Desollará después el holocausto y lo dividirá en sus piezas. </a:t>
            </a:r>
          </a:p>
        </p:txBody>
      </p:sp>
      <p:sp>
        <p:nvSpPr>
          <p:cNvPr id="115" name="Content Placeholder 11"/>
          <p:cNvSpPr txBox="1"/>
          <p:nvPr/>
        </p:nvSpPr>
        <p:spPr>
          <a:xfrm>
            <a:off x="6157764" y="2024489"/>
            <a:ext cx="5090165" cy="416243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77240">
              <a:lnSpc>
                <a:spcPct val="90000"/>
              </a:lnSpc>
              <a:spcBef>
                <a:spcPts val="800"/>
              </a:spcBef>
              <a:defRPr sz="2200">
                <a:latin typeface="Cambria"/>
                <a:ea typeface="Cambria"/>
                <a:cs typeface="Cambria"/>
                <a:sym typeface="Cambria"/>
              </a:defRPr>
            </a:pPr>
            <a:r>
              <a:t>VP</a:t>
            </a:r>
          </a:p>
          <a:p>
            <a:pPr defTabSz="777240">
              <a:lnSpc>
                <a:spcPct val="90000"/>
              </a:lnSpc>
              <a:spcBef>
                <a:spcPts val="800"/>
              </a:spcBef>
              <a:defRPr sz="2200">
                <a:latin typeface="Cambria"/>
                <a:ea typeface="Cambria"/>
                <a:cs typeface="Cambria"/>
                <a:sym typeface="Cambria"/>
              </a:defRPr>
            </a:pPr>
          </a:p>
          <a:p>
            <a:pPr defTabSz="777240">
              <a:lnSpc>
                <a:spcPct val="90000"/>
              </a:lnSpc>
              <a:spcBef>
                <a:spcPts val="800"/>
              </a:spcBef>
              <a:defRPr sz="2200">
                <a:latin typeface="Cambria"/>
                <a:ea typeface="Cambria"/>
                <a:cs typeface="Cambria"/>
                <a:sym typeface="Cambria"/>
              </a:defRPr>
            </a:pPr>
            <a:r>
              <a:t>5 Degollará el toro en presencia del Señor; luego los hijos de Aarón, los sacerdotes, ofrecerán la sangre, y después rociarán con ella los costados del altar que está a la entrada de la tienda del encuentro. </a:t>
            </a:r>
          </a:p>
          <a:p>
            <a:pPr defTabSz="777240">
              <a:lnSpc>
                <a:spcPct val="90000"/>
              </a:lnSpc>
              <a:spcBef>
                <a:spcPts val="800"/>
              </a:spcBef>
              <a:defRPr sz="2200">
                <a:latin typeface="Cambria"/>
                <a:ea typeface="Cambria"/>
                <a:cs typeface="Cambria"/>
                <a:sym typeface="Cambria"/>
              </a:defRPr>
            </a:pPr>
          </a:p>
          <a:p>
            <a:pPr defTabSz="777240">
              <a:lnSpc>
                <a:spcPct val="90000"/>
              </a:lnSpc>
              <a:spcBef>
                <a:spcPts val="800"/>
              </a:spcBef>
              <a:defRPr sz="2200">
                <a:latin typeface="Cambria"/>
                <a:ea typeface="Cambria"/>
                <a:cs typeface="Cambria"/>
                <a:sym typeface="Cambria"/>
              </a:defRPr>
            </a:pPr>
            <a:r>
              <a:t>6 El que presenta el animal en holocausto le quitará la piel y lo cortará en pedazos,</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Levítico 1.5-6</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62" cy="841425"/>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2"/>
            <a:ext cx="5181600" cy="4162433"/>
          </a:xfrm>
          <a:prstGeom prst="rect">
            <a:avLst/>
          </a:prstGeom>
        </p:spPr>
        <p:txBody>
          <a:bodyPr/>
          <a:lstStyle/>
          <a:p>
            <a:pPr marL="0" indent="0">
              <a:buSzTx/>
              <a:buNone/>
              <a:defRPr sz="2400">
                <a:latin typeface="Cambria"/>
                <a:ea typeface="Cambria"/>
                <a:cs typeface="Cambria"/>
                <a:sym typeface="Cambria"/>
              </a:defRPr>
            </a:pPr>
            <a:r>
              <a:t>RVR</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7 Los hijos del sacerdote Aarón pondrán fuego sobre el altar y compondrán la leña sobre el fuego. </a:t>
            </a:r>
          </a:p>
          <a:p>
            <a:pPr marL="0" indent="0">
              <a:buSzTx/>
              <a:buNone/>
              <a:defRPr sz="2400">
                <a:latin typeface="Cambria"/>
                <a:ea typeface="Cambria"/>
                <a:cs typeface="Cambria"/>
                <a:sym typeface="Cambria"/>
              </a:defRPr>
            </a:pPr>
          </a:p>
          <a:p>
            <a:pPr marL="0" indent="0">
              <a:buSzTx/>
              <a:buNone/>
              <a:defRPr sz="2400">
                <a:latin typeface="Cambria"/>
                <a:ea typeface="Cambria"/>
                <a:cs typeface="Cambria"/>
                <a:sym typeface="Cambria"/>
              </a:defRPr>
            </a:pPr>
            <a:r>
              <a:t>8 Luego los hijos de Aarón, los sacerdotes, acomodarán las piezas, la cabeza y la grasa de los intestinos sobre la leña que está sobre el fuego que habrá encima del altar. </a:t>
            </a:r>
          </a:p>
        </p:txBody>
      </p:sp>
      <p:sp>
        <p:nvSpPr>
          <p:cNvPr id="121" name="Content Placeholder 11"/>
          <p:cNvSpPr txBox="1"/>
          <p:nvPr/>
        </p:nvSpPr>
        <p:spPr>
          <a:xfrm>
            <a:off x="6217918" y="2204952"/>
            <a:ext cx="5090165" cy="41624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90000"/>
              </a:lnSpc>
              <a:spcBef>
                <a:spcPts val="1000"/>
              </a:spcBef>
              <a:defRPr sz="2400">
                <a:latin typeface="Cambria"/>
                <a:ea typeface="Cambria"/>
                <a:cs typeface="Cambria"/>
                <a:sym typeface="Cambria"/>
              </a:defRPr>
            </a:pPr>
            <a:r>
              <a:t>VP</a:t>
            </a:r>
            <a:endParaRPr sz="2800"/>
          </a:p>
          <a:p>
            <a:pPr>
              <a:lnSpc>
                <a:spcPct val="90000"/>
              </a:lnSpc>
              <a:spcBef>
                <a:spcPts val="1000"/>
              </a:spcBef>
              <a:defRPr sz="2400">
                <a:latin typeface="Cambria"/>
                <a:ea typeface="Cambria"/>
                <a:cs typeface="Cambria"/>
                <a:sym typeface="Cambria"/>
              </a:defRPr>
            </a:pPr>
          </a:p>
          <a:p>
            <a:pPr>
              <a:lnSpc>
                <a:spcPct val="90000"/>
              </a:lnSpc>
              <a:spcBef>
                <a:spcPts val="1000"/>
              </a:spcBef>
              <a:defRPr sz="2200">
                <a:latin typeface="Cambria"/>
                <a:ea typeface="Cambria"/>
                <a:cs typeface="Cambria"/>
                <a:sym typeface="Cambria"/>
              </a:defRPr>
            </a:pPr>
            <a:r>
              <a:t>7 y los sacerdotes harán fuego sobre el altar y acomodarán la leña </a:t>
            </a:r>
          </a:p>
          <a:p>
            <a:pPr>
              <a:lnSpc>
                <a:spcPct val="90000"/>
              </a:lnSpc>
              <a:spcBef>
                <a:spcPts val="1000"/>
              </a:spcBef>
              <a:defRPr sz="2200">
                <a:latin typeface="Cambria"/>
                <a:ea typeface="Cambria"/>
                <a:cs typeface="Cambria"/>
                <a:sym typeface="Cambria"/>
              </a:defRPr>
            </a:pPr>
          </a:p>
          <a:p>
            <a:pPr>
              <a:lnSpc>
                <a:spcPct val="90000"/>
              </a:lnSpc>
              <a:spcBef>
                <a:spcPts val="1000"/>
              </a:spcBef>
              <a:defRPr sz="2200">
                <a:latin typeface="Cambria"/>
                <a:ea typeface="Cambria"/>
                <a:cs typeface="Cambria"/>
                <a:sym typeface="Cambria"/>
              </a:defRPr>
            </a:pPr>
            <a:r>
              <a:t>8 para poner sobre ella los pedazos cortados del animal y la cabeza y la grasa de los intestinos. </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Levítico 1.7-8</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62" cy="841425"/>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38200" y="2204952"/>
            <a:ext cx="5181600" cy="4162433"/>
          </a:xfrm>
          <a:prstGeom prst="rect">
            <a:avLst/>
          </a:prstGeom>
        </p:spPr>
        <p:txBody>
          <a:bodyPr/>
          <a:lstStyle/>
          <a:p>
            <a:pPr marL="0" indent="0" defTabSz="850391">
              <a:spcBef>
                <a:spcPts val="900"/>
              </a:spcBef>
              <a:buSzTx/>
              <a:buNone/>
              <a:defRPr sz="2200">
                <a:latin typeface="Cambria"/>
                <a:ea typeface="Cambria"/>
                <a:cs typeface="Cambria"/>
                <a:sym typeface="Cambria"/>
              </a:defRPr>
            </a:pPr>
            <a:r>
              <a:t>RVR</a:t>
            </a:r>
          </a:p>
          <a:p>
            <a:pPr marL="0" indent="0" defTabSz="850391">
              <a:spcBef>
                <a:spcPts val="900"/>
              </a:spcBef>
              <a:buSzTx/>
              <a:buNone/>
              <a:defRPr sz="2200">
                <a:latin typeface="Cambria"/>
                <a:ea typeface="Cambria"/>
                <a:cs typeface="Cambria"/>
                <a:sym typeface="Cambria"/>
              </a:defRPr>
            </a:pPr>
          </a:p>
          <a:p>
            <a:pPr marL="0" indent="0" defTabSz="850391">
              <a:spcBef>
                <a:spcPts val="900"/>
              </a:spcBef>
              <a:buSzTx/>
              <a:buNone/>
              <a:defRPr sz="2400">
                <a:latin typeface="Cambria"/>
                <a:ea typeface="Cambria"/>
                <a:cs typeface="Cambria"/>
                <a:sym typeface="Cambria"/>
              </a:defRPr>
            </a:pPr>
            <a:r>
              <a:t>9 Él lavará con agua los intestinos y las piernas, y el sacerdote lo quemará todo sobre el altar. Es un holocausto: ofrenda quemada de olor grato para Jehová.</a:t>
            </a:r>
          </a:p>
          <a:p>
            <a:pPr marL="0" indent="0" defTabSz="850391">
              <a:spcBef>
                <a:spcPts val="900"/>
              </a:spcBef>
              <a:buSzTx/>
              <a:buNone/>
              <a:defRPr sz="2400">
                <a:latin typeface="Cambria"/>
                <a:ea typeface="Cambria"/>
                <a:cs typeface="Cambria"/>
                <a:sym typeface="Cambria"/>
              </a:defRPr>
            </a:pPr>
          </a:p>
          <a:p>
            <a:pPr marL="0" indent="0" defTabSz="850391">
              <a:spcBef>
                <a:spcPts val="900"/>
              </a:spcBef>
              <a:buSzTx/>
              <a:buNone/>
              <a:defRPr sz="2400">
                <a:latin typeface="Cambria"/>
                <a:ea typeface="Cambria"/>
                <a:cs typeface="Cambria"/>
                <a:sym typeface="Cambria"/>
              </a:defRPr>
            </a:pPr>
            <a:r>
              <a:t>10 »Si su ofrenda para el holocausto es del rebaño, de las ovejas o de las cabras, ofrecerá un macho sin defecto. </a:t>
            </a:r>
          </a:p>
        </p:txBody>
      </p:sp>
      <p:sp>
        <p:nvSpPr>
          <p:cNvPr id="127" name="Content Placeholder 11"/>
          <p:cNvSpPr txBox="1"/>
          <p:nvPr/>
        </p:nvSpPr>
        <p:spPr>
          <a:xfrm>
            <a:off x="6193237" y="1958150"/>
            <a:ext cx="5090166" cy="416243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96111">
              <a:lnSpc>
                <a:spcPct val="90000"/>
              </a:lnSpc>
              <a:spcBef>
                <a:spcPts val="900"/>
              </a:spcBef>
              <a:defRPr sz="1960">
                <a:latin typeface="Cambria"/>
                <a:ea typeface="Cambria"/>
                <a:cs typeface="Cambria"/>
                <a:sym typeface="Cambria"/>
              </a:defRPr>
            </a:pPr>
            <a:r>
              <a:t>VP</a:t>
            </a:r>
            <a:endParaRPr sz="2744"/>
          </a:p>
          <a:p>
            <a:pPr defTabSz="896111">
              <a:lnSpc>
                <a:spcPct val="90000"/>
              </a:lnSpc>
              <a:spcBef>
                <a:spcPts val="900"/>
              </a:spcBef>
              <a:defRPr sz="1960">
                <a:latin typeface="Cambria"/>
                <a:ea typeface="Cambria"/>
                <a:cs typeface="Cambria"/>
                <a:sym typeface="Cambria"/>
              </a:defRPr>
            </a:pPr>
          </a:p>
          <a:p>
            <a:pPr defTabSz="896111">
              <a:lnSpc>
                <a:spcPct val="90000"/>
              </a:lnSpc>
              <a:spcBef>
                <a:spcPts val="900"/>
              </a:spcBef>
              <a:defRPr sz="2254">
                <a:latin typeface="Cambria"/>
                <a:ea typeface="Cambria"/>
                <a:cs typeface="Cambria"/>
                <a:sym typeface="Cambria"/>
              </a:defRPr>
            </a:pPr>
            <a:r>
              <a:t>9  El que presenta el holocausto deberá lavar con agua las vísceras y las piernas del animal, y el sacerdote lo quemará todo sobre el altar como ofrenda quemada de aroma agradable al Señor.</a:t>
            </a:r>
          </a:p>
          <a:p>
            <a:pPr defTabSz="896111">
              <a:lnSpc>
                <a:spcPct val="90000"/>
              </a:lnSpc>
              <a:spcBef>
                <a:spcPts val="900"/>
              </a:spcBef>
              <a:defRPr sz="2254">
                <a:latin typeface="Cambria"/>
                <a:ea typeface="Cambria"/>
                <a:cs typeface="Cambria"/>
                <a:sym typeface="Cambria"/>
              </a:defRPr>
            </a:pPr>
          </a:p>
          <a:p>
            <a:pPr defTabSz="896111">
              <a:lnSpc>
                <a:spcPct val="90000"/>
              </a:lnSpc>
              <a:spcBef>
                <a:spcPts val="900"/>
              </a:spcBef>
              <a:defRPr sz="2254">
                <a:latin typeface="Cambria"/>
                <a:ea typeface="Cambria"/>
                <a:cs typeface="Cambria"/>
                <a:sym typeface="Cambria"/>
              </a:defRPr>
            </a:pPr>
            <a:r>
              <a:t>10 »Si el animal que ofrece en holocausto es de su rebaño de ovejas o de cabras, tendrá que ser un macho sin defecto, </a:t>
            </a:r>
          </a:p>
        </p:txBody>
      </p:sp>
      <p:sp>
        <p:nvSpPr>
          <p:cNvPr id="128"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Levítico 1.9-10</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62" cy="841425"/>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8" descr="Picture 8"/>
          <p:cNvPicPr>
            <a:picLocks noChangeAspect="1"/>
          </p:cNvPicPr>
          <p:nvPr/>
        </p:nvPicPr>
        <p:blipFill>
          <a:blip r:embed="rId2">
            <a:extLst/>
          </a:blip>
          <a:srcRect l="0" t="0" r="0" b="13349"/>
          <a:stretch>
            <a:fillRect/>
          </a:stretch>
        </p:blipFill>
        <p:spPr>
          <a:xfrm>
            <a:off x="0" y="73572"/>
            <a:ext cx="12192000" cy="5942388"/>
          </a:xfrm>
          <a:prstGeom prst="rect">
            <a:avLst/>
          </a:prstGeom>
          <a:ln w="12700">
            <a:miter lim="400000"/>
          </a:ln>
        </p:spPr>
      </p:pic>
      <p:sp>
        <p:nvSpPr>
          <p:cNvPr id="132" name="Content Placeholder 10"/>
          <p:cNvSpPr txBox="1"/>
          <p:nvPr>
            <p:ph type="body" sz="half" idx="1"/>
          </p:nvPr>
        </p:nvSpPr>
        <p:spPr>
          <a:xfrm>
            <a:off x="838200" y="2017941"/>
            <a:ext cx="5181600" cy="4162427"/>
          </a:xfrm>
          <a:prstGeom prst="rect">
            <a:avLst/>
          </a:prstGeom>
        </p:spPr>
        <p:txBody>
          <a:bodyPr/>
          <a:lstStyle/>
          <a:p>
            <a:pPr marL="0" indent="0" defTabSz="859536">
              <a:spcBef>
                <a:spcPts val="900"/>
              </a:spcBef>
              <a:buSzTx/>
              <a:buNone/>
              <a:defRPr sz="2256">
                <a:latin typeface="Cambria"/>
                <a:ea typeface="Cambria"/>
                <a:cs typeface="Cambria"/>
                <a:sym typeface="Cambria"/>
              </a:defRPr>
            </a:pPr>
            <a:r>
              <a:t>RVR</a:t>
            </a:r>
          </a:p>
          <a:p>
            <a:pPr marL="0" indent="0" defTabSz="859536">
              <a:spcBef>
                <a:spcPts val="900"/>
              </a:spcBef>
              <a:buSzTx/>
              <a:buNone/>
              <a:defRPr sz="2256">
                <a:latin typeface="Cambria"/>
                <a:ea typeface="Cambria"/>
                <a:cs typeface="Cambria"/>
                <a:sym typeface="Cambria"/>
              </a:defRPr>
            </a:pPr>
          </a:p>
          <a:p>
            <a:pPr marL="0" indent="0" defTabSz="859536">
              <a:spcBef>
                <a:spcPts val="900"/>
              </a:spcBef>
              <a:buSzTx/>
              <a:buNone/>
              <a:defRPr sz="2256">
                <a:latin typeface="Cambria"/>
                <a:ea typeface="Cambria"/>
                <a:cs typeface="Cambria"/>
                <a:sym typeface="Cambria"/>
              </a:defRPr>
            </a:pPr>
            <a:r>
              <a:t>11 Lo degollará al lado norte del altar, delante de Jehová, y los hijos de Aarón, los sacerdotes, rociarán su sangre en el altar, por todos sus lados. </a:t>
            </a:r>
          </a:p>
          <a:p>
            <a:pPr marL="0" indent="0" defTabSz="859536">
              <a:spcBef>
                <a:spcPts val="900"/>
              </a:spcBef>
              <a:buSzTx/>
              <a:buNone/>
              <a:defRPr sz="2256">
                <a:latin typeface="Cambria"/>
                <a:ea typeface="Cambria"/>
                <a:cs typeface="Cambria"/>
                <a:sym typeface="Cambria"/>
              </a:defRPr>
            </a:pPr>
          </a:p>
          <a:p>
            <a:pPr marL="0" indent="0" defTabSz="859536">
              <a:spcBef>
                <a:spcPts val="900"/>
              </a:spcBef>
              <a:buSzTx/>
              <a:buNone/>
              <a:defRPr sz="2256">
                <a:latin typeface="Cambria"/>
                <a:ea typeface="Cambria"/>
                <a:cs typeface="Cambria"/>
                <a:sym typeface="Cambria"/>
              </a:defRPr>
            </a:pPr>
            <a:r>
              <a:t>12 Luego lo dividirá en sus piezas, con su cabeza y la grasa de los intestinos, y el sacerdote las acomodará sobre la leña que está sobre el fuego que habrá encima del altar. </a:t>
            </a:r>
          </a:p>
        </p:txBody>
      </p:sp>
      <p:sp>
        <p:nvSpPr>
          <p:cNvPr id="133" name="Content Placeholder 11"/>
          <p:cNvSpPr txBox="1"/>
          <p:nvPr/>
        </p:nvSpPr>
        <p:spPr>
          <a:xfrm>
            <a:off x="6191203" y="2017939"/>
            <a:ext cx="5090164" cy="416243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842345">
              <a:lnSpc>
                <a:spcPct val="90000"/>
              </a:lnSpc>
              <a:spcBef>
                <a:spcPts val="800"/>
              </a:spcBef>
              <a:defRPr sz="2254">
                <a:latin typeface="Cambria"/>
                <a:ea typeface="Cambria"/>
                <a:cs typeface="Cambria"/>
                <a:sym typeface="Cambria"/>
              </a:defRPr>
            </a:pPr>
            <a:r>
              <a:t>VP</a:t>
            </a:r>
          </a:p>
          <a:p>
            <a:pPr defTabSz="842345">
              <a:lnSpc>
                <a:spcPct val="90000"/>
              </a:lnSpc>
              <a:spcBef>
                <a:spcPts val="800"/>
              </a:spcBef>
              <a:defRPr sz="2254">
                <a:latin typeface="Cambria"/>
                <a:ea typeface="Cambria"/>
                <a:cs typeface="Cambria"/>
                <a:sym typeface="Cambria"/>
              </a:defRPr>
            </a:pPr>
          </a:p>
          <a:p>
            <a:pPr defTabSz="842345">
              <a:lnSpc>
                <a:spcPct val="90000"/>
              </a:lnSpc>
              <a:spcBef>
                <a:spcPts val="800"/>
              </a:spcBef>
              <a:defRPr sz="2254">
                <a:latin typeface="Cambria"/>
                <a:ea typeface="Cambria"/>
                <a:cs typeface="Cambria"/>
                <a:sym typeface="Cambria"/>
              </a:defRPr>
            </a:pPr>
            <a:r>
              <a:t>11 y lo deberá degollar al lado norte del altar, ante el Señor. Los hijos de Aarón, los sacerdotes, rociarán con la sangre del animal los costados del altar; </a:t>
            </a:r>
          </a:p>
          <a:p>
            <a:pPr defTabSz="842345">
              <a:lnSpc>
                <a:spcPct val="90000"/>
              </a:lnSpc>
              <a:spcBef>
                <a:spcPts val="800"/>
              </a:spcBef>
              <a:defRPr sz="2254">
                <a:latin typeface="Cambria"/>
                <a:ea typeface="Cambria"/>
                <a:cs typeface="Cambria"/>
                <a:sym typeface="Cambria"/>
              </a:defRPr>
            </a:pPr>
          </a:p>
          <a:p>
            <a:pPr defTabSz="842345">
              <a:lnSpc>
                <a:spcPct val="90000"/>
              </a:lnSpc>
              <a:spcBef>
                <a:spcPts val="800"/>
              </a:spcBef>
              <a:defRPr sz="2254">
                <a:latin typeface="Cambria"/>
                <a:ea typeface="Cambria"/>
                <a:cs typeface="Cambria"/>
                <a:sym typeface="Cambria"/>
              </a:defRPr>
            </a:pPr>
            <a:r>
              <a:t>12 luego se cortará el animal en pedazos, y el sacerdote pondrá los pedazos cortados sobre la leña que arde en el altar, junto con la cabeza y la grasa de los intestinos. </a:t>
            </a:r>
          </a:p>
        </p:txBody>
      </p:sp>
      <p:sp>
        <p:nvSpPr>
          <p:cNvPr id="134"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Levítico 1.11-12</a:t>
            </a:r>
          </a:p>
        </p:txBody>
      </p:sp>
      <p:pic>
        <p:nvPicPr>
          <p:cNvPr id="135" name="ed 2025.png" descr="ed 2025.png"/>
          <p:cNvPicPr>
            <a:picLocks noChangeAspect="1"/>
          </p:cNvPicPr>
          <p:nvPr/>
        </p:nvPicPr>
        <p:blipFill>
          <a:blip r:embed="rId3">
            <a:extLst/>
          </a:blip>
          <a:srcRect l="52925" t="6479" r="0" b="67314"/>
          <a:stretch>
            <a:fillRect/>
          </a:stretch>
        </p:blipFill>
        <p:spPr>
          <a:xfrm>
            <a:off x="9892506" y="5878512"/>
            <a:ext cx="2142662" cy="841425"/>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8" descr="Picture 8"/>
          <p:cNvPicPr>
            <a:picLocks noChangeAspect="1"/>
          </p:cNvPicPr>
          <p:nvPr/>
        </p:nvPicPr>
        <p:blipFill>
          <a:blip r:embed="rId2">
            <a:extLst/>
          </a:blip>
          <a:srcRect l="0" t="0" r="0" b="13349"/>
          <a:stretch>
            <a:fillRect/>
          </a:stretch>
        </p:blipFill>
        <p:spPr>
          <a:xfrm>
            <a:off x="0" y="73572"/>
            <a:ext cx="12192000" cy="5942388"/>
          </a:xfrm>
          <a:prstGeom prst="rect">
            <a:avLst/>
          </a:prstGeom>
          <a:ln w="12700">
            <a:miter lim="400000"/>
          </a:ln>
        </p:spPr>
      </p:pic>
      <p:sp>
        <p:nvSpPr>
          <p:cNvPr id="138" name="Content Placeholder 10"/>
          <p:cNvSpPr txBox="1"/>
          <p:nvPr>
            <p:ph type="body" sz="half" idx="1"/>
          </p:nvPr>
        </p:nvSpPr>
        <p:spPr>
          <a:xfrm>
            <a:off x="838200" y="1964507"/>
            <a:ext cx="5181600" cy="4162431"/>
          </a:xfrm>
          <a:prstGeom prst="rect">
            <a:avLst/>
          </a:prstGeom>
        </p:spPr>
        <p:txBody>
          <a:bodyPr/>
          <a:lstStyle/>
          <a:p>
            <a:pPr marL="0" indent="0" defTabSz="896111">
              <a:spcBef>
                <a:spcPts val="900"/>
              </a:spcBef>
              <a:buSzTx/>
              <a:buNone/>
              <a:defRPr sz="2300">
                <a:latin typeface="Cambria"/>
                <a:ea typeface="Cambria"/>
                <a:cs typeface="Cambria"/>
                <a:sym typeface="Cambria"/>
              </a:defRPr>
            </a:pPr>
            <a:r>
              <a:t>RVR</a:t>
            </a:r>
          </a:p>
          <a:p>
            <a:pPr marL="0" indent="0" defTabSz="896111">
              <a:spcBef>
                <a:spcPts val="900"/>
              </a:spcBef>
              <a:buSzTx/>
              <a:buNone/>
              <a:defRPr sz="2300">
                <a:latin typeface="Cambria"/>
                <a:ea typeface="Cambria"/>
                <a:cs typeface="Cambria"/>
                <a:sym typeface="Cambria"/>
              </a:defRPr>
            </a:pPr>
          </a:p>
          <a:p>
            <a:pPr marL="0" indent="0" defTabSz="896111">
              <a:spcBef>
                <a:spcPts val="900"/>
              </a:spcBef>
              <a:buSzTx/>
              <a:buNone/>
              <a:defRPr sz="2300">
                <a:latin typeface="Cambria"/>
                <a:ea typeface="Cambria"/>
                <a:cs typeface="Cambria"/>
                <a:sym typeface="Cambria"/>
              </a:defRPr>
            </a:pPr>
            <a:r>
              <a:t>13 Él lavará las entrañas y las piernas con agua, y el sacerdote lo ofrecerá todo y lo hará arder sobre el altar. Es un holocausto: ofrenda quemada de olor grato para Jehová.</a:t>
            </a:r>
          </a:p>
          <a:p>
            <a:pPr marL="0" indent="0" defTabSz="896111">
              <a:spcBef>
                <a:spcPts val="900"/>
              </a:spcBef>
              <a:buSzTx/>
              <a:buNone/>
              <a:defRPr sz="2300">
                <a:latin typeface="Cambria"/>
                <a:ea typeface="Cambria"/>
                <a:cs typeface="Cambria"/>
                <a:sym typeface="Cambria"/>
              </a:defRPr>
            </a:pPr>
          </a:p>
          <a:p>
            <a:pPr marL="0" indent="0" defTabSz="896111">
              <a:spcBef>
                <a:spcPts val="900"/>
              </a:spcBef>
              <a:buSzTx/>
              <a:buNone/>
              <a:defRPr sz="2300">
                <a:latin typeface="Cambria"/>
                <a:ea typeface="Cambria"/>
                <a:cs typeface="Cambria"/>
                <a:sym typeface="Cambria"/>
              </a:defRPr>
            </a:pPr>
            <a:r>
              <a:t>14 »Si la ofrenda para Jehová es un holocausto de aves, presentará su ofrenda de tórtolas o de palominos. </a:t>
            </a:r>
          </a:p>
        </p:txBody>
      </p:sp>
      <p:sp>
        <p:nvSpPr>
          <p:cNvPr id="139" name="Content Placeholder 11"/>
          <p:cNvSpPr txBox="1"/>
          <p:nvPr/>
        </p:nvSpPr>
        <p:spPr>
          <a:xfrm>
            <a:off x="6086373" y="1791744"/>
            <a:ext cx="5090164" cy="417512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798269">
              <a:lnSpc>
                <a:spcPct val="90000"/>
              </a:lnSpc>
              <a:spcBef>
                <a:spcPts val="800"/>
              </a:spcBef>
              <a:defRPr sz="2231">
                <a:latin typeface="Cambria"/>
                <a:ea typeface="Cambria"/>
                <a:cs typeface="Cambria"/>
                <a:sym typeface="Cambria"/>
              </a:defRPr>
            </a:pPr>
            <a:r>
              <a:t>VP</a:t>
            </a:r>
          </a:p>
          <a:p>
            <a:pPr defTabSz="798269">
              <a:lnSpc>
                <a:spcPct val="90000"/>
              </a:lnSpc>
              <a:spcBef>
                <a:spcPts val="800"/>
              </a:spcBef>
              <a:defRPr sz="2231">
                <a:latin typeface="Cambria"/>
                <a:ea typeface="Cambria"/>
                <a:cs typeface="Cambria"/>
                <a:sym typeface="Cambria"/>
              </a:defRPr>
            </a:pPr>
          </a:p>
          <a:p>
            <a:pPr defTabSz="798269">
              <a:lnSpc>
                <a:spcPct val="90000"/>
              </a:lnSpc>
              <a:spcBef>
                <a:spcPts val="800"/>
              </a:spcBef>
              <a:defRPr sz="2231">
                <a:latin typeface="Cambria"/>
                <a:ea typeface="Cambria"/>
                <a:cs typeface="Cambria"/>
                <a:sym typeface="Cambria"/>
              </a:defRPr>
            </a:pPr>
            <a:r>
              <a:t>13 Luego, el que presenta el holocausto deberá lavar con agua las vísceras y las piernas del animal, y el sacerdote lo quemará todo sobre el altar como ofrenda quemada de aroma agradable al Señor.</a:t>
            </a:r>
          </a:p>
          <a:p>
            <a:pPr defTabSz="798269">
              <a:lnSpc>
                <a:spcPct val="90000"/>
              </a:lnSpc>
              <a:spcBef>
                <a:spcPts val="800"/>
              </a:spcBef>
              <a:defRPr sz="2231">
                <a:latin typeface="Cambria"/>
                <a:ea typeface="Cambria"/>
                <a:cs typeface="Cambria"/>
                <a:sym typeface="Cambria"/>
              </a:defRPr>
            </a:pPr>
          </a:p>
          <a:p>
            <a:pPr defTabSz="798269">
              <a:lnSpc>
                <a:spcPct val="90000"/>
              </a:lnSpc>
              <a:spcBef>
                <a:spcPts val="800"/>
              </a:spcBef>
              <a:defRPr sz="2231">
                <a:latin typeface="Cambria"/>
                <a:ea typeface="Cambria"/>
                <a:cs typeface="Cambria"/>
                <a:sym typeface="Cambria"/>
              </a:defRPr>
            </a:pPr>
            <a:r>
              <a:t>14 »Si el animal que ofrece en holocausto en honor del Señor es un ave, tendrá que ser una tórtola o un pichón de paloma. </a:t>
            </a:r>
          </a:p>
        </p:txBody>
      </p:sp>
      <p:sp>
        <p:nvSpPr>
          <p:cNvPr id="140"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Levítico 1.13-14</a:t>
            </a:r>
          </a:p>
        </p:txBody>
      </p:sp>
      <p:pic>
        <p:nvPicPr>
          <p:cNvPr id="141" name="ed 2025.png" descr="ed 2025.png"/>
          <p:cNvPicPr>
            <a:picLocks noChangeAspect="1"/>
          </p:cNvPicPr>
          <p:nvPr/>
        </p:nvPicPr>
        <p:blipFill>
          <a:blip r:embed="rId3">
            <a:extLst/>
          </a:blip>
          <a:srcRect l="52925" t="6479" r="0" b="67314"/>
          <a:stretch>
            <a:fillRect/>
          </a:stretch>
        </p:blipFill>
        <p:spPr>
          <a:xfrm>
            <a:off x="9892506" y="5878512"/>
            <a:ext cx="2142662" cy="84142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