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Aptos"/>
      </a:defRPr>
    </a:lvl1pPr>
    <a:lvl2pPr indent="228600" latinLnBrk="0">
      <a:defRPr sz="1200">
        <a:latin typeface="+mn-lt"/>
        <a:ea typeface="+mn-ea"/>
        <a:cs typeface="+mn-cs"/>
        <a:sym typeface="Aptos"/>
      </a:defRPr>
    </a:lvl2pPr>
    <a:lvl3pPr indent="457200" latinLnBrk="0">
      <a:defRPr sz="1200">
        <a:latin typeface="+mn-lt"/>
        <a:ea typeface="+mn-ea"/>
        <a:cs typeface="+mn-cs"/>
        <a:sym typeface="Aptos"/>
      </a:defRPr>
    </a:lvl3pPr>
    <a:lvl4pPr indent="685800" latinLnBrk="0">
      <a:defRPr sz="1200">
        <a:latin typeface="+mn-lt"/>
        <a:ea typeface="+mn-ea"/>
        <a:cs typeface="+mn-cs"/>
        <a:sym typeface="Aptos"/>
      </a:defRPr>
    </a:lvl4pPr>
    <a:lvl5pPr indent="914400" latinLnBrk="0">
      <a:defRPr sz="1200">
        <a:latin typeface="+mn-lt"/>
        <a:ea typeface="+mn-ea"/>
        <a:cs typeface="+mn-cs"/>
        <a:sym typeface="Aptos"/>
      </a:defRPr>
    </a:lvl5pPr>
    <a:lvl6pPr indent="1143000" latinLnBrk="0">
      <a:defRPr sz="1200">
        <a:latin typeface="+mn-lt"/>
        <a:ea typeface="+mn-ea"/>
        <a:cs typeface="+mn-cs"/>
        <a:sym typeface="Aptos"/>
      </a:defRPr>
    </a:lvl6pPr>
    <a:lvl7pPr indent="1371600" latinLnBrk="0">
      <a:defRPr sz="1200">
        <a:latin typeface="+mn-lt"/>
        <a:ea typeface="+mn-ea"/>
        <a:cs typeface="+mn-cs"/>
        <a:sym typeface="Aptos"/>
      </a:defRPr>
    </a:lvl7pPr>
    <a:lvl8pPr indent="1600200" latinLnBrk="0">
      <a:defRPr sz="1200">
        <a:latin typeface="+mn-lt"/>
        <a:ea typeface="+mn-ea"/>
        <a:cs typeface="+mn-cs"/>
        <a:sym typeface="Aptos"/>
      </a:defRPr>
    </a:lvl8pPr>
    <a:lvl9pPr indent="1828800" latinLnBrk="0">
      <a:defRPr sz="1200">
        <a:latin typeface="+mn-lt"/>
        <a:ea typeface="+mn-ea"/>
        <a:cs typeface="+mn-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8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209"/>
          </a:xfrm>
          <a:prstGeom prst="rect">
            <a:avLst/>
          </a:prstGeom>
        </p:spPr>
        <p:txBody>
          <a:bodyPr/>
          <a:lstStyle>
            <a:lvl1pPr marL="0" indent="0">
              <a:buSzTx/>
              <a:buFontTx/>
              <a:buNone/>
              <a:defRPr sz="2400">
                <a:solidFill>
                  <a:srgbClr val="757575"/>
                </a:solidFill>
              </a:defRPr>
            </a:lvl1pPr>
            <a:lvl2pPr marL="0" indent="0">
              <a:buSzTx/>
              <a:buFontTx/>
              <a:buNone/>
              <a:defRPr sz="2400">
                <a:solidFill>
                  <a:srgbClr val="757575"/>
                </a:solidFill>
              </a:defRPr>
            </a:lvl2pPr>
            <a:lvl3pPr marL="0" indent="0">
              <a:buSzTx/>
              <a:buFontTx/>
              <a:buNone/>
              <a:defRPr sz="2400">
                <a:solidFill>
                  <a:srgbClr val="757575"/>
                </a:solidFill>
              </a:defRPr>
            </a:lvl3pPr>
            <a:lvl4pPr marL="0" indent="0">
              <a:buSzTx/>
              <a:buFontTx/>
              <a:buNone/>
              <a:defRPr sz="2400">
                <a:solidFill>
                  <a:srgbClr val="757575"/>
                </a:solidFill>
              </a:defRPr>
            </a:lvl4pPr>
            <a:lvl5pPr marL="0" indent="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0" cy="82393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4"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4" cy="4873625"/>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55" y="6404294"/>
            <a:ext cx="273652" cy="269237"/>
          </a:xfrm>
          <a:prstGeom prst="rect">
            <a:avLst/>
          </a:prstGeom>
          <a:ln w="12700">
            <a:miter lim="400000"/>
          </a:ln>
        </p:spPr>
        <p:txBody>
          <a:bodyPr wrap="none" lIns="45718" tIns="45718" rIns="45718" bIns="45718" anchor="ctr">
            <a:spAutoFit/>
          </a:bodyPr>
          <a:lstStyle>
            <a:lvl1pPr algn="r">
              <a:defRPr sz="1200">
                <a:solidFill>
                  <a:srgbClr val="757575"/>
                </a:solidFill>
                <a:latin typeface="+mn-lt"/>
                <a:ea typeface="+mn-ea"/>
                <a:cs typeface="+mn-cs"/>
                <a:sym typeface="Aptos"/>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cordero 2025.png" descr="cordero 2025.png"/>
          <p:cNvPicPr>
            <a:picLocks noChangeAspect="1"/>
          </p:cNvPicPr>
          <p:nvPr/>
        </p:nvPicPr>
        <p:blipFill>
          <a:blip r:embed="rId2">
            <a:alphaModFix amt="26818"/>
            <a:extLst/>
          </a:blip>
          <a:srcRect l="488" t="20409" r="0" b="0"/>
          <a:stretch>
            <a:fillRect/>
          </a:stretch>
        </p:blipFill>
        <p:spPr>
          <a:xfrm>
            <a:off x="-9897" y="269570"/>
            <a:ext cx="14001203" cy="7496411"/>
          </a:xfrm>
          <a:prstGeom prst="rect">
            <a:avLst/>
          </a:prstGeom>
          <a:ln w="12700">
            <a:miter lim="400000"/>
          </a:ln>
        </p:spPr>
      </p:pic>
      <p:sp>
        <p:nvSpPr>
          <p:cNvPr id="95" name="Title 1"/>
          <p:cNvSpPr txBox="1"/>
          <p:nvPr>
            <p:ph type="ctrTitle"/>
          </p:nvPr>
        </p:nvSpPr>
        <p:spPr>
          <a:xfrm>
            <a:off x="920713" y="1150420"/>
            <a:ext cx="7472854" cy="1655761"/>
          </a:xfrm>
          <a:prstGeom prst="rect">
            <a:avLst/>
          </a:prstGeom>
        </p:spPr>
        <p:txBody>
          <a:bodyPr anchor="t"/>
          <a:lstStyle/>
          <a:p>
            <a:pPr algn="l" defTabSz="691833">
              <a:defRPr sz="2800">
                <a:solidFill>
                  <a:srgbClr val="92D3F0"/>
                </a:solidFill>
                <a:latin typeface="Futura Bold"/>
                <a:ea typeface="Futura Bold"/>
                <a:cs typeface="Futura Bold"/>
                <a:sym typeface="Futura Bold"/>
              </a:defRPr>
            </a:pPr>
            <a:r>
              <a:t>Lección 21</a:t>
            </a:r>
            <a:br/>
            <a:r>
              <a:rPr cap="all">
                <a:solidFill>
                  <a:srgbClr val="C5423E"/>
                </a:solidFill>
              </a:rPr>
              <a:t>Jesús purifica el templo</a:t>
            </a:r>
            <a:endParaRPr>
              <a:solidFill>
                <a:srgbClr val="C5423E"/>
              </a:solidFill>
            </a:endParaRPr>
          </a:p>
          <a:p>
            <a:pPr algn="l" defTabSz="691833">
              <a:defRPr sz="1400">
                <a:solidFill>
                  <a:srgbClr val="0D0D0D"/>
                </a:solidFill>
                <a:latin typeface="Futura Bold"/>
                <a:ea typeface="Futura Bold"/>
                <a:cs typeface="Futura Bold"/>
                <a:sym typeface="Futura Bold"/>
              </a:defRPr>
            </a:pPr>
            <a:r>
              <a:t>Juan 2.13-25</a:t>
            </a:r>
          </a:p>
        </p:txBody>
      </p:sp>
      <p:sp>
        <p:nvSpPr>
          <p:cNvPr id="96" name="Subtitle 2"/>
          <p:cNvSpPr txBox="1"/>
          <p:nvPr>
            <p:ph type="subTitle" sz="quarter" idx="1"/>
          </p:nvPr>
        </p:nvSpPr>
        <p:spPr>
          <a:xfrm>
            <a:off x="920713" y="2778125"/>
            <a:ext cx="7472854" cy="1655761"/>
          </a:xfrm>
          <a:prstGeom prst="rect">
            <a:avLst/>
          </a:prstGeom>
        </p:spPr>
        <p:txBody>
          <a:bodyPr/>
          <a:lstStyle/>
          <a:p>
            <a:pPr algn="l">
              <a:defRPr sz="2000">
                <a:latin typeface="Cambria"/>
                <a:ea typeface="Cambria"/>
                <a:cs typeface="Cambria"/>
                <a:sym typeface="Cambria"/>
              </a:defRPr>
            </a:pPr>
            <a:r>
              <a:t>«[Y] dijo a los que vendían palomas: —Quitad de aquí esto, y no hagáis de la casa de mi Padre casa de mercado». </a:t>
            </a:r>
          </a:p>
          <a:p>
            <a:pPr algn="r">
              <a:defRPr sz="2000">
                <a:latin typeface="Cambria"/>
                <a:ea typeface="Cambria"/>
                <a:cs typeface="Cambria"/>
                <a:sym typeface="Cambria"/>
              </a:defRPr>
            </a:pPr>
            <a:r>
              <a:t>Juan 2.16</a:t>
            </a:r>
          </a:p>
        </p:txBody>
      </p:sp>
      <p:pic>
        <p:nvPicPr>
          <p:cNvPr id="97" name="ed 2025.png" descr="ed 2025.png"/>
          <p:cNvPicPr>
            <a:picLocks noChangeAspect="1"/>
          </p:cNvPicPr>
          <p:nvPr/>
        </p:nvPicPr>
        <p:blipFill>
          <a:blip r:embed="rId3">
            <a:extLst/>
          </a:blip>
          <a:srcRect l="52367" t="8775" r="2449" b="69282"/>
          <a:stretch>
            <a:fillRect/>
          </a:stretch>
        </p:blipFill>
        <p:spPr>
          <a:xfrm>
            <a:off x="785664" y="4033730"/>
            <a:ext cx="2691995" cy="92224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Picture 5" descr="Picture 5"/>
          <p:cNvPicPr>
            <a:picLocks noChangeAspect="1"/>
          </p:cNvPicPr>
          <p:nvPr/>
        </p:nvPicPr>
        <p:blipFill>
          <a:blip r:embed="rId2">
            <a:extLst/>
          </a:blip>
          <a:srcRect l="0" t="0" r="0" b="14071"/>
          <a:stretch>
            <a:fillRect/>
          </a:stretch>
        </p:blipFill>
        <p:spPr>
          <a:xfrm>
            <a:off x="17" y="1278"/>
            <a:ext cx="12191984" cy="5893007"/>
          </a:xfrm>
          <a:prstGeom prst="rect">
            <a:avLst/>
          </a:prstGeom>
          <a:ln w="12700">
            <a:miter lim="400000"/>
          </a:ln>
        </p:spPr>
      </p:pic>
      <p:sp>
        <p:nvSpPr>
          <p:cNvPr id="144" name="Content Placeholder 7"/>
          <p:cNvSpPr txBox="1"/>
          <p:nvPr>
            <p:ph type="body" idx="1"/>
          </p:nvPr>
        </p:nvSpPr>
        <p:spPr>
          <a:xfrm>
            <a:off x="838200" y="1753178"/>
            <a:ext cx="10515600" cy="3914781"/>
          </a:xfrm>
          <a:prstGeom prst="rect">
            <a:avLst/>
          </a:prstGeom>
        </p:spPr>
        <p:txBody>
          <a:bodyPr anchor="ctr"/>
          <a:lstStyle/>
          <a:p>
            <a:pPr marL="166271" indent="-166271" defTabSz="665090">
              <a:spcBef>
                <a:spcPts val="600"/>
              </a:spcBef>
              <a:defRPr sz="2100">
                <a:latin typeface="Cambria"/>
                <a:ea typeface="Cambria"/>
                <a:cs typeface="Cambria"/>
                <a:sym typeface="Cambria"/>
              </a:defRPr>
            </a:pPr>
            <a:r>
              <a:t>La ética del Evangelio resiste toda forma de opresión y de marginación sin importar quién las origina o de dónde provengan.</a:t>
            </a:r>
          </a:p>
          <a:p>
            <a:pPr marL="166271" indent="-166271" defTabSz="665090">
              <a:spcBef>
                <a:spcPts val="600"/>
              </a:spcBef>
              <a:defRPr sz="2100">
                <a:latin typeface="Cambria"/>
                <a:ea typeface="Cambria"/>
                <a:cs typeface="Cambria"/>
                <a:sym typeface="Cambria"/>
              </a:defRPr>
            </a:pPr>
            <a:r>
              <a:t>El Templo era el lugar consagrado para las oraciones y celebraciones litúrgicas del pueblo de Israel. Era un lugar suntuoso, remodelado por el rey Herodes I. Jesús descubre que las celebraciones litúrgicas eran vana ilusión, el recinto sagrado estaba corrompido. Las actividades cotidianas dedicadas al servicio de los peregrinos se transformaron en un sistema de usura y opresión.</a:t>
            </a:r>
          </a:p>
        </p:txBody>
      </p:sp>
      <p:pic>
        <p:nvPicPr>
          <p:cNvPr id="145" name="ed 2025.png" descr="ed 2025.png"/>
          <p:cNvPicPr>
            <a:picLocks noChangeAspect="1"/>
          </p:cNvPicPr>
          <p:nvPr/>
        </p:nvPicPr>
        <p:blipFill>
          <a:blip r:embed="rId3">
            <a:extLst/>
          </a:blip>
          <a:srcRect l="52925" t="6479" r="0" b="67314"/>
          <a:stretch>
            <a:fillRect/>
          </a:stretch>
        </p:blipFill>
        <p:spPr>
          <a:xfrm>
            <a:off x="9892506" y="5878512"/>
            <a:ext cx="2142679" cy="841442"/>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7" name="Picture 5" descr="Picture 5"/>
          <p:cNvPicPr>
            <a:picLocks noChangeAspect="1"/>
          </p:cNvPicPr>
          <p:nvPr/>
        </p:nvPicPr>
        <p:blipFill>
          <a:blip r:embed="rId2">
            <a:extLst/>
          </a:blip>
          <a:srcRect l="0" t="0" r="0" b="13575"/>
          <a:stretch>
            <a:fillRect/>
          </a:stretch>
        </p:blipFill>
        <p:spPr>
          <a:xfrm>
            <a:off x="17" y="1279"/>
            <a:ext cx="12191984" cy="5926905"/>
          </a:xfrm>
          <a:prstGeom prst="rect">
            <a:avLst/>
          </a:prstGeom>
          <a:ln w="12700">
            <a:miter lim="400000"/>
          </a:ln>
        </p:spPr>
      </p:pic>
      <p:sp>
        <p:nvSpPr>
          <p:cNvPr id="148" name="Content Placeholder 7"/>
          <p:cNvSpPr txBox="1"/>
          <p:nvPr>
            <p:ph type="body" idx="1"/>
          </p:nvPr>
        </p:nvSpPr>
        <p:spPr>
          <a:xfrm>
            <a:off x="838200" y="1909551"/>
            <a:ext cx="10515600" cy="3914786"/>
          </a:xfrm>
          <a:prstGeom prst="rect">
            <a:avLst/>
          </a:prstGeom>
        </p:spPr>
        <p:txBody>
          <a:bodyPr anchor="ctr"/>
          <a:lstStyle/>
          <a:p>
            <a:pPr marL="123032" indent="-123032" defTabSz="492143">
              <a:spcBef>
                <a:spcPts val="400"/>
              </a:spcBef>
              <a:defRPr sz="2200">
                <a:latin typeface="Cambria"/>
                <a:ea typeface="Cambria"/>
                <a:cs typeface="Cambria"/>
                <a:sym typeface="Cambria"/>
              </a:defRPr>
            </a:pPr>
            <a:r>
              <a:t>Ante el desolador panorama, Jesús reacciona con gran indignación. Con látigo en mano expulsa a los comerciantes, vuelca las mesas de los cambistas y arroja las monedas al suelo. Entonces, ordena con fuerza: «No hagan un mercado de la casa de mi Padre».</a:t>
            </a:r>
          </a:p>
          <a:p>
            <a:pPr marL="123032" indent="-123032" defTabSz="492143">
              <a:spcBef>
                <a:spcPts val="400"/>
              </a:spcBef>
              <a:defRPr sz="2200">
                <a:latin typeface="Cambria"/>
                <a:ea typeface="Cambria"/>
                <a:cs typeface="Cambria"/>
                <a:sym typeface="Cambria"/>
              </a:defRPr>
            </a:pPr>
            <a:r>
              <a:t>Típico en el evangelio de Juan, los líderes judíos piden una señal de su autoridad. En lugar de una señal Jesús les ofrece una respuesta que no llegan a comprender. Usa al Templo como una metáfora de lo que sucederá en su muerte y resurrección. </a:t>
            </a:r>
          </a:p>
          <a:p>
            <a:pPr marL="123032" indent="-123032" defTabSz="492143">
              <a:spcBef>
                <a:spcPts val="400"/>
              </a:spcBef>
              <a:defRPr sz="2200">
                <a:latin typeface="Cambria"/>
                <a:ea typeface="Cambria"/>
                <a:cs typeface="Cambria"/>
                <a:sym typeface="Cambria"/>
              </a:defRPr>
            </a:pPr>
            <a:r>
              <a:t>La lección nos invita a examinar nuestras prácticas religiosas según el reclamo de Jesús. Hay que ser cautelosos con los asuntos ministeriales para evitar que se conviertan en instrumentos de opresión.</a:t>
            </a:r>
          </a:p>
        </p:txBody>
      </p:sp>
      <p:pic>
        <p:nvPicPr>
          <p:cNvPr id="149" name="ed 2025.png" descr="ed 2025.png"/>
          <p:cNvPicPr>
            <a:picLocks noChangeAspect="1"/>
          </p:cNvPicPr>
          <p:nvPr/>
        </p:nvPicPr>
        <p:blipFill>
          <a:blip r:embed="rId3">
            <a:extLst/>
          </a:blip>
          <a:srcRect l="52925" t="6479" r="0" b="67314"/>
          <a:stretch>
            <a:fillRect/>
          </a:stretch>
        </p:blipFill>
        <p:spPr>
          <a:xfrm>
            <a:off x="9892506" y="5878512"/>
            <a:ext cx="2142679" cy="841442"/>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Picture 2" descr="Picture 2"/>
          <p:cNvPicPr>
            <a:picLocks noChangeAspect="1"/>
          </p:cNvPicPr>
          <p:nvPr/>
        </p:nvPicPr>
        <p:blipFill>
          <a:blip r:embed="rId2">
            <a:extLst/>
          </a:blip>
          <a:srcRect l="0" t="0" r="0" b="14049"/>
          <a:stretch>
            <a:fillRect/>
          </a:stretch>
        </p:blipFill>
        <p:spPr>
          <a:xfrm>
            <a:off x="17" y="1281"/>
            <a:ext cx="12191984" cy="5894422"/>
          </a:xfrm>
          <a:prstGeom prst="rect">
            <a:avLst/>
          </a:prstGeom>
          <a:ln w="12700">
            <a:miter lim="400000"/>
          </a:ln>
        </p:spPr>
      </p:pic>
      <p:sp>
        <p:nvSpPr>
          <p:cNvPr id="152" name="Content Placeholder 4"/>
          <p:cNvSpPr txBox="1"/>
          <p:nvPr>
            <p:ph type="body" idx="1"/>
          </p:nvPr>
        </p:nvSpPr>
        <p:spPr>
          <a:xfrm>
            <a:off x="838200" y="2000249"/>
            <a:ext cx="10515600" cy="3943352"/>
          </a:xfrm>
          <a:prstGeom prst="rect">
            <a:avLst/>
          </a:prstGeom>
        </p:spPr>
        <p:txBody>
          <a:bodyPr anchor="ctr"/>
          <a:lstStyle>
            <a:lvl1pPr marL="0" indent="0">
              <a:buSzTx/>
              <a:buNone/>
              <a:defRPr>
                <a:latin typeface="Cambria"/>
                <a:ea typeface="Cambria"/>
                <a:cs typeface="Cambria"/>
                <a:sym typeface="Cambria"/>
              </a:defRPr>
            </a:lvl1pPr>
          </a:lstStyle>
          <a:p>
            <a:pPr/>
            <a:r>
              <a:t>Amado Dios, Padre de toda gracia, gloria y amor, alabamos tu sagrado nombre por siempre. Agradecemos tu gran bondad y el privilegio que nos brindas de contar con un lugar para servirte, aprender de tu Palabra y construir comunidad juntos. Te rogamos, oh Señor, que nuestras prácticas religiosas siempre puedan reflejar tu compasión y misericordia al mundo. Jamás permitas que ellas se conviertan en un instrumento de opresión. Asimismo, ayúdanos a construir una Iglesia que sea un oasis y de paz para toda la comunidad en la que estamos. En Cristo Jesús, Salvador nuestro. Amén.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2"/>
            <a:ext cx="12192000" cy="5879800"/>
          </a:xfrm>
          <a:prstGeom prst="rect">
            <a:avLst/>
          </a:prstGeom>
          <a:ln w="12700">
            <a:miter lim="400000"/>
          </a:ln>
        </p:spPr>
      </p:pic>
      <p:sp>
        <p:nvSpPr>
          <p:cNvPr id="100" name="Content Placeholder 7"/>
          <p:cNvSpPr txBox="1"/>
          <p:nvPr>
            <p:ph type="body" idx="1"/>
          </p:nvPr>
        </p:nvSpPr>
        <p:spPr>
          <a:xfrm>
            <a:off x="838200" y="1885948"/>
            <a:ext cx="10515600" cy="3929070"/>
          </a:xfrm>
          <a:prstGeom prst="rect">
            <a:avLst/>
          </a:prstGeom>
        </p:spPr>
        <p:txBody>
          <a:bodyPr anchor="ctr"/>
          <a:lstStyle/>
          <a:p>
            <a:pPr>
              <a:defRPr sz="2400">
                <a:latin typeface="Cambria"/>
                <a:ea typeface="Cambria"/>
                <a:cs typeface="Cambria"/>
                <a:sym typeface="Cambria"/>
              </a:defRPr>
            </a:pPr>
            <a:r>
              <a:t>Explicar la función del Templo en la vida religiosa y sociocultural de Israel en tiempos de Jesús.</a:t>
            </a:r>
          </a:p>
          <a:p>
            <a:pPr>
              <a:defRPr sz="2400">
                <a:latin typeface="Cambria"/>
                <a:ea typeface="Cambria"/>
                <a:cs typeface="Cambria"/>
                <a:sym typeface="Cambria"/>
              </a:defRPr>
            </a:pPr>
            <a:r>
              <a:t>Analizar los sucesos que provocaron la indignación de Jesús ante la presencia de los mercaderes en el Templo.</a:t>
            </a:r>
          </a:p>
          <a:p>
            <a:pPr>
              <a:defRPr sz="2400">
                <a:latin typeface="Cambria"/>
                <a:ea typeface="Cambria"/>
                <a:cs typeface="Cambria"/>
                <a:sym typeface="Cambria"/>
              </a:defRPr>
            </a:pPr>
            <a:r>
              <a:t>Evaluar nuestras prácticas religiosas a la luz del reclamo de Jesús para evitar que se conviertan en instrumentos de opresión.</a:t>
            </a:r>
          </a:p>
        </p:txBody>
      </p:sp>
      <p:pic>
        <p:nvPicPr>
          <p:cNvPr id="101" name="ed 2025.png" descr="ed 2025.png"/>
          <p:cNvPicPr>
            <a:picLocks noChangeAspect="1"/>
          </p:cNvPicPr>
          <p:nvPr/>
        </p:nvPicPr>
        <p:blipFill>
          <a:blip r:embed="rId3">
            <a:extLst/>
          </a:blip>
          <a:srcRect l="52925" t="6479" r="0" b="67314"/>
          <a:stretch>
            <a:fillRect/>
          </a:stretch>
        </p:blipFill>
        <p:spPr>
          <a:xfrm>
            <a:off x="9892506" y="5878514"/>
            <a:ext cx="2142679" cy="841441"/>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22"/>
            <a:ext cx="12192000" cy="5753531"/>
          </a:xfrm>
          <a:prstGeom prst="rect">
            <a:avLst/>
          </a:prstGeom>
          <a:ln w="12700">
            <a:miter lim="400000"/>
          </a:ln>
        </p:spPr>
      </p:pic>
      <p:sp>
        <p:nvSpPr>
          <p:cNvPr id="104" name="Content Placeholder 15"/>
          <p:cNvSpPr txBox="1"/>
          <p:nvPr>
            <p:ph type="body" idx="1"/>
          </p:nvPr>
        </p:nvSpPr>
        <p:spPr>
          <a:xfrm>
            <a:off x="838200" y="2000250"/>
            <a:ext cx="10515600" cy="3943350"/>
          </a:xfrm>
          <a:prstGeom prst="rect">
            <a:avLst/>
          </a:prstGeom>
        </p:spPr>
        <p:txBody>
          <a:bodyPr anchor="ctr"/>
          <a:lstStyle/>
          <a:p>
            <a:pPr marL="219545" indent="-219545" defTabSz="878187">
              <a:spcBef>
                <a:spcPts val="800"/>
              </a:spcBef>
              <a:defRPr cap="all" sz="2200">
                <a:latin typeface="Cambria"/>
                <a:ea typeface="Cambria"/>
                <a:cs typeface="Cambria"/>
                <a:sym typeface="Cambria"/>
              </a:defRPr>
            </a:pPr>
            <a:r>
              <a:t>Templo: </a:t>
            </a:r>
            <a:r>
              <a:rPr cap="none"/>
              <a:t>Se refiere al segundo Templo reconstruido por Zorobabel y remodelado por Herodes I. Este santuario era mucho más grande que el edificado por Salomón. Incluía terrazas, patios, pórticos, vestíbulos y los lugares sagrados. Fue destruido por la milicia romana en el 70 d.C.</a:t>
            </a:r>
            <a:endParaRPr cap="none"/>
          </a:p>
          <a:p>
            <a:pPr marL="219545" indent="-219545" defTabSz="878187">
              <a:spcBef>
                <a:spcPts val="800"/>
              </a:spcBef>
              <a:defRPr cap="all" sz="2200">
                <a:latin typeface="Cambria"/>
                <a:ea typeface="Cambria"/>
                <a:cs typeface="Cambria"/>
                <a:sym typeface="Cambria"/>
              </a:defRPr>
            </a:pPr>
            <a:r>
              <a:t>Moneda de los cambistas: </a:t>
            </a:r>
            <a:r>
              <a:rPr cap="none"/>
              <a:t>El pago de los tributos del Templo requería de una moneda especial. Solo se aceptaba el siclo de Tiro, una moneda de plata acuñada en la ciudad de Tiro. Así que los peregrinos requerían el cambio de monedas.</a:t>
            </a:r>
          </a:p>
        </p:txBody>
      </p:sp>
      <p:pic>
        <p:nvPicPr>
          <p:cNvPr id="105" name="ed 2025.png" descr="ed 2025.png"/>
          <p:cNvPicPr>
            <a:picLocks noChangeAspect="1"/>
          </p:cNvPicPr>
          <p:nvPr/>
        </p:nvPicPr>
        <p:blipFill>
          <a:blip r:embed="rId3">
            <a:extLst/>
          </a:blip>
          <a:srcRect l="52925" t="6479" r="0" b="67314"/>
          <a:stretch>
            <a:fillRect/>
          </a:stretch>
        </p:blipFill>
        <p:spPr>
          <a:xfrm>
            <a:off x="9892506" y="5878512"/>
            <a:ext cx="2142679" cy="841442"/>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7"/>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2022367"/>
            <a:ext cx="5181600" cy="4162443"/>
          </a:xfrm>
          <a:prstGeom prst="rect">
            <a:avLst/>
          </a:prstGeom>
        </p:spPr>
        <p:txBody>
          <a:bodyPr/>
          <a:lstStyle/>
          <a:p>
            <a:pPr marL="0" indent="0" defTabSz="751375">
              <a:spcBef>
                <a:spcPts val="600"/>
              </a:spcBef>
              <a:buSzTx/>
              <a:buNone/>
              <a:defRPr sz="2200">
                <a:latin typeface="Cambria"/>
                <a:ea typeface="Cambria"/>
                <a:cs typeface="Cambria"/>
                <a:sym typeface="Cambria"/>
              </a:defRPr>
            </a:pPr>
            <a:r>
              <a:t>RVR</a:t>
            </a:r>
          </a:p>
          <a:p>
            <a:pPr marL="0" indent="0" defTabSz="751375">
              <a:spcBef>
                <a:spcPts val="600"/>
              </a:spcBef>
              <a:buSzTx/>
              <a:buNone/>
              <a:defRPr sz="2200">
                <a:latin typeface="Cambria"/>
                <a:ea typeface="Cambria"/>
                <a:cs typeface="Cambria"/>
                <a:sym typeface="Cambria"/>
              </a:defRPr>
            </a:pPr>
          </a:p>
          <a:p>
            <a:pPr marL="0" indent="0" defTabSz="751375">
              <a:spcBef>
                <a:spcPts val="600"/>
              </a:spcBef>
              <a:buSzTx/>
              <a:buNone/>
              <a:defRPr sz="2200">
                <a:latin typeface="Cambria"/>
                <a:ea typeface="Cambria"/>
                <a:cs typeface="Cambria"/>
                <a:sym typeface="Cambria"/>
              </a:defRPr>
            </a:pPr>
            <a:r>
              <a:t>13 Estaba cerca la Pascua de los judíos, y subió Jesús a Jerusalén. </a:t>
            </a:r>
          </a:p>
          <a:p>
            <a:pPr marL="0" indent="0" defTabSz="751375">
              <a:spcBef>
                <a:spcPts val="600"/>
              </a:spcBef>
              <a:buSzTx/>
              <a:buNone/>
              <a:defRPr sz="2200">
                <a:latin typeface="Cambria"/>
                <a:ea typeface="Cambria"/>
                <a:cs typeface="Cambria"/>
                <a:sym typeface="Cambria"/>
              </a:defRPr>
            </a:pPr>
          </a:p>
          <a:p>
            <a:pPr marL="0" indent="0" defTabSz="751375">
              <a:spcBef>
                <a:spcPts val="600"/>
              </a:spcBef>
              <a:buSzTx/>
              <a:buNone/>
              <a:defRPr sz="2200">
                <a:latin typeface="Cambria"/>
                <a:ea typeface="Cambria"/>
                <a:cs typeface="Cambria"/>
                <a:sym typeface="Cambria"/>
              </a:defRPr>
            </a:pPr>
            <a:r>
              <a:t>14 Encontró en el Templo a los que vendían bueyes, ovejas y palomas, y a los cambistas que estaban allí sentados </a:t>
            </a:r>
          </a:p>
        </p:txBody>
      </p:sp>
      <p:sp>
        <p:nvSpPr>
          <p:cNvPr id="109" name="Content Placeholder 11"/>
          <p:cNvSpPr txBox="1"/>
          <p:nvPr/>
        </p:nvSpPr>
        <p:spPr>
          <a:xfrm>
            <a:off x="6213224" y="2022367"/>
            <a:ext cx="5090167"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62037">
              <a:lnSpc>
                <a:spcPct val="90000"/>
              </a:lnSpc>
              <a:spcBef>
                <a:spcPts val="300"/>
              </a:spcBef>
              <a:defRPr sz="2200">
                <a:latin typeface="Cambria"/>
                <a:ea typeface="Cambria"/>
                <a:cs typeface="Cambria"/>
                <a:sym typeface="Cambria"/>
              </a:defRPr>
            </a:pPr>
            <a:r>
              <a:t>VP</a:t>
            </a:r>
          </a:p>
          <a:p>
            <a:pPr defTabSz="662037">
              <a:lnSpc>
                <a:spcPct val="90000"/>
              </a:lnSpc>
              <a:spcBef>
                <a:spcPts val="300"/>
              </a:spcBef>
              <a:defRPr sz="2200">
                <a:latin typeface="Cambria"/>
                <a:ea typeface="Cambria"/>
                <a:cs typeface="Cambria"/>
                <a:sym typeface="Cambria"/>
              </a:defRPr>
            </a:pPr>
          </a:p>
          <a:p>
            <a:pPr defTabSz="662037">
              <a:lnSpc>
                <a:spcPct val="90000"/>
              </a:lnSpc>
              <a:spcBef>
                <a:spcPts val="300"/>
              </a:spcBef>
              <a:defRPr sz="2200">
                <a:latin typeface="Cambria"/>
                <a:ea typeface="Cambria"/>
                <a:cs typeface="Cambria"/>
                <a:sym typeface="Cambria"/>
              </a:defRPr>
            </a:pPr>
            <a:r>
              <a:t>13 Como ya se acercaba la fiesta de la Pascua de los judíos, Jesús fue a Jerusalén. </a:t>
            </a:r>
          </a:p>
          <a:p>
            <a:pPr defTabSz="662037">
              <a:lnSpc>
                <a:spcPct val="90000"/>
              </a:lnSpc>
              <a:spcBef>
                <a:spcPts val="300"/>
              </a:spcBef>
              <a:defRPr sz="2200">
                <a:latin typeface="Cambria"/>
                <a:ea typeface="Cambria"/>
                <a:cs typeface="Cambria"/>
                <a:sym typeface="Cambria"/>
              </a:defRPr>
            </a:pPr>
          </a:p>
          <a:p>
            <a:pPr defTabSz="662037">
              <a:lnSpc>
                <a:spcPct val="90000"/>
              </a:lnSpc>
              <a:spcBef>
                <a:spcPts val="300"/>
              </a:spcBef>
              <a:defRPr sz="2200">
                <a:latin typeface="Cambria"/>
                <a:ea typeface="Cambria"/>
                <a:cs typeface="Cambria"/>
                <a:sym typeface="Cambria"/>
              </a:defRPr>
            </a:pPr>
            <a:r>
              <a:t>14  Y encontró en el templo a los vendedores de novillos, ovejas y palomas, y a los que estaban sentados en los puestos donde se le cambiaba el dinero a la gente. </a:t>
            </a:r>
          </a:p>
        </p:txBody>
      </p:sp>
      <p:sp>
        <p:nvSpPr>
          <p:cNvPr id="110" name="TextBox 1"/>
          <p:cNvSpPr txBox="1"/>
          <p:nvPr/>
        </p:nvSpPr>
        <p:spPr>
          <a:xfrm>
            <a:off x="5049958" y="1153928"/>
            <a:ext cx="3414127"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Juan 2.13-14</a:t>
            </a:r>
          </a:p>
        </p:txBody>
      </p:sp>
      <p:pic>
        <p:nvPicPr>
          <p:cNvPr id="111" name="ed 2025.png" descr="ed 2025.png"/>
          <p:cNvPicPr>
            <a:picLocks noChangeAspect="1"/>
          </p:cNvPicPr>
          <p:nvPr/>
        </p:nvPicPr>
        <p:blipFill>
          <a:blip r:embed="rId3">
            <a:extLst/>
          </a:blip>
          <a:srcRect l="52925" t="6479" r="0" b="67314"/>
          <a:stretch>
            <a:fillRect/>
          </a:stretch>
        </p:blipFill>
        <p:spPr>
          <a:xfrm>
            <a:off x="9892506" y="5878512"/>
            <a:ext cx="2142679" cy="841442"/>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4"/>
          <a:stretch>
            <a:fillRect/>
          </a:stretch>
        </p:blipFill>
        <p:spPr>
          <a:xfrm>
            <a:off x="0" y="73571"/>
            <a:ext cx="12192000" cy="5909135"/>
          </a:xfrm>
          <a:prstGeom prst="rect">
            <a:avLst/>
          </a:prstGeom>
          <a:ln w="12700">
            <a:miter lim="400000"/>
          </a:ln>
        </p:spPr>
      </p:pic>
      <p:sp>
        <p:nvSpPr>
          <p:cNvPr id="114" name="Content Placeholder 10"/>
          <p:cNvSpPr txBox="1"/>
          <p:nvPr>
            <p:ph type="body" sz="half" idx="1"/>
          </p:nvPr>
        </p:nvSpPr>
        <p:spPr>
          <a:xfrm>
            <a:off x="838200" y="2024488"/>
            <a:ext cx="5181600" cy="4162436"/>
          </a:xfrm>
          <a:prstGeom prst="rect">
            <a:avLst/>
          </a:prstGeom>
        </p:spPr>
        <p:txBody>
          <a:bodyPr/>
          <a:lstStyle/>
          <a:p>
            <a:pPr marL="0" indent="0" defTabSz="834628">
              <a:spcBef>
                <a:spcPts val="600"/>
              </a:spcBef>
              <a:buSzTx/>
              <a:buNone/>
              <a:defRPr sz="2300">
                <a:latin typeface="Cambria"/>
                <a:ea typeface="Cambria"/>
                <a:cs typeface="Cambria"/>
                <a:sym typeface="Cambria"/>
              </a:defRPr>
            </a:pPr>
            <a:r>
              <a:t>RVR</a:t>
            </a:r>
          </a:p>
          <a:p>
            <a:pPr marL="0" indent="0" defTabSz="834628">
              <a:spcBef>
                <a:spcPts val="600"/>
              </a:spcBef>
              <a:buSzTx/>
              <a:buNone/>
              <a:defRPr sz="2300">
                <a:latin typeface="Cambria"/>
                <a:ea typeface="Cambria"/>
                <a:cs typeface="Cambria"/>
                <a:sym typeface="Cambria"/>
              </a:defRPr>
            </a:pPr>
          </a:p>
          <a:p>
            <a:pPr marL="0" indent="0" defTabSz="834628">
              <a:spcBef>
                <a:spcPts val="600"/>
              </a:spcBef>
              <a:buSzTx/>
              <a:buNone/>
              <a:defRPr sz="2300">
                <a:latin typeface="Cambria"/>
                <a:ea typeface="Cambria"/>
                <a:cs typeface="Cambria"/>
                <a:sym typeface="Cambria"/>
              </a:defRPr>
            </a:pPr>
            <a:r>
              <a:t>15  e hizo un azote de cuerdas y echó fuera del Templo a todos, con las ovejas y los bueyes; también desparramó las monedas de los cambistas y volcó las mesas; </a:t>
            </a:r>
          </a:p>
          <a:p>
            <a:pPr marL="0" indent="0" defTabSz="834628">
              <a:spcBef>
                <a:spcPts val="600"/>
              </a:spcBef>
              <a:buSzTx/>
              <a:buNone/>
              <a:defRPr sz="2300">
                <a:latin typeface="Cambria"/>
                <a:ea typeface="Cambria"/>
                <a:cs typeface="Cambria"/>
                <a:sym typeface="Cambria"/>
              </a:defRPr>
            </a:pPr>
          </a:p>
          <a:p>
            <a:pPr marL="0" indent="0" defTabSz="834628">
              <a:spcBef>
                <a:spcPts val="600"/>
              </a:spcBef>
              <a:buSzTx/>
              <a:buNone/>
              <a:defRPr sz="2300">
                <a:latin typeface="Cambria"/>
                <a:ea typeface="Cambria"/>
                <a:cs typeface="Cambria"/>
                <a:sym typeface="Cambria"/>
              </a:defRPr>
            </a:pPr>
            <a:r>
              <a:t>16  y dijo a los que vendían palomas: —Quitad esto de aquí, y no convirtáis la casa de mi Padre en casa de mercado.</a:t>
            </a:r>
          </a:p>
        </p:txBody>
      </p:sp>
      <p:sp>
        <p:nvSpPr>
          <p:cNvPr id="115" name="Content Placeholder 11"/>
          <p:cNvSpPr txBox="1"/>
          <p:nvPr/>
        </p:nvSpPr>
        <p:spPr>
          <a:xfrm>
            <a:off x="6262391" y="2024488"/>
            <a:ext cx="5090168" cy="416243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52545">
              <a:lnSpc>
                <a:spcPct val="90000"/>
              </a:lnSpc>
              <a:spcBef>
                <a:spcPts val="400"/>
              </a:spcBef>
              <a:defRPr sz="2200">
                <a:latin typeface="Cambria"/>
                <a:ea typeface="Cambria"/>
                <a:cs typeface="Cambria"/>
                <a:sym typeface="Cambria"/>
              </a:defRPr>
            </a:pPr>
            <a:r>
              <a:t>VP</a:t>
            </a:r>
          </a:p>
          <a:p>
            <a:pPr defTabSz="652545">
              <a:lnSpc>
                <a:spcPct val="90000"/>
              </a:lnSpc>
              <a:spcBef>
                <a:spcPts val="400"/>
              </a:spcBef>
              <a:defRPr sz="2200">
                <a:latin typeface="Cambria"/>
                <a:ea typeface="Cambria"/>
                <a:cs typeface="Cambria"/>
                <a:sym typeface="Cambria"/>
              </a:defRPr>
            </a:pPr>
          </a:p>
          <a:p>
            <a:pPr defTabSz="652545">
              <a:lnSpc>
                <a:spcPct val="90000"/>
              </a:lnSpc>
              <a:spcBef>
                <a:spcPts val="400"/>
              </a:spcBef>
              <a:defRPr sz="2200">
                <a:latin typeface="Cambria"/>
                <a:ea typeface="Cambria"/>
                <a:cs typeface="Cambria"/>
                <a:sym typeface="Cambria"/>
              </a:defRPr>
            </a:pPr>
            <a:r>
              <a:t>15  Al verlo, Jesús tomó unas cuerdas, se hizo un látigo y los echó a todos del templo, junto con sus ovejas y sus novillos. A los que cambiaban dinero les arrojó las monedas al suelo y les volcó las mesas. </a:t>
            </a:r>
          </a:p>
          <a:p>
            <a:pPr defTabSz="652545">
              <a:lnSpc>
                <a:spcPct val="90000"/>
              </a:lnSpc>
              <a:spcBef>
                <a:spcPts val="400"/>
              </a:spcBef>
              <a:defRPr sz="2200">
                <a:latin typeface="Cambria"/>
                <a:ea typeface="Cambria"/>
                <a:cs typeface="Cambria"/>
                <a:sym typeface="Cambria"/>
              </a:defRPr>
            </a:pPr>
          </a:p>
          <a:p>
            <a:pPr defTabSz="652545">
              <a:lnSpc>
                <a:spcPct val="90000"/>
              </a:lnSpc>
              <a:spcBef>
                <a:spcPts val="400"/>
              </a:spcBef>
              <a:defRPr sz="2200">
                <a:latin typeface="Cambria"/>
                <a:ea typeface="Cambria"/>
                <a:cs typeface="Cambria"/>
                <a:sym typeface="Cambria"/>
              </a:defRPr>
            </a:pPr>
            <a:r>
              <a:t>16  A los vendedores de palomas les dijo: —¡Saquen esto de aquí! ¡No hagan un mercado de la casa de mi Padre!</a:t>
            </a:r>
          </a:p>
        </p:txBody>
      </p:sp>
      <p:sp>
        <p:nvSpPr>
          <p:cNvPr id="116"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Juan 2.15-16</a:t>
            </a:r>
          </a:p>
        </p:txBody>
      </p:sp>
      <p:pic>
        <p:nvPicPr>
          <p:cNvPr id="117" name="ed 2025.png" descr="ed 2025.png"/>
          <p:cNvPicPr>
            <a:picLocks noChangeAspect="1"/>
          </p:cNvPicPr>
          <p:nvPr/>
        </p:nvPicPr>
        <p:blipFill>
          <a:blip r:embed="rId3">
            <a:extLst/>
          </a:blip>
          <a:srcRect l="52925" t="6479" r="0" b="67314"/>
          <a:stretch>
            <a:fillRect/>
          </a:stretch>
        </p:blipFill>
        <p:spPr>
          <a:xfrm>
            <a:off x="10052918" y="5898565"/>
            <a:ext cx="2142679" cy="841442"/>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3"/>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1"/>
            <a:ext cx="5181600" cy="4162436"/>
          </a:xfrm>
          <a:prstGeom prst="rect">
            <a:avLst/>
          </a:prstGeom>
        </p:spPr>
        <p:txBody>
          <a:bodyPr/>
          <a:lstStyle/>
          <a:p>
            <a:pPr marL="0" indent="0" defTabSz="543695">
              <a:spcBef>
                <a:spcPts val="400"/>
              </a:spcBef>
              <a:buSzTx/>
              <a:buNone/>
              <a:defRPr sz="2200">
                <a:latin typeface="Cambria"/>
                <a:ea typeface="Cambria"/>
                <a:cs typeface="Cambria"/>
                <a:sym typeface="Cambria"/>
              </a:defRPr>
            </a:pPr>
            <a:r>
              <a:t>RVR</a:t>
            </a:r>
          </a:p>
          <a:p>
            <a:pPr marL="0" indent="0" defTabSz="543695">
              <a:spcBef>
                <a:spcPts val="400"/>
              </a:spcBef>
              <a:buSzTx/>
              <a:buNone/>
              <a:defRPr sz="2200">
                <a:latin typeface="Cambria"/>
                <a:ea typeface="Cambria"/>
                <a:cs typeface="Cambria"/>
                <a:sym typeface="Cambria"/>
              </a:defRPr>
            </a:pPr>
          </a:p>
          <a:p>
            <a:pPr marL="0" indent="0" defTabSz="543695">
              <a:spcBef>
                <a:spcPts val="400"/>
              </a:spcBef>
              <a:buSzTx/>
              <a:buNone/>
              <a:defRPr sz="2200">
                <a:latin typeface="Cambria"/>
                <a:ea typeface="Cambria"/>
                <a:cs typeface="Cambria"/>
                <a:sym typeface="Cambria"/>
              </a:defRPr>
            </a:pPr>
            <a:r>
              <a:t>17  Entonces recordaron sus discípulos que está escrito: «El celo de tu casa me consumirá.» </a:t>
            </a:r>
          </a:p>
          <a:p>
            <a:pPr marL="0" indent="0" defTabSz="543695">
              <a:spcBef>
                <a:spcPts val="400"/>
              </a:spcBef>
              <a:buSzTx/>
              <a:buNone/>
              <a:defRPr sz="2200">
                <a:latin typeface="Cambria"/>
                <a:ea typeface="Cambria"/>
                <a:cs typeface="Cambria"/>
                <a:sym typeface="Cambria"/>
              </a:defRPr>
            </a:pPr>
          </a:p>
          <a:p>
            <a:pPr marL="0" indent="0" defTabSz="543695">
              <a:spcBef>
                <a:spcPts val="400"/>
              </a:spcBef>
              <a:buSzTx/>
              <a:buNone/>
              <a:defRPr sz="2200">
                <a:latin typeface="Cambria"/>
                <a:ea typeface="Cambria"/>
                <a:cs typeface="Cambria"/>
                <a:sym typeface="Cambria"/>
              </a:defRPr>
            </a:pPr>
            <a:r>
              <a:t>18  Los judíos respondieron y le dijeron: —Ya que haces esto, ¿qué señal nos muestras?</a:t>
            </a:r>
          </a:p>
        </p:txBody>
      </p:sp>
      <p:sp>
        <p:nvSpPr>
          <p:cNvPr id="121" name="Content Placeholder 11"/>
          <p:cNvSpPr txBox="1"/>
          <p:nvPr/>
        </p:nvSpPr>
        <p:spPr>
          <a:xfrm>
            <a:off x="6197569" y="2048640"/>
            <a:ext cx="5090167"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587312">
              <a:lnSpc>
                <a:spcPct val="90000"/>
              </a:lnSpc>
              <a:spcBef>
                <a:spcPts val="500"/>
              </a:spcBef>
              <a:defRPr sz="2200">
                <a:latin typeface="Cambria"/>
                <a:ea typeface="Cambria"/>
                <a:cs typeface="Cambria"/>
                <a:sym typeface="Cambria"/>
              </a:defRPr>
            </a:pPr>
            <a:r>
              <a:t>VP</a:t>
            </a:r>
          </a:p>
          <a:p>
            <a:pPr defTabSz="587312">
              <a:lnSpc>
                <a:spcPct val="90000"/>
              </a:lnSpc>
              <a:spcBef>
                <a:spcPts val="500"/>
              </a:spcBef>
              <a:defRPr sz="2200">
                <a:latin typeface="Cambria"/>
                <a:ea typeface="Cambria"/>
                <a:cs typeface="Cambria"/>
                <a:sym typeface="Cambria"/>
              </a:defRPr>
            </a:pPr>
          </a:p>
          <a:p>
            <a:pPr defTabSz="587312">
              <a:lnSpc>
                <a:spcPct val="90000"/>
              </a:lnSpc>
              <a:spcBef>
                <a:spcPts val="500"/>
              </a:spcBef>
              <a:defRPr sz="2200">
                <a:latin typeface="Cambria"/>
                <a:ea typeface="Cambria"/>
                <a:cs typeface="Cambria"/>
                <a:sym typeface="Cambria"/>
              </a:defRPr>
            </a:pPr>
            <a:r>
              <a:t>17 Entonces sus discípulos se acordaron de la Escritura que dice: «Me consumirá el celo por tu casa.»</a:t>
            </a:r>
          </a:p>
          <a:p>
            <a:pPr defTabSz="587312">
              <a:lnSpc>
                <a:spcPct val="90000"/>
              </a:lnSpc>
              <a:spcBef>
                <a:spcPts val="500"/>
              </a:spcBef>
              <a:defRPr sz="2200">
                <a:latin typeface="Cambria"/>
                <a:ea typeface="Cambria"/>
                <a:cs typeface="Cambria"/>
                <a:sym typeface="Cambria"/>
              </a:defRPr>
            </a:pPr>
          </a:p>
          <a:p>
            <a:pPr defTabSz="587312">
              <a:lnSpc>
                <a:spcPct val="90000"/>
              </a:lnSpc>
              <a:spcBef>
                <a:spcPts val="500"/>
              </a:spcBef>
              <a:defRPr sz="2200">
                <a:latin typeface="Cambria"/>
                <a:ea typeface="Cambria"/>
                <a:cs typeface="Cambria"/>
                <a:sym typeface="Cambria"/>
              </a:defRPr>
            </a:pPr>
            <a:r>
              <a:t>18  Los judíos le preguntaron: —¿Qué prueba nos das de tu autoridad para hacer esto?</a:t>
            </a:r>
          </a:p>
        </p:txBody>
      </p:sp>
      <p:sp>
        <p:nvSpPr>
          <p:cNvPr id="122"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Juan 2.17-18</a:t>
            </a:r>
          </a:p>
        </p:txBody>
      </p:sp>
      <p:pic>
        <p:nvPicPr>
          <p:cNvPr id="123" name="ed 2025.png" descr="ed 2025.png"/>
          <p:cNvPicPr>
            <a:picLocks noChangeAspect="1"/>
          </p:cNvPicPr>
          <p:nvPr/>
        </p:nvPicPr>
        <p:blipFill>
          <a:blip r:embed="rId3">
            <a:extLst/>
          </a:blip>
          <a:srcRect l="52925" t="6479" r="0" b="67314"/>
          <a:stretch>
            <a:fillRect/>
          </a:stretch>
        </p:blipFill>
        <p:spPr>
          <a:xfrm>
            <a:off x="9892506" y="5878512"/>
            <a:ext cx="2142679" cy="841442"/>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26" name="Content Placeholder 10"/>
          <p:cNvSpPr txBox="1"/>
          <p:nvPr>
            <p:ph type="body" sz="half" idx="1"/>
          </p:nvPr>
        </p:nvSpPr>
        <p:spPr>
          <a:xfrm>
            <a:off x="887558" y="2229627"/>
            <a:ext cx="5181606" cy="4162443"/>
          </a:xfrm>
          <a:prstGeom prst="rect">
            <a:avLst/>
          </a:prstGeom>
        </p:spPr>
        <p:txBody>
          <a:bodyPr/>
          <a:lstStyle/>
          <a:p>
            <a:pPr marL="0" indent="0" defTabSz="643659">
              <a:spcBef>
                <a:spcPts val="600"/>
              </a:spcBef>
              <a:buSzTx/>
              <a:buNone/>
              <a:defRPr sz="2200">
                <a:latin typeface="Cambria"/>
                <a:ea typeface="Cambria"/>
                <a:cs typeface="Cambria"/>
                <a:sym typeface="Cambria"/>
              </a:defRPr>
            </a:pPr>
            <a:r>
              <a:t>RVR</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19  Respondió Jesús y les dijo: —Destruid este templo y en tres días lo levantaré.</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20  Entonces los judíos dijeron: —En cuarenta y seis años fue edificado este Templo, ¿y tú en tres días lo levantarás?</a:t>
            </a:r>
          </a:p>
        </p:txBody>
      </p:sp>
      <p:sp>
        <p:nvSpPr>
          <p:cNvPr id="127" name="Content Placeholder 11"/>
          <p:cNvSpPr txBox="1"/>
          <p:nvPr/>
        </p:nvSpPr>
        <p:spPr>
          <a:xfrm>
            <a:off x="6240243" y="2229627"/>
            <a:ext cx="5090174"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24001">
              <a:lnSpc>
                <a:spcPct val="90000"/>
              </a:lnSpc>
              <a:spcBef>
                <a:spcPts val="500"/>
              </a:spcBef>
              <a:defRPr sz="2200">
                <a:latin typeface="Cambria"/>
                <a:ea typeface="Cambria"/>
                <a:cs typeface="Cambria"/>
                <a:sym typeface="Cambria"/>
              </a:defRPr>
            </a:pPr>
            <a:r>
              <a:t>VP</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19  Jesús les contestó: —Destruyan este templo, y en tres días volveré a levantarlo.</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20  Los judíos le dijeron: —Cuarenta y seis años se ha trabajado en la construcción de este templo, ¿y tú en tres días lo vas a levantar?</a:t>
            </a:r>
          </a:p>
        </p:txBody>
      </p:sp>
      <p:sp>
        <p:nvSpPr>
          <p:cNvPr id="128" name="TextBox 1"/>
          <p:cNvSpPr txBox="1"/>
          <p:nvPr/>
        </p:nvSpPr>
        <p:spPr>
          <a:xfrm>
            <a:off x="5040488" y="1229005"/>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Juan 2.19-20</a:t>
            </a:r>
          </a:p>
        </p:txBody>
      </p:sp>
      <p:pic>
        <p:nvPicPr>
          <p:cNvPr id="129" name="ed 2025.png" descr="ed 2025.png"/>
          <p:cNvPicPr>
            <a:picLocks noChangeAspect="1"/>
          </p:cNvPicPr>
          <p:nvPr/>
        </p:nvPicPr>
        <p:blipFill>
          <a:blip r:embed="rId3">
            <a:extLst/>
          </a:blip>
          <a:srcRect l="52925" t="6479" r="0" b="67314"/>
          <a:stretch>
            <a:fillRect/>
          </a:stretch>
        </p:blipFill>
        <p:spPr>
          <a:xfrm>
            <a:off x="9892506" y="5878512"/>
            <a:ext cx="2142679" cy="841442"/>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32" name="Content Placeholder 10"/>
          <p:cNvSpPr txBox="1"/>
          <p:nvPr>
            <p:ph type="body" sz="half" idx="1"/>
          </p:nvPr>
        </p:nvSpPr>
        <p:spPr>
          <a:xfrm>
            <a:off x="887558" y="2229627"/>
            <a:ext cx="5181606" cy="4162443"/>
          </a:xfrm>
          <a:prstGeom prst="rect">
            <a:avLst/>
          </a:prstGeom>
        </p:spPr>
        <p:txBody>
          <a:bodyPr/>
          <a:lstStyle/>
          <a:p>
            <a:pPr marL="0" indent="0" defTabSz="643659">
              <a:spcBef>
                <a:spcPts val="600"/>
              </a:spcBef>
              <a:buSzTx/>
              <a:buNone/>
              <a:defRPr sz="2200">
                <a:latin typeface="Cambria"/>
                <a:ea typeface="Cambria"/>
                <a:cs typeface="Cambria"/>
                <a:sym typeface="Cambria"/>
              </a:defRPr>
            </a:pPr>
            <a:r>
              <a:t>RVR</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21  Pero él hablaba del templo de su cuerpo. </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22  Por tanto, cuando resucitó de entre los muertos, sus discípulos recordaron que había dicho esto, y creyeron en la Escritura y en la palabra que Jesús había dicho.</a:t>
            </a:r>
          </a:p>
        </p:txBody>
      </p:sp>
      <p:sp>
        <p:nvSpPr>
          <p:cNvPr id="133" name="Content Placeholder 11"/>
          <p:cNvSpPr txBox="1"/>
          <p:nvPr/>
        </p:nvSpPr>
        <p:spPr>
          <a:xfrm>
            <a:off x="6240243" y="2229627"/>
            <a:ext cx="5090174"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24001">
              <a:lnSpc>
                <a:spcPct val="90000"/>
              </a:lnSpc>
              <a:spcBef>
                <a:spcPts val="500"/>
              </a:spcBef>
              <a:defRPr sz="2200">
                <a:latin typeface="Cambria"/>
                <a:ea typeface="Cambria"/>
                <a:cs typeface="Cambria"/>
                <a:sym typeface="Cambria"/>
              </a:defRPr>
            </a:pPr>
            <a:r>
              <a:t>VP</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21  Pero el templo al que Jesús se refería era su propio cuerpo. </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22  Por eso, cuando resucitó, sus discípulos se acordaron de esto que había dicho, y creyeron en la Escritura y en las palabras de Jesús.</a:t>
            </a:r>
          </a:p>
        </p:txBody>
      </p:sp>
      <p:sp>
        <p:nvSpPr>
          <p:cNvPr id="134" name="TextBox 1"/>
          <p:cNvSpPr txBox="1"/>
          <p:nvPr/>
        </p:nvSpPr>
        <p:spPr>
          <a:xfrm>
            <a:off x="5040488" y="1229005"/>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Juan 2.21-22</a:t>
            </a:r>
          </a:p>
        </p:txBody>
      </p:sp>
      <p:pic>
        <p:nvPicPr>
          <p:cNvPr id="135" name="ed 2025.png" descr="ed 2025.png"/>
          <p:cNvPicPr>
            <a:picLocks noChangeAspect="1"/>
          </p:cNvPicPr>
          <p:nvPr/>
        </p:nvPicPr>
        <p:blipFill>
          <a:blip r:embed="rId3">
            <a:extLst/>
          </a:blip>
          <a:srcRect l="52925" t="6479" r="0" b="67314"/>
          <a:stretch>
            <a:fillRect/>
          </a:stretch>
        </p:blipFill>
        <p:spPr>
          <a:xfrm>
            <a:off x="9892506" y="5878512"/>
            <a:ext cx="2142678" cy="841442"/>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38" name="Content Placeholder 10"/>
          <p:cNvSpPr txBox="1"/>
          <p:nvPr>
            <p:ph type="body" sz="half" idx="1"/>
          </p:nvPr>
        </p:nvSpPr>
        <p:spPr>
          <a:xfrm>
            <a:off x="887558" y="2229627"/>
            <a:ext cx="5181606" cy="4162443"/>
          </a:xfrm>
          <a:prstGeom prst="rect">
            <a:avLst/>
          </a:prstGeom>
        </p:spPr>
        <p:txBody>
          <a:bodyPr/>
          <a:lstStyle/>
          <a:p>
            <a:pPr marL="0" indent="0" defTabSz="643659">
              <a:spcBef>
                <a:spcPts val="600"/>
              </a:spcBef>
              <a:buSzTx/>
              <a:buNone/>
              <a:defRPr sz="2200">
                <a:latin typeface="Cambria"/>
                <a:ea typeface="Cambria"/>
                <a:cs typeface="Cambria"/>
                <a:sym typeface="Cambria"/>
              </a:defRPr>
            </a:pPr>
            <a:r>
              <a:t>RVR</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24  Pero Jesús mismo no se fiaba de ellos, porque los conocía a todos; </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25  y no necesitaba que nadie le explicara nada acerca del hombre, pues él sabía lo que hay en el hombre.</a:t>
            </a:r>
          </a:p>
        </p:txBody>
      </p:sp>
      <p:sp>
        <p:nvSpPr>
          <p:cNvPr id="139" name="Content Placeholder 11"/>
          <p:cNvSpPr txBox="1"/>
          <p:nvPr/>
        </p:nvSpPr>
        <p:spPr>
          <a:xfrm>
            <a:off x="6240243" y="2229627"/>
            <a:ext cx="5090174"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24001">
              <a:lnSpc>
                <a:spcPct val="90000"/>
              </a:lnSpc>
              <a:spcBef>
                <a:spcPts val="500"/>
              </a:spcBef>
              <a:defRPr sz="2200">
                <a:latin typeface="Cambria"/>
                <a:ea typeface="Cambria"/>
                <a:cs typeface="Cambria"/>
                <a:sym typeface="Cambria"/>
              </a:defRPr>
            </a:pPr>
            <a:r>
              <a:t>VP</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24  Pero Jesús no confiaba en ellos, porque los conocía a todos. </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25 No necesitaba que nadie le dijera nada acerca de la gente, pues él mismo conocía el corazón del hombre.</a:t>
            </a:r>
          </a:p>
        </p:txBody>
      </p:sp>
      <p:sp>
        <p:nvSpPr>
          <p:cNvPr id="140" name="TextBox 1"/>
          <p:cNvSpPr txBox="1"/>
          <p:nvPr/>
        </p:nvSpPr>
        <p:spPr>
          <a:xfrm>
            <a:off x="5040488" y="1229005"/>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Juan 2.23-24</a:t>
            </a:r>
          </a:p>
        </p:txBody>
      </p:sp>
      <p:pic>
        <p:nvPicPr>
          <p:cNvPr id="141" name="ed 2025.png" descr="ed 2025.png"/>
          <p:cNvPicPr>
            <a:picLocks noChangeAspect="1"/>
          </p:cNvPicPr>
          <p:nvPr/>
        </p:nvPicPr>
        <p:blipFill>
          <a:blip r:embed="rId3">
            <a:extLst/>
          </a:blip>
          <a:srcRect l="52925" t="6479" r="0" b="67314"/>
          <a:stretch>
            <a:fillRect/>
          </a:stretch>
        </p:blipFill>
        <p:spPr>
          <a:xfrm>
            <a:off x="9892506" y="5878512"/>
            <a:ext cx="2142678" cy="841442"/>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