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83"/>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208"/>
          </a:xfrm>
          <a:prstGeom prst="rect">
            <a:avLst/>
          </a:prstGeom>
        </p:spPr>
        <p:txBody>
          <a:bodyPr/>
          <a:lstStyle>
            <a:lvl1pPr marL="0" indent="0">
              <a:buSzTx/>
              <a:buFontTx/>
              <a:buNone/>
              <a:defRPr sz="2400">
                <a:solidFill>
                  <a:srgbClr val="757575"/>
                </a:solidFill>
              </a:defRPr>
            </a:lvl1pPr>
            <a:lvl2pPr marL="0" indent="0">
              <a:buSzTx/>
              <a:buFontTx/>
              <a:buNone/>
              <a:defRPr sz="2400">
                <a:solidFill>
                  <a:srgbClr val="757575"/>
                </a:solidFill>
              </a:defRPr>
            </a:lvl2pPr>
            <a:lvl3pPr marL="0" indent="0">
              <a:buSzTx/>
              <a:buFontTx/>
              <a:buNone/>
              <a:defRPr sz="2400">
                <a:solidFill>
                  <a:srgbClr val="757575"/>
                </a:solidFill>
              </a:defRPr>
            </a:lvl3pPr>
            <a:lvl4pPr marL="0" indent="0">
              <a:buSzTx/>
              <a:buFontTx/>
              <a:buNone/>
              <a:defRPr sz="2400">
                <a:solidFill>
                  <a:srgbClr val="757575"/>
                </a:solidFill>
              </a:defRPr>
            </a:lvl4pPr>
            <a:lvl5pPr marL="0" indent="0">
              <a:buSzTx/>
              <a:buFontTx/>
              <a:buNone/>
              <a:defRPr sz="2400">
                <a:solidFill>
                  <a:srgbClr val="757575"/>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0" cy="823933"/>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4"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4" cy="4873625"/>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80155" y="6404294"/>
            <a:ext cx="273652" cy="269237"/>
          </a:xfrm>
          <a:prstGeom prst="rect">
            <a:avLst/>
          </a:prstGeom>
          <a:ln w="12700">
            <a:miter lim="400000"/>
          </a:ln>
        </p:spPr>
        <p:txBody>
          <a:bodyPr wrap="none" lIns="45718" tIns="45718" rIns="45718" bIns="45718" anchor="ctr">
            <a:spAutoFit/>
          </a:bodyPr>
          <a:lstStyle>
            <a:lvl1pPr algn="r">
              <a:defRPr sz="1200">
                <a:solidFill>
                  <a:srgbClr val="757575"/>
                </a:solidFill>
                <a:latin typeface="+mj-lt"/>
                <a:ea typeface="+mj-ea"/>
                <a:cs typeface="+mj-cs"/>
                <a:sym typeface="Apto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 Id="rId3"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cordero 2025.png" descr="cordero 2025.png"/>
          <p:cNvPicPr>
            <a:picLocks noChangeAspect="1"/>
          </p:cNvPicPr>
          <p:nvPr/>
        </p:nvPicPr>
        <p:blipFill>
          <a:blip r:embed="rId2">
            <a:alphaModFix amt="26818"/>
            <a:extLst/>
          </a:blip>
          <a:srcRect l="488" t="20409" r="0" b="0"/>
          <a:stretch>
            <a:fillRect/>
          </a:stretch>
        </p:blipFill>
        <p:spPr>
          <a:xfrm>
            <a:off x="-9897" y="269570"/>
            <a:ext cx="14001203" cy="7496411"/>
          </a:xfrm>
          <a:prstGeom prst="rect">
            <a:avLst/>
          </a:prstGeom>
          <a:ln w="12700">
            <a:miter lim="400000"/>
          </a:ln>
        </p:spPr>
      </p:pic>
      <p:sp>
        <p:nvSpPr>
          <p:cNvPr id="95" name="Title 1"/>
          <p:cNvSpPr txBox="1"/>
          <p:nvPr>
            <p:ph type="ctrTitle"/>
          </p:nvPr>
        </p:nvSpPr>
        <p:spPr>
          <a:xfrm>
            <a:off x="920713" y="1150420"/>
            <a:ext cx="7472854" cy="1655761"/>
          </a:xfrm>
          <a:prstGeom prst="rect">
            <a:avLst/>
          </a:prstGeom>
        </p:spPr>
        <p:txBody>
          <a:bodyPr anchor="t"/>
          <a:lstStyle/>
          <a:p>
            <a:pPr algn="l" defTabSz="691833">
              <a:defRPr sz="2800">
                <a:solidFill>
                  <a:srgbClr val="92D3F0"/>
                </a:solidFill>
                <a:latin typeface="Futura Bold"/>
                <a:ea typeface="Futura Bold"/>
                <a:cs typeface="Futura Bold"/>
                <a:sym typeface="Futura Bold"/>
              </a:defRPr>
            </a:pPr>
            <a:r>
              <a:t>Lección 20</a:t>
            </a:r>
            <a:br/>
            <a:r>
              <a:rPr cap="all">
                <a:solidFill>
                  <a:srgbClr val="C5423E"/>
                </a:solidFill>
              </a:rPr>
              <a:t>Él es Señor del día de reposo</a:t>
            </a:r>
            <a:endParaRPr>
              <a:solidFill>
                <a:srgbClr val="C5423E"/>
              </a:solidFill>
            </a:endParaRPr>
          </a:p>
          <a:p>
            <a:pPr algn="l" defTabSz="691833">
              <a:defRPr sz="1400">
                <a:solidFill>
                  <a:srgbClr val="0D0D0D"/>
                </a:solidFill>
                <a:latin typeface="Futura Bold"/>
                <a:ea typeface="Futura Bold"/>
                <a:cs typeface="Futura Bold"/>
                <a:sym typeface="Futura Bold"/>
              </a:defRPr>
            </a:pPr>
            <a:r>
              <a:t>Mateo 12.1-8 </a:t>
            </a:r>
          </a:p>
        </p:txBody>
      </p:sp>
      <p:sp>
        <p:nvSpPr>
          <p:cNvPr id="96" name="Subtitle 2"/>
          <p:cNvSpPr txBox="1"/>
          <p:nvPr>
            <p:ph type="subTitle" sz="quarter" idx="1"/>
          </p:nvPr>
        </p:nvSpPr>
        <p:spPr>
          <a:xfrm>
            <a:off x="920713" y="2778125"/>
            <a:ext cx="7472854" cy="1655761"/>
          </a:xfrm>
          <a:prstGeom prst="rect">
            <a:avLst/>
          </a:prstGeom>
        </p:spPr>
        <p:txBody>
          <a:bodyPr/>
          <a:lstStyle/>
          <a:p>
            <a:pPr algn="l">
              <a:defRPr sz="2000">
                <a:latin typeface="Cambria"/>
                <a:ea typeface="Cambria"/>
                <a:cs typeface="Cambria"/>
                <a:sym typeface="Cambria"/>
              </a:defRPr>
            </a:pPr>
            <a:r>
              <a:t>«Pues os digo que uno mayor que el Templo está aquí».</a:t>
            </a:r>
          </a:p>
          <a:p>
            <a:pPr algn="r">
              <a:defRPr sz="2000">
                <a:latin typeface="Cambria"/>
                <a:ea typeface="Cambria"/>
                <a:cs typeface="Cambria"/>
                <a:sym typeface="Cambria"/>
              </a:defRPr>
            </a:pPr>
            <a:r>
              <a:t>Mateo 12.6</a:t>
            </a:r>
          </a:p>
        </p:txBody>
      </p:sp>
      <p:pic>
        <p:nvPicPr>
          <p:cNvPr id="97" name="ed 2025.png" descr="ed 2025.png"/>
          <p:cNvPicPr>
            <a:picLocks noChangeAspect="1"/>
          </p:cNvPicPr>
          <p:nvPr/>
        </p:nvPicPr>
        <p:blipFill>
          <a:blip r:embed="rId3">
            <a:extLst/>
          </a:blip>
          <a:srcRect l="52367" t="8775" r="2449" b="69282"/>
          <a:stretch>
            <a:fillRect/>
          </a:stretch>
        </p:blipFill>
        <p:spPr>
          <a:xfrm>
            <a:off x="785664" y="4033730"/>
            <a:ext cx="2691995" cy="922247"/>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 name="Picture 2" descr="Picture 2"/>
          <p:cNvPicPr>
            <a:picLocks noChangeAspect="1"/>
          </p:cNvPicPr>
          <p:nvPr/>
        </p:nvPicPr>
        <p:blipFill>
          <a:blip r:embed="rId2">
            <a:extLst/>
          </a:blip>
          <a:srcRect l="0" t="0" r="0" b="14049"/>
          <a:stretch>
            <a:fillRect/>
          </a:stretch>
        </p:blipFill>
        <p:spPr>
          <a:xfrm>
            <a:off x="17" y="1281"/>
            <a:ext cx="12191984" cy="5894422"/>
          </a:xfrm>
          <a:prstGeom prst="rect">
            <a:avLst/>
          </a:prstGeom>
          <a:ln w="12700">
            <a:miter lim="400000"/>
          </a:ln>
        </p:spPr>
      </p:pic>
      <p:sp>
        <p:nvSpPr>
          <p:cNvPr id="140" name="Content Placeholder 4"/>
          <p:cNvSpPr txBox="1"/>
          <p:nvPr>
            <p:ph type="body" idx="1"/>
          </p:nvPr>
        </p:nvSpPr>
        <p:spPr>
          <a:xfrm>
            <a:off x="838200" y="2000249"/>
            <a:ext cx="10515600" cy="3943352"/>
          </a:xfrm>
          <a:prstGeom prst="rect">
            <a:avLst/>
          </a:prstGeom>
        </p:spPr>
        <p:txBody>
          <a:bodyPr anchor="ctr"/>
          <a:lstStyle>
            <a:lvl1pPr marL="0" indent="0">
              <a:buSzTx/>
              <a:buNone/>
              <a:defRPr>
                <a:latin typeface="Cambria"/>
                <a:ea typeface="Cambria"/>
                <a:cs typeface="Cambria"/>
                <a:sym typeface="Cambria"/>
              </a:defRPr>
            </a:lvl1pPr>
          </a:lstStyle>
          <a:p>
            <a:pPr/>
            <a:r>
              <a:t>Dios de amor y de gracia, te alabamos y glorificamos tu santo nombre. Te damos gracias, Oh Señor, por el evangelio predicado por Jesús. Amado Dios, ayúdanos a ser misericordiosos con los demás como tú lo eres con nosotros. No permitas que nuestras prácticas religiosas se conviertan en instrumentos de opresión. Todo lo contrario, que nuestros actos y palabras sean testimonios de tu inmenso amor y de tu misericordia infinita. En Cristo Jesús. Amén.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5" descr="Picture 5"/>
          <p:cNvPicPr>
            <a:picLocks noChangeAspect="1"/>
          </p:cNvPicPr>
          <p:nvPr/>
        </p:nvPicPr>
        <p:blipFill>
          <a:blip r:embed="rId2">
            <a:extLst/>
          </a:blip>
          <a:srcRect l="0" t="0" r="0" b="14263"/>
          <a:stretch>
            <a:fillRect/>
          </a:stretch>
        </p:blipFill>
        <p:spPr>
          <a:xfrm>
            <a:off x="0" y="-2"/>
            <a:ext cx="12192000" cy="5879800"/>
          </a:xfrm>
          <a:prstGeom prst="rect">
            <a:avLst/>
          </a:prstGeom>
          <a:ln w="12700">
            <a:miter lim="400000"/>
          </a:ln>
        </p:spPr>
      </p:pic>
      <p:sp>
        <p:nvSpPr>
          <p:cNvPr id="100" name="Content Placeholder 7"/>
          <p:cNvSpPr txBox="1"/>
          <p:nvPr>
            <p:ph type="body" idx="1"/>
          </p:nvPr>
        </p:nvSpPr>
        <p:spPr>
          <a:xfrm>
            <a:off x="838200" y="2000248"/>
            <a:ext cx="10515600" cy="3929070"/>
          </a:xfrm>
          <a:prstGeom prst="rect">
            <a:avLst/>
          </a:prstGeom>
        </p:spPr>
        <p:txBody>
          <a:bodyPr anchor="ctr"/>
          <a:lstStyle/>
          <a:p>
            <a:pPr>
              <a:defRPr sz="2400">
                <a:latin typeface="Cambria"/>
                <a:ea typeface="Cambria"/>
                <a:cs typeface="Cambria"/>
                <a:sym typeface="Cambria"/>
              </a:defRPr>
            </a:pPr>
            <a:r>
              <a:t>Discernir cómo las enseñanzas y acciones de Jesús nos ayudan a comprender que el amor y la solidaridad no pueden quedar limitadas por reglas institucionales.</a:t>
            </a:r>
          </a:p>
          <a:p>
            <a:pPr>
              <a:defRPr sz="2400">
                <a:latin typeface="Cambria"/>
                <a:ea typeface="Cambria"/>
                <a:cs typeface="Cambria"/>
                <a:sym typeface="Cambria"/>
              </a:defRPr>
            </a:pPr>
            <a:r>
              <a:t>Evaluar nuestras expresiones y posturas sobre la observancia de las prácticas religiosas que adoptamos de acuerdo con el reclamo que hace Jesús en el pasaje bíblico.</a:t>
            </a:r>
          </a:p>
        </p:txBody>
      </p:sp>
      <p:pic>
        <p:nvPicPr>
          <p:cNvPr id="101" name="ed 2025.png" descr="ed 2025.png"/>
          <p:cNvPicPr>
            <a:picLocks noChangeAspect="1"/>
          </p:cNvPicPr>
          <p:nvPr/>
        </p:nvPicPr>
        <p:blipFill>
          <a:blip r:embed="rId3">
            <a:extLst/>
          </a:blip>
          <a:srcRect l="52925" t="6479" r="0" b="67314"/>
          <a:stretch>
            <a:fillRect/>
          </a:stretch>
        </p:blipFill>
        <p:spPr>
          <a:xfrm>
            <a:off x="9892506" y="5878514"/>
            <a:ext cx="2142678" cy="84144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13" descr="Picture 13"/>
          <p:cNvPicPr>
            <a:picLocks noChangeAspect="1"/>
          </p:cNvPicPr>
          <p:nvPr/>
        </p:nvPicPr>
        <p:blipFill>
          <a:blip r:embed="rId2">
            <a:extLst/>
          </a:blip>
          <a:srcRect l="0" t="0" r="0" b="16105"/>
          <a:stretch>
            <a:fillRect/>
          </a:stretch>
        </p:blipFill>
        <p:spPr>
          <a:xfrm>
            <a:off x="0" y="-22"/>
            <a:ext cx="12192000" cy="5753531"/>
          </a:xfrm>
          <a:prstGeom prst="rect">
            <a:avLst/>
          </a:prstGeom>
          <a:ln w="12700">
            <a:miter lim="400000"/>
          </a:ln>
        </p:spPr>
      </p:pic>
      <p:sp>
        <p:nvSpPr>
          <p:cNvPr id="104" name="Content Placeholder 15"/>
          <p:cNvSpPr txBox="1"/>
          <p:nvPr>
            <p:ph type="body" idx="1"/>
          </p:nvPr>
        </p:nvSpPr>
        <p:spPr>
          <a:xfrm>
            <a:off x="838200" y="2000250"/>
            <a:ext cx="10515600" cy="3943350"/>
          </a:xfrm>
          <a:prstGeom prst="rect">
            <a:avLst/>
          </a:prstGeom>
        </p:spPr>
        <p:txBody>
          <a:bodyPr anchor="ctr"/>
          <a:lstStyle/>
          <a:p>
            <a:pPr marL="219545" indent="-219545" defTabSz="878188">
              <a:spcBef>
                <a:spcPts val="800"/>
              </a:spcBef>
              <a:defRPr cap="all" sz="2254">
                <a:latin typeface="Cambria"/>
                <a:ea typeface="Cambria"/>
                <a:cs typeface="Cambria"/>
                <a:sym typeface="Cambria"/>
              </a:defRPr>
            </a:pPr>
            <a:r>
              <a:t>Fariseos:  </a:t>
            </a:r>
            <a:r>
              <a:rPr cap="none"/>
              <a:t>Son una secta judía dedicada al estudio e interpretación de las Escrituras. Creían en la inmortalidad del alma, en la resurrección, en la observación rigurosa de las Escrituras y en la obediencia a la tradición interpretativa. Este fue el sector del judaísmo que más confrontaciones tuvo con Jesús y su mensaje. </a:t>
            </a:r>
            <a:endParaRPr cap="none"/>
          </a:p>
          <a:p>
            <a:pPr marL="219545" indent="-219545" defTabSz="878188">
              <a:spcBef>
                <a:spcPts val="800"/>
              </a:spcBef>
              <a:defRPr cap="all" sz="2254">
                <a:latin typeface="Cambria"/>
                <a:ea typeface="Cambria"/>
                <a:cs typeface="Cambria"/>
                <a:sym typeface="Cambria"/>
              </a:defRPr>
            </a:pPr>
            <a:r>
              <a:t>Sabbat: </a:t>
            </a:r>
            <a:r>
              <a:rPr cap="none"/>
              <a:t>Considerado el día de reposo consagrado a Yahvé (cf. Ex 16.23-30). Es parte del Decálogo. Su base escritural proviene de Génesis 2.2-3 en donde Dios santificó el séptimo día concluida la creación. Dura desde la puesta del sol del viernes hasta el atardecer del sábado. </a:t>
            </a:r>
            <a:endParaRPr cap="none"/>
          </a:p>
          <a:p>
            <a:pPr marL="219545" indent="-219545" defTabSz="878188">
              <a:spcBef>
                <a:spcPts val="800"/>
              </a:spcBef>
              <a:defRPr cap="all" sz="2254">
                <a:latin typeface="Cambria"/>
                <a:ea typeface="Cambria"/>
                <a:cs typeface="Cambria"/>
                <a:sym typeface="Cambria"/>
              </a:defRPr>
            </a:pPr>
            <a:r>
              <a:t>Panes de la proposición:  </a:t>
            </a:r>
            <a:r>
              <a:rPr cap="none"/>
              <a:t>Eran doce hojuelas de pan sin levaduras colocadas sobre una mesa de acacia bañada en oro ubicada en el lugar santo del tabernáculo. Eran colocadas en dos filas. Representaban a las doce tribus de Israel.  </a:t>
            </a:r>
          </a:p>
        </p:txBody>
      </p:sp>
      <p:pic>
        <p:nvPicPr>
          <p:cNvPr id="105" name="ed 2025.png" descr="ed 2025.png"/>
          <p:cNvPicPr>
            <a:picLocks noChangeAspect="1"/>
          </p:cNvPicPr>
          <p:nvPr/>
        </p:nvPicPr>
        <p:blipFill>
          <a:blip r:embed="rId3">
            <a:extLst/>
          </a:blip>
          <a:srcRect l="52925" t="6479" r="0" b="67314"/>
          <a:stretch>
            <a:fillRect/>
          </a:stretch>
        </p:blipFill>
        <p:spPr>
          <a:xfrm>
            <a:off x="9892506" y="5878512"/>
            <a:ext cx="2142678" cy="84144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7" name="Picture 8" descr="Picture 8"/>
          <p:cNvPicPr>
            <a:picLocks noChangeAspect="1"/>
          </p:cNvPicPr>
          <p:nvPr/>
        </p:nvPicPr>
        <p:blipFill>
          <a:blip r:embed="rId2">
            <a:extLst/>
          </a:blip>
          <a:srcRect l="0" t="0" r="0" b="14077"/>
          <a:stretch>
            <a:fillRect/>
          </a:stretch>
        </p:blipFill>
        <p:spPr>
          <a:xfrm>
            <a:off x="0" y="0"/>
            <a:ext cx="12192000" cy="5892549"/>
          </a:xfrm>
          <a:prstGeom prst="rect">
            <a:avLst/>
          </a:prstGeom>
          <a:ln w="12700">
            <a:miter lim="400000"/>
          </a:ln>
        </p:spPr>
      </p:pic>
      <p:sp>
        <p:nvSpPr>
          <p:cNvPr id="108" name="Content Placeholder 10"/>
          <p:cNvSpPr txBox="1"/>
          <p:nvPr>
            <p:ph type="body" sz="half" idx="1"/>
          </p:nvPr>
        </p:nvSpPr>
        <p:spPr>
          <a:xfrm>
            <a:off x="838200" y="1933467"/>
            <a:ext cx="5181600" cy="4162443"/>
          </a:xfrm>
          <a:prstGeom prst="rect">
            <a:avLst/>
          </a:prstGeom>
        </p:spPr>
        <p:txBody>
          <a:bodyPr/>
          <a:lstStyle/>
          <a:p>
            <a:pPr marL="0" indent="0" defTabSz="751375">
              <a:spcBef>
                <a:spcPts val="600"/>
              </a:spcBef>
              <a:buSzTx/>
              <a:buNone/>
              <a:defRPr sz="2200">
                <a:latin typeface="Cambria"/>
                <a:ea typeface="Cambria"/>
                <a:cs typeface="Cambria"/>
                <a:sym typeface="Cambria"/>
              </a:defRPr>
            </a:pPr>
            <a:r>
              <a:t>RVR</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1 En aquel tiempo iba Jesús por los sembrados un sábado. Sus discípulos sintieron hambre y comenzaron a arrancar espigas y a comer. </a:t>
            </a:r>
          </a:p>
          <a:p>
            <a:pPr marL="0" indent="0" defTabSz="751375">
              <a:spcBef>
                <a:spcPts val="600"/>
              </a:spcBef>
              <a:buSzTx/>
              <a:buNone/>
              <a:defRPr sz="2200">
                <a:latin typeface="Cambria"/>
                <a:ea typeface="Cambria"/>
                <a:cs typeface="Cambria"/>
                <a:sym typeface="Cambria"/>
              </a:defRPr>
            </a:pPr>
          </a:p>
          <a:p>
            <a:pPr marL="0" indent="0" defTabSz="751375">
              <a:spcBef>
                <a:spcPts val="600"/>
              </a:spcBef>
              <a:buSzTx/>
              <a:buNone/>
              <a:defRPr sz="2200">
                <a:latin typeface="Cambria"/>
                <a:ea typeface="Cambria"/>
                <a:cs typeface="Cambria"/>
                <a:sym typeface="Cambria"/>
              </a:defRPr>
            </a:pPr>
            <a:r>
              <a:t>2  Los fariseos, al verlo, le dijeron: —Tus discípulos hacen lo que no está permitido hacer en sábado.</a:t>
            </a:r>
          </a:p>
        </p:txBody>
      </p:sp>
      <p:sp>
        <p:nvSpPr>
          <p:cNvPr id="109" name="Content Placeholder 11"/>
          <p:cNvSpPr txBox="1"/>
          <p:nvPr/>
        </p:nvSpPr>
        <p:spPr>
          <a:xfrm>
            <a:off x="6213224" y="1933467"/>
            <a:ext cx="5090167"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62037">
              <a:lnSpc>
                <a:spcPct val="90000"/>
              </a:lnSpc>
              <a:spcBef>
                <a:spcPts val="300"/>
              </a:spcBef>
              <a:defRPr sz="2200">
                <a:latin typeface="Cambria"/>
                <a:ea typeface="Cambria"/>
                <a:cs typeface="Cambria"/>
                <a:sym typeface="Cambria"/>
              </a:defRPr>
            </a:pPr>
            <a:r>
              <a:t>VP</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1  Por aquel tiempo, Jesús caminaba un sábado entre los sembrados. Sus discípulos sintieron hambre, y comenzaron a arrancar espigas de trigo y a comer los granos. </a:t>
            </a:r>
          </a:p>
          <a:p>
            <a:pPr defTabSz="662037">
              <a:lnSpc>
                <a:spcPct val="90000"/>
              </a:lnSpc>
              <a:spcBef>
                <a:spcPts val="300"/>
              </a:spcBef>
              <a:defRPr sz="2200">
                <a:latin typeface="Cambria"/>
                <a:ea typeface="Cambria"/>
                <a:cs typeface="Cambria"/>
                <a:sym typeface="Cambria"/>
              </a:defRPr>
            </a:pPr>
          </a:p>
          <a:p>
            <a:pPr defTabSz="662037">
              <a:lnSpc>
                <a:spcPct val="90000"/>
              </a:lnSpc>
              <a:spcBef>
                <a:spcPts val="300"/>
              </a:spcBef>
              <a:defRPr sz="2200">
                <a:latin typeface="Cambria"/>
                <a:ea typeface="Cambria"/>
                <a:cs typeface="Cambria"/>
                <a:sym typeface="Cambria"/>
              </a:defRPr>
            </a:pPr>
            <a:r>
              <a:t>2  Los fariseos lo vieron, y dijeron a Jesús: —Mira, tus discípulos están haciendo algo que no está permitido hacer en sábado.</a:t>
            </a:r>
          </a:p>
        </p:txBody>
      </p:sp>
      <p:sp>
        <p:nvSpPr>
          <p:cNvPr id="110" name="TextBox 1"/>
          <p:cNvSpPr txBox="1"/>
          <p:nvPr/>
        </p:nvSpPr>
        <p:spPr>
          <a:xfrm>
            <a:off x="5049958" y="1153928"/>
            <a:ext cx="3414127"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12.1-2</a:t>
            </a:r>
          </a:p>
        </p:txBody>
      </p:sp>
      <p:pic>
        <p:nvPicPr>
          <p:cNvPr id="111" name="ed 2025.png" descr="ed 2025.png"/>
          <p:cNvPicPr>
            <a:picLocks noChangeAspect="1"/>
          </p:cNvPicPr>
          <p:nvPr/>
        </p:nvPicPr>
        <p:blipFill>
          <a:blip r:embed="rId3">
            <a:extLst/>
          </a:blip>
          <a:srcRect l="52925" t="6479" r="0" b="67314"/>
          <a:stretch>
            <a:fillRect/>
          </a:stretch>
        </p:blipFill>
        <p:spPr>
          <a:xfrm>
            <a:off x="9892506" y="5878512"/>
            <a:ext cx="2142678" cy="84144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3" name="Picture 8" descr="Picture 8"/>
          <p:cNvPicPr>
            <a:picLocks noChangeAspect="1"/>
          </p:cNvPicPr>
          <p:nvPr/>
        </p:nvPicPr>
        <p:blipFill>
          <a:blip r:embed="rId2">
            <a:extLst/>
          </a:blip>
          <a:srcRect l="0" t="0" r="0" b="13834"/>
          <a:stretch>
            <a:fillRect/>
          </a:stretch>
        </p:blipFill>
        <p:spPr>
          <a:xfrm>
            <a:off x="0" y="73571"/>
            <a:ext cx="12192000" cy="5909135"/>
          </a:xfrm>
          <a:prstGeom prst="rect">
            <a:avLst/>
          </a:prstGeom>
          <a:ln w="12700">
            <a:miter lim="400000"/>
          </a:ln>
        </p:spPr>
      </p:pic>
      <p:sp>
        <p:nvSpPr>
          <p:cNvPr id="114" name="Content Placeholder 10"/>
          <p:cNvSpPr txBox="1"/>
          <p:nvPr>
            <p:ph type="body" sz="half" idx="1"/>
          </p:nvPr>
        </p:nvSpPr>
        <p:spPr>
          <a:xfrm>
            <a:off x="838200" y="2024488"/>
            <a:ext cx="5181600" cy="4162436"/>
          </a:xfrm>
          <a:prstGeom prst="rect">
            <a:avLst/>
          </a:prstGeom>
        </p:spPr>
        <p:txBody>
          <a:bodyPr/>
          <a:lstStyle/>
          <a:p>
            <a:pPr marL="0" indent="0" defTabSz="834628">
              <a:spcBef>
                <a:spcPts val="600"/>
              </a:spcBef>
              <a:buSzTx/>
              <a:buNone/>
              <a:defRPr sz="2300">
                <a:latin typeface="Cambria"/>
                <a:ea typeface="Cambria"/>
                <a:cs typeface="Cambria"/>
                <a:sym typeface="Cambria"/>
              </a:defRPr>
            </a:pPr>
            <a:r>
              <a:t>RVR</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3  Pero él les dijo: —¿No habéis leído lo que hizo David cuando él y los que con él estaban sintieron hambre; </a:t>
            </a:r>
          </a:p>
          <a:p>
            <a:pPr marL="0" indent="0" defTabSz="834628">
              <a:spcBef>
                <a:spcPts val="600"/>
              </a:spcBef>
              <a:buSzTx/>
              <a:buNone/>
              <a:defRPr sz="2300">
                <a:latin typeface="Cambria"/>
                <a:ea typeface="Cambria"/>
                <a:cs typeface="Cambria"/>
                <a:sym typeface="Cambria"/>
              </a:defRPr>
            </a:pPr>
          </a:p>
          <a:p>
            <a:pPr marL="0" indent="0" defTabSz="834628">
              <a:spcBef>
                <a:spcPts val="600"/>
              </a:spcBef>
              <a:buSzTx/>
              <a:buNone/>
              <a:defRPr sz="2300">
                <a:latin typeface="Cambria"/>
                <a:ea typeface="Cambria"/>
                <a:cs typeface="Cambria"/>
                <a:sym typeface="Cambria"/>
              </a:defRPr>
            </a:pPr>
            <a:r>
              <a:t>4  cómo entró en la casa de Dios y comió los panes de la proposición, que no les estaba permitido comer ni a él ni a los que con él estaban, sino solamente a los sacerdotes? </a:t>
            </a:r>
          </a:p>
        </p:txBody>
      </p:sp>
      <p:sp>
        <p:nvSpPr>
          <p:cNvPr id="115" name="Content Placeholder 11"/>
          <p:cNvSpPr txBox="1"/>
          <p:nvPr/>
        </p:nvSpPr>
        <p:spPr>
          <a:xfrm>
            <a:off x="6262391" y="2024488"/>
            <a:ext cx="5090168" cy="416243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52545">
              <a:lnSpc>
                <a:spcPct val="90000"/>
              </a:lnSpc>
              <a:spcBef>
                <a:spcPts val="400"/>
              </a:spcBef>
              <a:defRPr sz="2200">
                <a:latin typeface="Cambria"/>
                <a:ea typeface="Cambria"/>
                <a:cs typeface="Cambria"/>
                <a:sym typeface="Cambria"/>
              </a:defRPr>
            </a:pPr>
            <a:r>
              <a:t>VP</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3  Él les contestó: —¿No han leído ustedes lo que hizo David en una ocasión en que él y sus compañeros tuvieron hambre? </a:t>
            </a:r>
          </a:p>
          <a:p>
            <a:pPr defTabSz="652545">
              <a:lnSpc>
                <a:spcPct val="90000"/>
              </a:lnSpc>
              <a:spcBef>
                <a:spcPts val="400"/>
              </a:spcBef>
              <a:defRPr sz="2200">
                <a:latin typeface="Cambria"/>
                <a:ea typeface="Cambria"/>
                <a:cs typeface="Cambria"/>
                <a:sym typeface="Cambria"/>
              </a:defRPr>
            </a:pPr>
          </a:p>
          <a:p>
            <a:pPr defTabSz="652545">
              <a:lnSpc>
                <a:spcPct val="90000"/>
              </a:lnSpc>
              <a:spcBef>
                <a:spcPts val="400"/>
              </a:spcBef>
              <a:defRPr sz="2200">
                <a:latin typeface="Cambria"/>
                <a:ea typeface="Cambria"/>
                <a:cs typeface="Cambria"/>
                <a:sym typeface="Cambria"/>
              </a:defRPr>
            </a:pPr>
            <a:r>
              <a:t>4  Pues entró en la casa de Dios y comieron los panes consagrados a Dios, los cuales no les estaba permitido comer ni a él ni a sus compañeros, sino solamente a los sacerdotes. </a:t>
            </a:r>
          </a:p>
        </p:txBody>
      </p:sp>
      <p:sp>
        <p:nvSpPr>
          <p:cNvPr id="116"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12.3-4</a:t>
            </a:r>
          </a:p>
        </p:txBody>
      </p:sp>
      <p:pic>
        <p:nvPicPr>
          <p:cNvPr id="117" name="ed 2025.png" descr="ed 2025.png"/>
          <p:cNvPicPr>
            <a:picLocks noChangeAspect="1"/>
          </p:cNvPicPr>
          <p:nvPr/>
        </p:nvPicPr>
        <p:blipFill>
          <a:blip r:embed="rId3">
            <a:extLst/>
          </a:blip>
          <a:srcRect l="52925" t="6479" r="0" b="67314"/>
          <a:stretch>
            <a:fillRect/>
          </a:stretch>
        </p:blipFill>
        <p:spPr>
          <a:xfrm>
            <a:off x="10052918" y="5898565"/>
            <a:ext cx="2142678" cy="841441"/>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Picture 8" descr="Picture 8"/>
          <p:cNvPicPr>
            <a:picLocks noChangeAspect="1"/>
          </p:cNvPicPr>
          <p:nvPr/>
        </p:nvPicPr>
        <p:blipFill>
          <a:blip r:embed="rId2">
            <a:extLst/>
          </a:blip>
          <a:srcRect l="0" t="0" r="0" b="14083"/>
          <a:stretch>
            <a:fillRect/>
          </a:stretch>
        </p:blipFill>
        <p:spPr>
          <a:xfrm>
            <a:off x="0" y="73572"/>
            <a:ext cx="12192000" cy="5891985"/>
          </a:xfrm>
          <a:prstGeom prst="rect">
            <a:avLst/>
          </a:prstGeom>
          <a:ln w="12700">
            <a:miter lim="400000"/>
          </a:ln>
        </p:spPr>
      </p:pic>
      <p:sp>
        <p:nvSpPr>
          <p:cNvPr id="120" name="Content Placeholder 10"/>
          <p:cNvSpPr txBox="1"/>
          <p:nvPr>
            <p:ph type="body" sz="half" idx="1"/>
          </p:nvPr>
        </p:nvSpPr>
        <p:spPr>
          <a:xfrm>
            <a:off x="838200" y="2204951"/>
            <a:ext cx="5181600" cy="4162436"/>
          </a:xfrm>
          <a:prstGeom prst="rect">
            <a:avLst/>
          </a:prstGeom>
        </p:spPr>
        <p:txBody>
          <a:bodyPr/>
          <a:lstStyle/>
          <a:p>
            <a:pPr marL="0" indent="0" defTabSz="543695">
              <a:spcBef>
                <a:spcPts val="400"/>
              </a:spcBef>
              <a:buSzTx/>
              <a:buNone/>
              <a:defRPr sz="2200">
                <a:latin typeface="Cambria"/>
                <a:ea typeface="Cambria"/>
                <a:cs typeface="Cambria"/>
                <a:sym typeface="Cambria"/>
              </a:defRPr>
            </a:pPr>
            <a:r>
              <a:t>RVR</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5  ¿O no habéis leído en la Ley cómo en sábado los sacerdotes en el Templo profanan el sábado, y son sin culpa? </a:t>
            </a:r>
          </a:p>
          <a:p>
            <a:pPr marL="0" indent="0" defTabSz="543695">
              <a:spcBef>
                <a:spcPts val="400"/>
              </a:spcBef>
              <a:buSzTx/>
              <a:buNone/>
              <a:defRPr sz="2200">
                <a:latin typeface="Cambria"/>
                <a:ea typeface="Cambria"/>
                <a:cs typeface="Cambria"/>
                <a:sym typeface="Cambria"/>
              </a:defRPr>
            </a:pPr>
          </a:p>
          <a:p>
            <a:pPr marL="0" indent="0" defTabSz="543695">
              <a:spcBef>
                <a:spcPts val="400"/>
              </a:spcBef>
              <a:buSzTx/>
              <a:buNone/>
              <a:defRPr sz="2200">
                <a:latin typeface="Cambria"/>
                <a:ea typeface="Cambria"/>
                <a:cs typeface="Cambria"/>
                <a:sym typeface="Cambria"/>
              </a:defRPr>
            </a:pPr>
            <a:r>
              <a:t>6  Pues os digo que uno mayor que el Templo está aquí. </a:t>
            </a:r>
          </a:p>
        </p:txBody>
      </p:sp>
      <p:sp>
        <p:nvSpPr>
          <p:cNvPr id="121" name="Content Placeholder 11"/>
          <p:cNvSpPr txBox="1"/>
          <p:nvPr/>
        </p:nvSpPr>
        <p:spPr>
          <a:xfrm>
            <a:off x="6197569" y="2048640"/>
            <a:ext cx="5090167" cy="416244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587312">
              <a:lnSpc>
                <a:spcPct val="90000"/>
              </a:lnSpc>
              <a:spcBef>
                <a:spcPts val="500"/>
              </a:spcBef>
              <a:defRPr sz="2200">
                <a:latin typeface="Cambria"/>
                <a:ea typeface="Cambria"/>
                <a:cs typeface="Cambria"/>
                <a:sym typeface="Cambria"/>
              </a:defRPr>
            </a:pPr>
            <a:r>
              <a:t>VP</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5  ¿O no han leído en la ley de Moisés que los sacerdotes en el templo no cometen pecado aunque no descansen el sábado? </a:t>
            </a:r>
          </a:p>
          <a:p>
            <a:pPr defTabSz="587312">
              <a:lnSpc>
                <a:spcPct val="90000"/>
              </a:lnSpc>
              <a:spcBef>
                <a:spcPts val="500"/>
              </a:spcBef>
              <a:defRPr sz="2200">
                <a:latin typeface="Cambria"/>
                <a:ea typeface="Cambria"/>
                <a:cs typeface="Cambria"/>
                <a:sym typeface="Cambria"/>
              </a:defRPr>
            </a:pPr>
          </a:p>
          <a:p>
            <a:pPr defTabSz="587312">
              <a:lnSpc>
                <a:spcPct val="90000"/>
              </a:lnSpc>
              <a:spcBef>
                <a:spcPts val="500"/>
              </a:spcBef>
              <a:defRPr sz="2200">
                <a:latin typeface="Cambria"/>
                <a:ea typeface="Cambria"/>
                <a:cs typeface="Cambria"/>
                <a:sym typeface="Cambria"/>
              </a:defRPr>
            </a:pPr>
            <a:r>
              <a:t>6  Pues les digo que aquí hay algo más importante que el templo. </a:t>
            </a:r>
          </a:p>
        </p:txBody>
      </p:sp>
      <p:sp>
        <p:nvSpPr>
          <p:cNvPr id="122" name="TextBox 1"/>
          <p:cNvSpPr txBox="1"/>
          <p:nvPr/>
        </p:nvSpPr>
        <p:spPr>
          <a:xfrm>
            <a:off x="5040488" y="1251052"/>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12.5-6</a:t>
            </a:r>
          </a:p>
        </p:txBody>
      </p:sp>
      <p:pic>
        <p:nvPicPr>
          <p:cNvPr id="123" name="ed 2025.png" descr="ed 2025.png"/>
          <p:cNvPicPr>
            <a:picLocks noChangeAspect="1"/>
          </p:cNvPicPr>
          <p:nvPr/>
        </p:nvPicPr>
        <p:blipFill>
          <a:blip r:embed="rId3">
            <a:extLst/>
          </a:blip>
          <a:srcRect l="52925" t="6479" r="0" b="67314"/>
          <a:stretch>
            <a:fillRect/>
          </a:stretch>
        </p:blipFill>
        <p:spPr>
          <a:xfrm>
            <a:off x="9892506" y="5878512"/>
            <a:ext cx="2142678" cy="841441"/>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8" descr="Picture 8"/>
          <p:cNvPicPr>
            <a:picLocks noChangeAspect="1"/>
          </p:cNvPicPr>
          <p:nvPr/>
        </p:nvPicPr>
        <p:blipFill>
          <a:blip r:embed="rId2">
            <a:extLst/>
          </a:blip>
          <a:srcRect l="0" t="0" r="0" b="13496"/>
          <a:stretch>
            <a:fillRect/>
          </a:stretch>
        </p:blipFill>
        <p:spPr>
          <a:xfrm>
            <a:off x="0" y="73572"/>
            <a:ext cx="12192000" cy="5932403"/>
          </a:xfrm>
          <a:prstGeom prst="rect">
            <a:avLst/>
          </a:prstGeom>
          <a:ln w="12700">
            <a:miter lim="400000"/>
          </a:ln>
        </p:spPr>
      </p:pic>
      <p:sp>
        <p:nvSpPr>
          <p:cNvPr id="126" name="Content Placeholder 10"/>
          <p:cNvSpPr txBox="1"/>
          <p:nvPr>
            <p:ph type="body" sz="half" idx="1"/>
          </p:nvPr>
        </p:nvSpPr>
        <p:spPr>
          <a:xfrm>
            <a:off x="887558" y="2229627"/>
            <a:ext cx="5181606" cy="4162443"/>
          </a:xfrm>
          <a:prstGeom prst="rect">
            <a:avLst/>
          </a:prstGeom>
        </p:spPr>
        <p:txBody>
          <a:bodyPr/>
          <a:lstStyle/>
          <a:p>
            <a:pPr marL="0" indent="0" defTabSz="643659">
              <a:spcBef>
                <a:spcPts val="600"/>
              </a:spcBef>
              <a:buSzTx/>
              <a:buNone/>
              <a:defRPr sz="2200">
                <a:latin typeface="Cambria"/>
                <a:ea typeface="Cambria"/>
                <a:cs typeface="Cambria"/>
                <a:sym typeface="Cambria"/>
              </a:defRPr>
            </a:pPr>
            <a:r>
              <a:t>RVR</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7  Si supierais qué significa: “Misericordia quiero y no sacrificios”, no condenaríais a los inocentes, </a:t>
            </a:r>
          </a:p>
          <a:p>
            <a:pPr marL="0" indent="0" defTabSz="643659">
              <a:spcBef>
                <a:spcPts val="600"/>
              </a:spcBef>
              <a:buSzTx/>
              <a:buNone/>
              <a:defRPr sz="2200">
                <a:latin typeface="Cambria"/>
                <a:ea typeface="Cambria"/>
                <a:cs typeface="Cambria"/>
                <a:sym typeface="Cambria"/>
              </a:defRPr>
            </a:pPr>
          </a:p>
          <a:p>
            <a:pPr marL="0" indent="0" defTabSz="643659">
              <a:spcBef>
                <a:spcPts val="600"/>
              </a:spcBef>
              <a:buSzTx/>
              <a:buNone/>
              <a:defRPr sz="2200">
                <a:latin typeface="Cambria"/>
                <a:ea typeface="Cambria"/>
                <a:cs typeface="Cambria"/>
                <a:sym typeface="Cambria"/>
              </a:defRPr>
            </a:pPr>
            <a:r>
              <a:t>8  porque el Hijo del hombre es Señor del sábado.</a:t>
            </a:r>
          </a:p>
        </p:txBody>
      </p:sp>
      <p:sp>
        <p:nvSpPr>
          <p:cNvPr id="127" name="Content Placeholder 11"/>
          <p:cNvSpPr txBox="1"/>
          <p:nvPr/>
        </p:nvSpPr>
        <p:spPr>
          <a:xfrm>
            <a:off x="6240243" y="2229627"/>
            <a:ext cx="5090173" cy="416244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defTabSz="624001">
              <a:lnSpc>
                <a:spcPct val="90000"/>
              </a:lnSpc>
              <a:spcBef>
                <a:spcPts val="500"/>
              </a:spcBef>
              <a:defRPr sz="2200">
                <a:latin typeface="Cambria"/>
                <a:ea typeface="Cambria"/>
                <a:cs typeface="Cambria"/>
                <a:sym typeface="Cambria"/>
              </a:defRPr>
            </a:pPr>
            <a:r>
              <a:t>VP</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7  Ustedes no han entendido el significado de estas palabras: “Lo que quiero es que sean compasivos, y no que ofrezcan sacrificios.” Si lo hubieran entendido, no condenarían a quienes no han cometido ninguna falta. </a:t>
            </a:r>
          </a:p>
          <a:p>
            <a:pPr defTabSz="624001">
              <a:lnSpc>
                <a:spcPct val="90000"/>
              </a:lnSpc>
              <a:spcBef>
                <a:spcPts val="500"/>
              </a:spcBef>
              <a:defRPr sz="2200">
                <a:latin typeface="Cambria"/>
                <a:ea typeface="Cambria"/>
                <a:cs typeface="Cambria"/>
                <a:sym typeface="Cambria"/>
              </a:defRPr>
            </a:pPr>
          </a:p>
          <a:p>
            <a:pPr defTabSz="624001">
              <a:lnSpc>
                <a:spcPct val="90000"/>
              </a:lnSpc>
              <a:spcBef>
                <a:spcPts val="500"/>
              </a:spcBef>
              <a:defRPr sz="2200">
                <a:latin typeface="Cambria"/>
                <a:ea typeface="Cambria"/>
                <a:cs typeface="Cambria"/>
                <a:sym typeface="Cambria"/>
              </a:defRPr>
            </a:pPr>
            <a:r>
              <a:t>8  Pues bien, el Hijo del hombre tiene autoridad sobre el sábado.</a:t>
            </a:r>
          </a:p>
        </p:txBody>
      </p:sp>
      <p:sp>
        <p:nvSpPr>
          <p:cNvPr id="128" name="TextBox 1"/>
          <p:cNvSpPr txBox="1"/>
          <p:nvPr/>
        </p:nvSpPr>
        <p:spPr>
          <a:xfrm>
            <a:off x="5040488" y="1229005"/>
            <a:ext cx="4238343" cy="45211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2800">
                <a:solidFill>
                  <a:srgbClr val="57350B"/>
                </a:solidFill>
                <a:latin typeface="Futura Medium"/>
                <a:ea typeface="Futura Medium"/>
                <a:cs typeface="Futura Medium"/>
                <a:sym typeface="Futura Medium"/>
              </a:defRPr>
            </a:lvl1pPr>
          </a:lstStyle>
          <a:p>
            <a:pPr/>
            <a:r>
              <a:t>Mateo 12.7-8</a:t>
            </a:r>
          </a:p>
        </p:txBody>
      </p:sp>
      <p:pic>
        <p:nvPicPr>
          <p:cNvPr id="129" name="ed 2025.png" descr="ed 2025.png"/>
          <p:cNvPicPr>
            <a:picLocks noChangeAspect="1"/>
          </p:cNvPicPr>
          <p:nvPr/>
        </p:nvPicPr>
        <p:blipFill>
          <a:blip r:embed="rId3">
            <a:extLst/>
          </a:blip>
          <a:srcRect l="52925" t="6479" r="0" b="67314"/>
          <a:stretch>
            <a:fillRect/>
          </a:stretch>
        </p:blipFill>
        <p:spPr>
          <a:xfrm>
            <a:off x="9892506" y="5878512"/>
            <a:ext cx="2142678" cy="841441"/>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Picture 5" descr="Picture 5"/>
          <p:cNvPicPr>
            <a:picLocks noChangeAspect="1"/>
          </p:cNvPicPr>
          <p:nvPr/>
        </p:nvPicPr>
        <p:blipFill>
          <a:blip r:embed="rId2">
            <a:extLst/>
          </a:blip>
          <a:srcRect l="0" t="0" r="0" b="14071"/>
          <a:stretch>
            <a:fillRect/>
          </a:stretch>
        </p:blipFill>
        <p:spPr>
          <a:xfrm>
            <a:off x="17" y="1278"/>
            <a:ext cx="12191984" cy="5893007"/>
          </a:xfrm>
          <a:prstGeom prst="rect">
            <a:avLst/>
          </a:prstGeom>
          <a:ln w="12700">
            <a:miter lim="400000"/>
          </a:ln>
        </p:spPr>
      </p:pic>
      <p:sp>
        <p:nvSpPr>
          <p:cNvPr id="132" name="Content Placeholder 7"/>
          <p:cNvSpPr txBox="1"/>
          <p:nvPr>
            <p:ph type="body" idx="1"/>
          </p:nvPr>
        </p:nvSpPr>
        <p:spPr>
          <a:xfrm>
            <a:off x="838200" y="1753178"/>
            <a:ext cx="10515600" cy="3914781"/>
          </a:xfrm>
          <a:prstGeom prst="rect">
            <a:avLst/>
          </a:prstGeom>
        </p:spPr>
        <p:txBody>
          <a:bodyPr anchor="ctr"/>
          <a:lstStyle/>
          <a:p>
            <a:pPr marL="166271" indent="-166271" defTabSz="665090">
              <a:spcBef>
                <a:spcPts val="600"/>
              </a:spcBef>
              <a:defRPr sz="2100">
                <a:latin typeface="Cambria"/>
                <a:ea typeface="Cambria"/>
                <a:cs typeface="Cambria"/>
                <a:sym typeface="Cambria"/>
              </a:defRPr>
            </a:pPr>
            <a:r>
              <a:t>Las palabras de Jesús revelan que en la ética del Evangelio la misericordia y la compasión son las mejores ofrendas y sacrificios que Dios puede recibir.</a:t>
            </a:r>
          </a:p>
          <a:p>
            <a:pPr marL="166271" indent="-166271" defTabSz="665090">
              <a:spcBef>
                <a:spcPts val="600"/>
              </a:spcBef>
              <a:defRPr sz="2100">
                <a:latin typeface="Cambria"/>
                <a:ea typeface="Cambria"/>
                <a:cs typeface="Cambria"/>
                <a:sym typeface="Cambria"/>
              </a:defRPr>
            </a:pPr>
            <a:r>
              <a:t>El relato narra la confrontación entre los fariseos y Jesús por motivos de la celebración del sábado. Los fariseos imputan a Jesús el quebrantamiento de la Ley. Por su parte, este condena el legalismo farisaico al anteponer la práctica religiosa sobre la necesidad humana. Les recuerda que el núcleo del mensaje de Dios es la compasión, la ternura y el amor.</a:t>
            </a:r>
          </a:p>
        </p:txBody>
      </p:sp>
      <p:pic>
        <p:nvPicPr>
          <p:cNvPr id="133" name="ed 2025.png" descr="ed 2025.png"/>
          <p:cNvPicPr>
            <a:picLocks noChangeAspect="1"/>
          </p:cNvPicPr>
          <p:nvPr/>
        </p:nvPicPr>
        <p:blipFill>
          <a:blip r:embed="rId3">
            <a:extLst/>
          </a:blip>
          <a:srcRect l="52925" t="6479" r="0" b="67314"/>
          <a:stretch>
            <a:fillRect/>
          </a:stretch>
        </p:blipFill>
        <p:spPr>
          <a:xfrm>
            <a:off x="9892506" y="5878512"/>
            <a:ext cx="2142678" cy="84144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Picture 5" descr="Picture 5"/>
          <p:cNvPicPr>
            <a:picLocks noChangeAspect="1"/>
          </p:cNvPicPr>
          <p:nvPr/>
        </p:nvPicPr>
        <p:blipFill>
          <a:blip r:embed="rId2">
            <a:extLst/>
          </a:blip>
          <a:srcRect l="0" t="0" r="0" b="13575"/>
          <a:stretch>
            <a:fillRect/>
          </a:stretch>
        </p:blipFill>
        <p:spPr>
          <a:xfrm>
            <a:off x="17" y="1279"/>
            <a:ext cx="12191984" cy="5926905"/>
          </a:xfrm>
          <a:prstGeom prst="rect">
            <a:avLst/>
          </a:prstGeom>
          <a:ln w="12700">
            <a:miter lim="400000"/>
          </a:ln>
        </p:spPr>
      </p:pic>
      <p:sp>
        <p:nvSpPr>
          <p:cNvPr id="136" name="Content Placeholder 7"/>
          <p:cNvSpPr txBox="1"/>
          <p:nvPr>
            <p:ph type="body" idx="1"/>
          </p:nvPr>
        </p:nvSpPr>
        <p:spPr>
          <a:xfrm>
            <a:off x="838200" y="1909551"/>
            <a:ext cx="10515600" cy="3914786"/>
          </a:xfrm>
          <a:prstGeom prst="rect">
            <a:avLst/>
          </a:prstGeom>
        </p:spPr>
        <p:txBody>
          <a:bodyPr anchor="ctr"/>
          <a:lstStyle/>
          <a:p>
            <a:pPr marL="123032" indent="-123032" defTabSz="492143">
              <a:spcBef>
                <a:spcPts val="400"/>
              </a:spcBef>
              <a:defRPr sz="2200">
                <a:latin typeface="Cambria"/>
                <a:ea typeface="Cambria"/>
                <a:cs typeface="Cambria"/>
                <a:sym typeface="Cambria"/>
              </a:defRPr>
            </a:pPr>
            <a:r>
              <a:t>En su defensa, Jesús presenta el caso del rey David cuando consumió los panes de la proposición durante el sabbat. Asimismo, cita una porción de las Escrituras que permite a los sacerdotes trabajar en sábado sin culpa alguna a causa de sus obligaciones ministeriales. </a:t>
            </a:r>
          </a:p>
          <a:p>
            <a:pPr marL="123032" indent="-123032" defTabSz="492143">
              <a:spcBef>
                <a:spcPts val="400"/>
              </a:spcBef>
              <a:defRPr sz="2200">
                <a:latin typeface="Cambria"/>
                <a:ea typeface="Cambria"/>
                <a:cs typeface="Cambria"/>
                <a:sym typeface="Cambria"/>
              </a:defRPr>
            </a:pPr>
            <a:r>
              <a:t>Al final, Jesús revela su identidad mesiánica al decir que él es mayor que el Templo. Esto significa que su mensaje es parte de la misión por la que ha sido enviado por el Padre.</a:t>
            </a:r>
          </a:p>
          <a:p>
            <a:pPr marL="123032" indent="-123032" defTabSz="492143">
              <a:spcBef>
                <a:spcPts val="400"/>
              </a:spcBef>
              <a:defRPr sz="2200">
                <a:latin typeface="Cambria"/>
                <a:ea typeface="Cambria"/>
                <a:cs typeface="Cambria"/>
                <a:sym typeface="Cambria"/>
              </a:defRPr>
            </a:pPr>
            <a:r>
              <a:t>La finalidad de Jesús no es desacreditar la Torá. Su intención es devolver la verdadera intencionalidad de la ordenanza. Para esto cita a Oseas 6.6: «Porque misericordia quiero y no sacrificios, conocimiento de Dios más que holocaustos». Desde esta perspectiva, los fariseos debieron actuar con compasión ante los discípulos.</a:t>
            </a:r>
          </a:p>
        </p:txBody>
      </p:sp>
      <p:pic>
        <p:nvPicPr>
          <p:cNvPr id="137" name="ed 2025.png" descr="ed 2025.png"/>
          <p:cNvPicPr>
            <a:picLocks noChangeAspect="1"/>
          </p:cNvPicPr>
          <p:nvPr/>
        </p:nvPicPr>
        <p:blipFill>
          <a:blip r:embed="rId3">
            <a:extLst/>
          </a:blip>
          <a:srcRect l="52925" t="6479" r="0" b="67314"/>
          <a:stretch>
            <a:fillRect/>
          </a:stretch>
        </p:blipFill>
        <p:spPr>
          <a:xfrm>
            <a:off x="9892506" y="5878512"/>
            <a:ext cx="2142678" cy="841441"/>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