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ptos"/>
      </a:defRPr>
    </a:lvl1pPr>
    <a:lvl2pPr indent="228600" latinLnBrk="0">
      <a:defRPr sz="1200">
        <a:latin typeface="+mj-lt"/>
        <a:ea typeface="+mj-ea"/>
        <a:cs typeface="+mj-cs"/>
        <a:sym typeface="Aptos"/>
      </a:defRPr>
    </a:lvl2pPr>
    <a:lvl3pPr indent="457200" latinLnBrk="0">
      <a:defRPr sz="1200">
        <a:latin typeface="+mj-lt"/>
        <a:ea typeface="+mj-ea"/>
        <a:cs typeface="+mj-cs"/>
        <a:sym typeface="Aptos"/>
      </a:defRPr>
    </a:lvl3pPr>
    <a:lvl4pPr indent="685800" latinLnBrk="0">
      <a:defRPr sz="1200">
        <a:latin typeface="+mj-lt"/>
        <a:ea typeface="+mj-ea"/>
        <a:cs typeface="+mj-cs"/>
        <a:sym typeface="Aptos"/>
      </a:defRPr>
    </a:lvl4pPr>
    <a:lvl5pPr indent="914400" latinLnBrk="0">
      <a:defRPr sz="1200">
        <a:latin typeface="+mj-lt"/>
        <a:ea typeface="+mj-ea"/>
        <a:cs typeface="+mj-cs"/>
        <a:sym typeface="Aptos"/>
      </a:defRPr>
    </a:lvl5pPr>
    <a:lvl6pPr indent="1143000" latinLnBrk="0">
      <a:defRPr sz="1200">
        <a:latin typeface="+mj-lt"/>
        <a:ea typeface="+mj-ea"/>
        <a:cs typeface="+mj-cs"/>
        <a:sym typeface="Aptos"/>
      </a:defRPr>
    </a:lvl6pPr>
    <a:lvl7pPr indent="1371600" latinLnBrk="0">
      <a:defRPr sz="1200">
        <a:latin typeface="+mj-lt"/>
        <a:ea typeface="+mj-ea"/>
        <a:cs typeface="+mj-cs"/>
        <a:sym typeface="Aptos"/>
      </a:defRPr>
    </a:lvl7pPr>
    <a:lvl8pPr indent="1600200" latinLnBrk="0">
      <a:defRPr sz="1200">
        <a:latin typeface="+mj-lt"/>
        <a:ea typeface="+mj-ea"/>
        <a:cs typeface="+mj-cs"/>
        <a:sym typeface="Aptos"/>
      </a:defRPr>
    </a:lvl8pPr>
    <a:lvl9pPr indent="1828800" latinLnBrk="0">
      <a:defRPr sz="1200">
        <a:latin typeface="+mj-lt"/>
        <a:ea typeface="+mj-ea"/>
        <a:cs typeface="+mj-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82"/>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207"/>
          </a:xfrm>
          <a:prstGeom prst="rect">
            <a:avLst/>
          </a:prstGeom>
        </p:spPr>
        <p:txBody>
          <a:bodyPr/>
          <a:lstStyle>
            <a:lvl1pPr marL="0" indent="0">
              <a:buSzTx/>
              <a:buFontTx/>
              <a:buNone/>
              <a:defRPr sz="2400">
                <a:solidFill>
                  <a:srgbClr val="757575"/>
                </a:solidFill>
              </a:defRPr>
            </a:lvl1pPr>
            <a:lvl2pPr marL="0" indent="0">
              <a:buSzTx/>
              <a:buFontTx/>
              <a:buNone/>
              <a:defRPr sz="2400">
                <a:solidFill>
                  <a:srgbClr val="757575"/>
                </a:solidFill>
              </a:defRPr>
            </a:lvl2pPr>
            <a:lvl3pPr marL="0" indent="0">
              <a:buSzTx/>
              <a:buFontTx/>
              <a:buNone/>
              <a:defRPr sz="2400">
                <a:solidFill>
                  <a:srgbClr val="757575"/>
                </a:solidFill>
              </a:defRPr>
            </a:lvl3pPr>
            <a:lvl4pPr marL="0" indent="0">
              <a:buSzTx/>
              <a:buFontTx/>
              <a:buNone/>
              <a:defRPr sz="2400">
                <a:solidFill>
                  <a:srgbClr val="757575"/>
                </a:solidFill>
              </a:defRPr>
            </a:lvl4pPr>
            <a:lvl5pPr marL="0" indent="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32"/>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4"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4"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55" y="6404294"/>
            <a:ext cx="273652" cy="269237"/>
          </a:xfrm>
          <a:prstGeom prst="rect">
            <a:avLst/>
          </a:prstGeom>
          <a:ln w="12700">
            <a:miter lim="400000"/>
          </a:ln>
        </p:spPr>
        <p:txBody>
          <a:bodyPr wrap="none" lIns="45718" tIns="45718" rIns="45718" bIns="45718" anchor="ctr">
            <a:spAutoFit/>
          </a:bodyPr>
          <a:lstStyle>
            <a:lvl1pPr algn="r">
              <a:defRPr sz="1200">
                <a:solidFill>
                  <a:srgbClr val="757575"/>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cordero 2025.png" descr="cordero 2025.png"/>
          <p:cNvPicPr>
            <a:picLocks noChangeAspect="1"/>
          </p:cNvPicPr>
          <p:nvPr/>
        </p:nvPicPr>
        <p:blipFill>
          <a:blip r:embed="rId2">
            <a:alphaModFix amt="26818"/>
            <a:extLst/>
          </a:blip>
          <a:srcRect l="488" t="20409" r="0" b="0"/>
          <a:stretch>
            <a:fillRect/>
          </a:stretch>
        </p:blipFill>
        <p:spPr>
          <a:xfrm>
            <a:off x="-9897" y="269570"/>
            <a:ext cx="14001203" cy="7496411"/>
          </a:xfrm>
          <a:prstGeom prst="rect">
            <a:avLst/>
          </a:prstGeom>
          <a:ln w="12700">
            <a:miter lim="400000"/>
          </a:ln>
        </p:spPr>
      </p:pic>
      <p:sp>
        <p:nvSpPr>
          <p:cNvPr id="95" name="Title 1"/>
          <p:cNvSpPr txBox="1"/>
          <p:nvPr>
            <p:ph type="ctrTitle"/>
          </p:nvPr>
        </p:nvSpPr>
        <p:spPr>
          <a:xfrm>
            <a:off x="920713" y="1150420"/>
            <a:ext cx="7472854" cy="1655761"/>
          </a:xfrm>
          <a:prstGeom prst="rect">
            <a:avLst/>
          </a:prstGeom>
        </p:spPr>
        <p:txBody>
          <a:bodyPr anchor="t"/>
          <a:lstStyle/>
          <a:p>
            <a:pPr algn="l" defTabSz="691833">
              <a:defRPr sz="2800">
                <a:solidFill>
                  <a:srgbClr val="92D3F0"/>
                </a:solidFill>
                <a:latin typeface="Futura Bold"/>
                <a:ea typeface="Futura Bold"/>
                <a:cs typeface="Futura Bold"/>
                <a:sym typeface="Futura Bold"/>
              </a:defRPr>
            </a:pPr>
            <a:r>
              <a:t>Lección 19</a:t>
            </a:r>
            <a:br/>
            <a:r>
              <a:rPr cap="all">
                <a:solidFill>
                  <a:srgbClr val="C5423E"/>
                </a:solidFill>
              </a:rPr>
              <a:t>El niño Jesús en el templo</a:t>
            </a:r>
            <a:endParaRPr>
              <a:solidFill>
                <a:srgbClr val="C5423E"/>
              </a:solidFill>
            </a:endParaRPr>
          </a:p>
          <a:p>
            <a:pPr algn="l" defTabSz="691833">
              <a:defRPr sz="1400">
                <a:solidFill>
                  <a:srgbClr val="0D0D0D"/>
                </a:solidFill>
                <a:latin typeface="Futura Bold"/>
                <a:ea typeface="Futura Bold"/>
                <a:cs typeface="Futura Bold"/>
                <a:sym typeface="Futura Bold"/>
              </a:defRPr>
            </a:pPr>
            <a:r>
              <a:t>Lucas 2.41-52</a:t>
            </a:r>
          </a:p>
        </p:txBody>
      </p:sp>
      <p:sp>
        <p:nvSpPr>
          <p:cNvPr id="96" name="Subtitle 2"/>
          <p:cNvSpPr txBox="1"/>
          <p:nvPr>
            <p:ph type="subTitle" sz="quarter" idx="1"/>
          </p:nvPr>
        </p:nvSpPr>
        <p:spPr>
          <a:xfrm>
            <a:off x="920713" y="2778125"/>
            <a:ext cx="7472854" cy="1655761"/>
          </a:xfrm>
          <a:prstGeom prst="rect">
            <a:avLst/>
          </a:prstGeom>
        </p:spPr>
        <p:txBody>
          <a:bodyPr/>
          <a:lstStyle/>
          <a:p>
            <a:pPr algn="l">
              <a:defRPr sz="2000">
                <a:latin typeface="Cambria"/>
                <a:ea typeface="Cambria"/>
                <a:cs typeface="Cambria"/>
                <a:sym typeface="Cambria"/>
              </a:defRPr>
            </a:pPr>
            <a:r>
              <a:t>«Entonces él les dijo: —¿Por qué me buscabais? ¿No sabíais que en los negocos de mi Padre me es necesario estar?». </a:t>
            </a:r>
          </a:p>
          <a:p>
            <a:pPr algn="r">
              <a:defRPr sz="2000">
                <a:latin typeface="Cambria"/>
                <a:ea typeface="Cambria"/>
                <a:cs typeface="Cambria"/>
                <a:sym typeface="Cambria"/>
              </a:defRPr>
            </a:pPr>
            <a:r>
              <a:t>Lucas 2.49</a:t>
            </a:r>
          </a:p>
        </p:txBody>
      </p:sp>
      <p:pic>
        <p:nvPicPr>
          <p:cNvPr id="97" name="ed 2025.png" descr="ed 2025.png"/>
          <p:cNvPicPr>
            <a:picLocks noChangeAspect="1"/>
          </p:cNvPicPr>
          <p:nvPr/>
        </p:nvPicPr>
        <p:blipFill>
          <a:blip r:embed="rId3">
            <a:extLst/>
          </a:blip>
          <a:srcRect l="52367" t="8775" r="2449" b="69282"/>
          <a:stretch>
            <a:fillRect/>
          </a:stretch>
        </p:blipFill>
        <p:spPr>
          <a:xfrm>
            <a:off x="785664" y="4033730"/>
            <a:ext cx="2691995" cy="922246"/>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Picture 5" descr="Picture 5"/>
          <p:cNvPicPr>
            <a:picLocks noChangeAspect="1"/>
          </p:cNvPicPr>
          <p:nvPr/>
        </p:nvPicPr>
        <p:blipFill>
          <a:blip r:embed="rId2">
            <a:extLst/>
          </a:blip>
          <a:srcRect l="0" t="0" r="0" b="14071"/>
          <a:stretch>
            <a:fillRect/>
          </a:stretch>
        </p:blipFill>
        <p:spPr>
          <a:xfrm>
            <a:off x="17" y="1278"/>
            <a:ext cx="12191984" cy="5893007"/>
          </a:xfrm>
          <a:prstGeom prst="rect">
            <a:avLst/>
          </a:prstGeom>
          <a:ln w="12700">
            <a:miter lim="400000"/>
          </a:ln>
        </p:spPr>
      </p:pic>
      <p:sp>
        <p:nvSpPr>
          <p:cNvPr id="144" name="Content Placeholder 7"/>
          <p:cNvSpPr txBox="1"/>
          <p:nvPr>
            <p:ph type="body" idx="1"/>
          </p:nvPr>
        </p:nvSpPr>
        <p:spPr>
          <a:xfrm>
            <a:off x="838200" y="1753178"/>
            <a:ext cx="10515600" cy="3914781"/>
          </a:xfrm>
          <a:prstGeom prst="rect">
            <a:avLst/>
          </a:prstGeom>
        </p:spPr>
        <p:txBody>
          <a:bodyPr anchor="ctr"/>
          <a:lstStyle/>
          <a:p>
            <a:pPr marL="166271" indent="-166271" defTabSz="665090">
              <a:spcBef>
                <a:spcPts val="600"/>
              </a:spcBef>
              <a:defRPr sz="2100">
                <a:latin typeface="Cambria"/>
                <a:ea typeface="Cambria"/>
                <a:cs typeface="Cambria"/>
                <a:sym typeface="Cambria"/>
              </a:defRPr>
            </a:pPr>
            <a:r>
              <a:t>Lucas 2.41-52 es el único texto bíblico que presenta un episodio de la vida de Jesús en la adolescencia. El pasaje destaca la sabiduría del niño, su capacidad para interpretar la Ley y su misión e identidad mesiánica. Una visita a Jerusalén durante la Pascua se convierte en una crisis familiar debido a que Jesús se pierde en la ciudad. Luego de tres días de búsqueda, José y María lo encuentran en el Templo dialogando con los doctores de la Ley. </a:t>
            </a:r>
          </a:p>
          <a:p>
            <a:pPr marL="166271" indent="-166271" defTabSz="665090">
              <a:spcBef>
                <a:spcPts val="600"/>
              </a:spcBef>
              <a:defRPr sz="2100">
                <a:latin typeface="Cambria"/>
                <a:ea typeface="Cambria"/>
                <a:cs typeface="Cambria"/>
                <a:sym typeface="Cambria"/>
              </a:defRPr>
            </a:pPr>
            <a:r>
              <a:t>A los doce años, Jesús revela su identidad mesiánica. ¿Por qué me buscaban? ¿No sabían que tengo que estar en la casa de mi Padre? Son preguntas que revelan su identidad mesiánica e identifican a Dios como su Padre y a sí mismo como el realizador de su obra.</a:t>
            </a:r>
          </a:p>
        </p:txBody>
      </p:sp>
      <p:pic>
        <p:nvPicPr>
          <p:cNvPr id="145" name="ed 2025.png" descr="ed 2025.png"/>
          <p:cNvPicPr>
            <a:picLocks noChangeAspect="1"/>
          </p:cNvPicPr>
          <p:nvPr/>
        </p:nvPicPr>
        <p:blipFill>
          <a:blip r:embed="rId3">
            <a:extLst/>
          </a:blip>
          <a:srcRect l="52925" t="6479" r="0" b="67314"/>
          <a:stretch>
            <a:fillRect/>
          </a:stretch>
        </p:blipFill>
        <p:spPr>
          <a:xfrm>
            <a:off x="9892506" y="5878512"/>
            <a:ext cx="2142677" cy="84144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7" name="Picture 5" descr="Picture 5"/>
          <p:cNvPicPr>
            <a:picLocks noChangeAspect="1"/>
          </p:cNvPicPr>
          <p:nvPr/>
        </p:nvPicPr>
        <p:blipFill>
          <a:blip r:embed="rId2">
            <a:extLst/>
          </a:blip>
          <a:srcRect l="0" t="0" r="0" b="13575"/>
          <a:stretch>
            <a:fillRect/>
          </a:stretch>
        </p:blipFill>
        <p:spPr>
          <a:xfrm>
            <a:off x="17" y="1279"/>
            <a:ext cx="12191984" cy="5926905"/>
          </a:xfrm>
          <a:prstGeom prst="rect">
            <a:avLst/>
          </a:prstGeom>
          <a:ln w="12700">
            <a:miter lim="400000"/>
          </a:ln>
        </p:spPr>
      </p:pic>
      <p:sp>
        <p:nvSpPr>
          <p:cNvPr id="148" name="Content Placeholder 7"/>
          <p:cNvSpPr txBox="1"/>
          <p:nvPr>
            <p:ph type="body" idx="1"/>
          </p:nvPr>
        </p:nvSpPr>
        <p:spPr>
          <a:xfrm>
            <a:off x="838200" y="1909551"/>
            <a:ext cx="10515600" cy="3914785"/>
          </a:xfrm>
          <a:prstGeom prst="rect">
            <a:avLst/>
          </a:prstGeom>
        </p:spPr>
        <p:txBody>
          <a:bodyPr anchor="ctr"/>
          <a:lstStyle/>
          <a:p>
            <a:pPr marL="123032" indent="-123032" defTabSz="492143">
              <a:spcBef>
                <a:spcPts val="400"/>
              </a:spcBef>
              <a:defRPr sz="2200">
                <a:latin typeface="Cambria"/>
                <a:ea typeface="Cambria"/>
                <a:cs typeface="Cambria"/>
                <a:sym typeface="Cambria"/>
              </a:defRPr>
            </a:pPr>
            <a:r>
              <a:t>El pasaje está ubicado entre dos sumarios que enfatizan que el niño crecía en sabiduría, en estatura y en gracia para con Dios y delante de la gente. Estas dimensiones quedan ligadas en un solo conjunto que apuntan hacia el crecimiento sano. </a:t>
            </a:r>
          </a:p>
          <a:p>
            <a:pPr marL="123032" indent="-123032" defTabSz="492143">
              <a:spcBef>
                <a:spcPts val="400"/>
              </a:spcBef>
              <a:defRPr sz="2200">
                <a:latin typeface="Cambria"/>
                <a:ea typeface="Cambria"/>
                <a:cs typeface="Cambria"/>
                <a:sym typeface="Cambria"/>
              </a:defRPr>
            </a:pPr>
            <a:r>
              <a:t>La lección obliga a mirar con premura la responsabilidad que tiene la Iglesia de promover un ambiente que fomente la participación de la niñez en los asuntos eclesiales. Asimismo, el pasaje habla de la responsabilidad que deben asumir la familia y la comunidad para que la niñez crezca y se desarrolle de forma integral y holística.</a:t>
            </a:r>
          </a:p>
        </p:txBody>
      </p:sp>
      <p:pic>
        <p:nvPicPr>
          <p:cNvPr id="149" name="ed 2025.png" descr="ed 2025.png"/>
          <p:cNvPicPr>
            <a:picLocks noChangeAspect="1"/>
          </p:cNvPicPr>
          <p:nvPr/>
        </p:nvPicPr>
        <p:blipFill>
          <a:blip r:embed="rId3">
            <a:extLst/>
          </a:blip>
          <a:srcRect l="52925" t="6479" r="0" b="67314"/>
          <a:stretch>
            <a:fillRect/>
          </a:stretch>
        </p:blipFill>
        <p:spPr>
          <a:xfrm>
            <a:off x="9892506" y="5878512"/>
            <a:ext cx="2142677" cy="84144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Picture 2" descr="Picture 2"/>
          <p:cNvPicPr>
            <a:picLocks noChangeAspect="1"/>
          </p:cNvPicPr>
          <p:nvPr/>
        </p:nvPicPr>
        <p:blipFill>
          <a:blip r:embed="rId2">
            <a:extLst/>
          </a:blip>
          <a:srcRect l="0" t="0" r="0" b="14049"/>
          <a:stretch>
            <a:fillRect/>
          </a:stretch>
        </p:blipFill>
        <p:spPr>
          <a:xfrm>
            <a:off x="17" y="1281"/>
            <a:ext cx="12191984" cy="5894422"/>
          </a:xfrm>
          <a:prstGeom prst="rect">
            <a:avLst/>
          </a:prstGeom>
          <a:ln w="12700">
            <a:miter lim="400000"/>
          </a:ln>
        </p:spPr>
      </p:pic>
      <p:sp>
        <p:nvSpPr>
          <p:cNvPr id="152" name="Content Placeholder 4"/>
          <p:cNvSpPr txBox="1"/>
          <p:nvPr>
            <p:ph type="body" idx="1"/>
          </p:nvPr>
        </p:nvSpPr>
        <p:spPr>
          <a:xfrm>
            <a:off x="838200" y="2000249"/>
            <a:ext cx="10515600" cy="3943352"/>
          </a:xfrm>
          <a:prstGeom prst="rect">
            <a:avLst/>
          </a:prstGeom>
        </p:spPr>
        <p:txBody>
          <a:bodyPr anchor="ctr"/>
          <a:lstStyle>
            <a:lvl1pPr marL="0" indent="0">
              <a:buSzTx/>
              <a:buNone/>
              <a:defRPr>
                <a:latin typeface="Cambria"/>
                <a:ea typeface="Cambria"/>
                <a:cs typeface="Cambria"/>
                <a:sym typeface="Cambria"/>
              </a:defRPr>
            </a:lvl1pPr>
          </a:lstStyle>
          <a:p>
            <a:pPr/>
            <a:r>
              <a:t>Gracias Señor por nuestra niñez. Ayúdanos a asumir la responsabilidad indelegable en su cuidado y en la tarea de crear un ambiente familiar y comunitario en donde puedan crecer en estatura, en sabiduría y en gracia delante de ti y de nosotros. Asimismo, inspíranos, oh Dios, a desarrollar programas para que tengan el espacio de participar e integrarse en la vida eclesial. Que tu sagrado Espíritu cuide a nuestros niños apartando de su alrededor todo mal. Oramos en tu sagrado nombre. Amén.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2"/>
            <a:ext cx="12192000" cy="5879800"/>
          </a:xfrm>
          <a:prstGeom prst="rect">
            <a:avLst/>
          </a:prstGeom>
          <a:ln w="12700">
            <a:miter lim="400000"/>
          </a:ln>
        </p:spPr>
      </p:pic>
      <p:sp>
        <p:nvSpPr>
          <p:cNvPr id="100" name="Content Placeholder 7"/>
          <p:cNvSpPr txBox="1"/>
          <p:nvPr>
            <p:ph type="body" idx="1"/>
          </p:nvPr>
        </p:nvSpPr>
        <p:spPr>
          <a:xfrm>
            <a:off x="838200" y="2000248"/>
            <a:ext cx="10515600" cy="3929070"/>
          </a:xfrm>
          <a:prstGeom prst="rect">
            <a:avLst/>
          </a:prstGeom>
        </p:spPr>
        <p:txBody>
          <a:bodyPr anchor="ctr"/>
          <a:lstStyle/>
          <a:p>
            <a:pPr>
              <a:defRPr sz="2400">
                <a:latin typeface="Cambria"/>
                <a:ea typeface="Cambria"/>
                <a:cs typeface="Cambria"/>
                <a:sym typeface="Cambria"/>
              </a:defRPr>
            </a:pPr>
            <a:r>
              <a:t>Explorar la manera en que Jesús comprendía su relación con Dios, misión e identidad con apenas doce años.</a:t>
            </a:r>
          </a:p>
          <a:p>
            <a:pPr>
              <a:defRPr sz="2400">
                <a:latin typeface="Cambria"/>
                <a:ea typeface="Cambria"/>
                <a:cs typeface="Cambria"/>
                <a:sym typeface="Cambria"/>
              </a:defRPr>
            </a:pPr>
            <a:r>
              <a:t>Reconocer la importancia de la integración y participación de la niñez en la vida congregacional.</a:t>
            </a:r>
          </a:p>
          <a:p>
            <a:pPr>
              <a:defRPr sz="2400">
                <a:latin typeface="Cambria"/>
                <a:ea typeface="Cambria"/>
                <a:cs typeface="Cambria"/>
                <a:sym typeface="Cambria"/>
              </a:defRPr>
            </a:pPr>
            <a:r>
              <a:t>Reflexionar como comunidad de fe acerca de la manera en la que podemos aportar al crecimiento, madurez y desarrollo saludable, holístico e integral de la niñez.</a:t>
            </a:r>
          </a:p>
        </p:txBody>
      </p:sp>
      <p:pic>
        <p:nvPicPr>
          <p:cNvPr id="101" name="ed 2025.png" descr="ed 2025.png"/>
          <p:cNvPicPr>
            <a:picLocks noChangeAspect="1"/>
          </p:cNvPicPr>
          <p:nvPr/>
        </p:nvPicPr>
        <p:blipFill>
          <a:blip r:embed="rId3">
            <a:extLst/>
          </a:blip>
          <a:srcRect l="52925" t="6479" r="0" b="67314"/>
          <a:stretch>
            <a:fillRect/>
          </a:stretch>
        </p:blipFill>
        <p:spPr>
          <a:xfrm>
            <a:off x="9892506" y="5878514"/>
            <a:ext cx="2142677" cy="841439"/>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21"/>
            <a:ext cx="12192000" cy="5753530"/>
          </a:xfrm>
          <a:prstGeom prst="rect">
            <a:avLst/>
          </a:prstGeom>
          <a:ln w="12700">
            <a:miter lim="400000"/>
          </a:ln>
        </p:spPr>
      </p:pic>
      <p:sp>
        <p:nvSpPr>
          <p:cNvPr id="104" name="Content Placeholder 15"/>
          <p:cNvSpPr txBox="1"/>
          <p:nvPr>
            <p:ph type="body" idx="1"/>
          </p:nvPr>
        </p:nvSpPr>
        <p:spPr>
          <a:xfrm>
            <a:off x="838200" y="2000250"/>
            <a:ext cx="10515600" cy="3943350"/>
          </a:xfrm>
          <a:prstGeom prst="rect">
            <a:avLst/>
          </a:prstGeom>
        </p:spPr>
        <p:txBody>
          <a:bodyPr anchor="ctr"/>
          <a:lstStyle/>
          <a:p>
            <a:pPr marL="224026" indent="-224026" defTabSz="896111">
              <a:spcBef>
                <a:spcPts val="900"/>
              </a:spcBef>
              <a:defRPr cap="all" sz="2300">
                <a:latin typeface="Cambria"/>
                <a:ea typeface="Cambria"/>
                <a:cs typeface="Cambria"/>
                <a:sym typeface="Cambria"/>
              </a:defRPr>
            </a:pPr>
            <a:r>
              <a:t>Doctores de la Ley: </a:t>
            </a:r>
            <a:r>
              <a:rPr cap="none"/>
              <a:t>Líderes religiosos del pueblo judío consagrados al estudio de las Escrituras y la interpretación de la ley mosaica. Ejercían una gran influencia en la vida cotidiana de Israel. </a:t>
            </a:r>
            <a:endParaRPr cap="none"/>
          </a:p>
          <a:p>
            <a:pPr marL="224026" indent="-224026" defTabSz="896111">
              <a:spcBef>
                <a:spcPts val="900"/>
              </a:spcBef>
              <a:defRPr cap="all" sz="2300">
                <a:latin typeface="Cambria"/>
                <a:ea typeface="Cambria"/>
                <a:cs typeface="Cambria"/>
                <a:sym typeface="Cambria"/>
              </a:defRPr>
            </a:pPr>
            <a:r>
              <a:t>Pascua: </a:t>
            </a:r>
            <a:r>
              <a:rPr cap="none"/>
              <a:t>Una de las tres grandes fiestas nacionales del judaísmo. Tenían una duración de una semana dedicada a la conmemoración de la liberación del pueblo hebreo de la esclavitud en Egipto. Las actividades se llevaban a cabo en el primer mes del calendario hebreo (Nisán).</a:t>
            </a:r>
          </a:p>
        </p:txBody>
      </p:sp>
      <p:pic>
        <p:nvPicPr>
          <p:cNvPr id="105" name="ed 2025.png" descr="ed 2025.png"/>
          <p:cNvPicPr>
            <a:picLocks noChangeAspect="1"/>
          </p:cNvPicPr>
          <p:nvPr/>
        </p:nvPicPr>
        <p:blipFill>
          <a:blip r:embed="rId3">
            <a:extLst/>
          </a:blip>
          <a:srcRect l="52925" t="6479" r="0" b="67314"/>
          <a:stretch>
            <a:fillRect/>
          </a:stretch>
        </p:blipFill>
        <p:spPr>
          <a:xfrm>
            <a:off x="9892506" y="5878512"/>
            <a:ext cx="2142677" cy="84144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1933467"/>
            <a:ext cx="5181600" cy="4162443"/>
          </a:xfrm>
          <a:prstGeom prst="rect">
            <a:avLst/>
          </a:prstGeom>
        </p:spPr>
        <p:txBody>
          <a:bodyPr/>
          <a:lstStyle/>
          <a:p>
            <a:pPr marL="0" indent="0" defTabSz="751375">
              <a:spcBef>
                <a:spcPts val="600"/>
              </a:spcBef>
              <a:buSzTx/>
              <a:buNone/>
              <a:defRPr sz="2200">
                <a:latin typeface="Cambria"/>
                <a:ea typeface="Cambria"/>
                <a:cs typeface="Cambria"/>
                <a:sym typeface="Cambria"/>
              </a:defRPr>
            </a:pPr>
            <a:r>
              <a:t>RVR</a:t>
            </a:r>
          </a:p>
          <a:p>
            <a:pPr marL="0" indent="0" defTabSz="751375">
              <a:spcBef>
                <a:spcPts val="600"/>
              </a:spcBef>
              <a:buSzTx/>
              <a:buNone/>
              <a:defRPr sz="2200">
                <a:latin typeface="Cambria"/>
                <a:ea typeface="Cambria"/>
                <a:cs typeface="Cambria"/>
                <a:sym typeface="Cambria"/>
              </a:defRPr>
            </a:pPr>
          </a:p>
          <a:p>
            <a:pPr marL="0" indent="0" defTabSz="751375">
              <a:spcBef>
                <a:spcPts val="600"/>
              </a:spcBef>
              <a:buSzTx/>
              <a:buNone/>
              <a:defRPr sz="2200">
                <a:latin typeface="Cambria"/>
                <a:ea typeface="Cambria"/>
                <a:cs typeface="Cambria"/>
                <a:sym typeface="Cambria"/>
              </a:defRPr>
            </a:pPr>
            <a:r>
              <a:t>41 Iban sus padres todos los años a Jerusalén en la fiesta de la Pascua. </a:t>
            </a:r>
          </a:p>
          <a:p>
            <a:pPr marL="0" indent="0" defTabSz="751375">
              <a:spcBef>
                <a:spcPts val="600"/>
              </a:spcBef>
              <a:buSzTx/>
              <a:buNone/>
              <a:defRPr sz="2200">
                <a:latin typeface="Cambria"/>
                <a:ea typeface="Cambria"/>
                <a:cs typeface="Cambria"/>
                <a:sym typeface="Cambria"/>
              </a:defRPr>
            </a:pPr>
          </a:p>
          <a:p>
            <a:pPr marL="0" indent="0" defTabSz="751375">
              <a:spcBef>
                <a:spcPts val="600"/>
              </a:spcBef>
              <a:buSzTx/>
              <a:buNone/>
              <a:defRPr sz="2200">
                <a:latin typeface="Cambria"/>
                <a:ea typeface="Cambria"/>
                <a:cs typeface="Cambria"/>
                <a:sym typeface="Cambria"/>
              </a:defRPr>
            </a:pPr>
            <a:r>
              <a:t>42  Cuando tuvo doce años, subieron a Jerusalén conforme a la costumbre de la Fiesta. </a:t>
            </a:r>
          </a:p>
        </p:txBody>
      </p:sp>
      <p:sp>
        <p:nvSpPr>
          <p:cNvPr id="109" name="Content Placeholder 11"/>
          <p:cNvSpPr txBox="1"/>
          <p:nvPr/>
        </p:nvSpPr>
        <p:spPr>
          <a:xfrm>
            <a:off x="6213224" y="1933467"/>
            <a:ext cx="5090167"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62037">
              <a:lnSpc>
                <a:spcPct val="90000"/>
              </a:lnSpc>
              <a:spcBef>
                <a:spcPts val="300"/>
              </a:spcBef>
              <a:defRPr sz="2200">
                <a:latin typeface="Cambria"/>
                <a:ea typeface="Cambria"/>
                <a:cs typeface="Cambria"/>
                <a:sym typeface="Cambria"/>
              </a:defRPr>
            </a:pPr>
            <a:r>
              <a:t>VP</a:t>
            </a:r>
          </a:p>
          <a:p>
            <a:pPr defTabSz="662037">
              <a:lnSpc>
                <a:spcPct val="90000"/>
              </a:lnSpc>
              <a:spcBef>
                <a:spcPts val="300"/>
              </a:spcBef>
              <a:defRPr sz="2200">
                <a:latin typeface="Cambria"/>
                <a:ea typeface="Cambria"/>
                <a:cs typeface="Cambria"/>
                <a:sym typeface="Cambria"/>
              </a:defRPr>
            </a:pPr>
          </a:p>
          <a:p>
            <a:pPr defTabSz="662037">
              <a:lnSpc>
                <a:spcPct val="90000"/>
              </a:lnSpc>
              <a:spcBef>
                <a:spcPts val="300"/>
              </a:spcBef>
              <a:defRPr sz="2200">
                <a:latin typeface="Cambria"/>
                <a:ea typeface="Cambria"/>
                <a:cs typeface="Cambria"/>
                <a:sym typeface="Cambria"/>
              </a:defRPr>
            </a:pPr>
            <a:r>
              <a:t>41 Los padres de Jesús iban todos los años a Jerusalén para la fiesta de la Pascua. </a:t>
            </a:r>
          </a:p>
          <a:p>
            <a:pPr defTabSz="662037">
              <a:lnSpc>
                <a:spcPct val="90000"/>
              </a:lnSpc>
              <a:spcBef>
                <a:spcPts val="300"/>
              </a:spcBef>
              <a:defRPr sz="2200">
                <a:latin typeface="Cambria"/>
                <a:ea typeface="Cambria"/>
                <a:cs typeface="Cambria"/>
                <a:sym typeface="Cambria"/>
              </a:defRPr>
            </a:pPr>
          </a:p>
          <a:p>
            <a:pPr defTabSz="662037">
              <a:lnSpc>
                <a:spcPct val="90000"/>
              </a:lnSpc>
              <a:spcBef>
                <a:spcPts val="300"/>
              </a:spcBef>
              <a:defRPr sz="2200">
                <a:latin typeface="Cambria"/>
                <a:ea typeface="Cambria"/>
                <a:cs typeface="Cambria"/>
                <a:sym typeface="Cambria"/>
              </a:defRPr>
            </a:pPr>
            <a:r>
              <a:t>42  Y así, cuando Jesús cumplió doce años, fueron allá todos ellos, como era costumbre en esa fiesta. </a:t>
            </a:r>
          </a:p>
        </p:txBody>
      </p:sp>
      <p:sp>
        <p:nvSpPr>
          <p:cNvPr id="110" name="TextBox 1"/>
          <p:cNvSpPr txBox="1"/>
          <p:nvPr/>
        </p:nvSpPr>
        <p:spPr>
          <a:xfrm>
            <a:off x="5049958" y="1153928"/>
            <a:ext cx="3414127"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Lucas 2.41-42</a:t>
            </a:r>
          </a:p>
        </p:txBody>
      </p:sp>
      <p:pic>
        <p:nvPicPr>
          <p:cNvPr id="111" name="ed 2025.png" descr="ed 2025.png"/>
          <p:cNvPicPr>
            <a:picLocks noChangeAspect="1"/>
          </p:cNvPicPr>
          <p:nvPr/>
        </p:nvPicPr>
        <p:blipFill>
          <a:blip r:embed="rId3">
            <a:extLst/>
          </a:blip>
          <a:srcRect l="52925" t="6479" r="0" b="67314"/>
          <a:stretch>
            <a:fillRect/>
          </a:stretch>
        </p:blipFill>
        <p:spPr>
          <a:xfrm>
            <a:off x="9892506" y="5878512"/>
            <a:ext cx="2142677" cy="84144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4"/>
          <a:stretch>
            <a:fillRect/>
          </a:stretch>
        </p:blipFill>
        <p:spPr>
          <a:xfrm>
            <a:off x="0" y="73571"/>
            <a:ext cx="12192000" cy="5909135"/>
          </a:xfrm>
          <a:prstGeom prst="rect">
            <a:avLst/>
          </a:prstGeom>
          <a:ln w="12700">
            <a:miter lim="400000"/>
          </a:ln>
        </p:spPr>
      </p:pic>
      <p:sp>
        <p:nvSpPr>
          <p:cNvPr id="114" name="Content Placeholder 10"/>
          <p:cNvSpPr txBox="1"/>
          <p:nvPr>
            <p:ph type="body" sz="half" idx="1"/>
          </p:nvPr>
        </p:nvSpPr>
        <p:spPr>
          <a:xfrm>
            <a:off x="838200" y="2024488"/>
            <a:ext cx="5181600" cy="4162436"/>
          </a:xfrm>
          <a:prstGeom prst="rect">
            <a:avLst/>
          </a:prstGeom>
        </p:spPr>
        <p:txBody>
          <a:bodyPr/>
          <a:lstStyle/>
          <a:p>
            <a:pPr marL="0" indent="0" defTabSz="834628">
              <a:spcBef>
                <a:spcPts val="600"/>
              </a:spcBef>
              <a:buSzTx/>
              <a:buNone/>
              <a:defRPr sz="2300">
                <a:latin typeface="Cambria"/>
                <a:ea typeface="Cambria"/>
                <a:cs typeface="Cambria"/>
                <a:sym typeface="Cambria"/>
              </a:defRPr>
            </a:pPr>
            <a:r>
              <a:t>RVR</a:t>
            </a:r>
          </a:p>
          <a:p>
            <a:pPr marL="0" indent="0" defTabSz="834628">
              <a:spcBef>
                <a:spcPts val="600"/>
              </a:spcBef>
              <a:buSzTx/>
              <a:buNone/>
              <a:defRPr sz="2300">
                <a:latin typeface="Cambria"/>
                <a:ea typeface="Cambria"/>
                <a:cs typeface="Cambria"/>
                <a:sym typeface="Cambria"/>
              </a:defRPr>
            </a:pPr>
          </a:p>
          <a:p>
            <a:pPr marL="0" indent="0" defTabSz="834628">
              <a:spcBef>
                <a:spcPts val="600"/>
              </a:spcBef>
              <a:buSzTx/>
              <a:buNone/>
              <a:defRPr sz="2300">
                <a:latin typeface="Cambria"/>
                <a:ea typeface="Cambria"/>
                <a:cs typeface="Cambria"/>
                <a:sym typeface="Cambria"/>
              </a:defRPr>
            </a:pPr>
            <a:r>
              <a:t>43  Al regresar ellos, acabada la Fiesta, se quedó el niño Jesús en Jerusalén, sin que lo supieran José y su madre. </a:t>
            </a:r>
          </a:p>
          <a:p>
            <a:pPr marL="0" indent="0" defTabSz="834628">
              <a:spcBef>
                <a:spcPts val="600"/>
              </a:spcBef>
              <a:buSzTx/>
              <a:buNone/>
              <a:defRPr sz="2300">
                <a:latin typeface="Cambria"/>
                <a:ea typeface="Cambria"/>
                <a:cs typeface="Cambria"/>
                <a:sym typeface="Cambria"/>
              </a:defRPr>
            </a:pPr>
          </a:p>
          <a:p>
            <a:pPr marL="0" indent="0" defTabSz="834628">
              <a:spcBef>
                <a:spcPts val="600"/>
              </a:spcBef>
              <a:buSzTx/>
              <a:buNone/>
              <a:defRPr sz="2300">
                <a:latin typeface="Cambria"/>
                <a:ea typeface="Cambria"/>
                <a:cs typeface="Cambria"/>
                <a:sym typeface="Cambria"/>
              </a:defRPr>
            </a:pPr>
            <a:r>
              <a:t>44  Pensando que estaba entre la compañía, anduvieron durante un día, y lo buscaban entre los parientes y los conocidos; </a:t>
            </a:r>
          </a:p>
        </p:txBody>
      </p:sp>
      <p:sp>
        <p:nvSpPr>
          <p:cNvPr id="115" name="Content Placeholder 11"/>
          <p:cNvSpPr txBox="1"/>
          <p:nvPr/>
        </p:nvSpPr>
        <p:spPr>
          <a:xfrm>
            <a:off x="6262391" y="2024488"/>
            <a:ext cx="5090168" cy="416243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52545">
              <a:lnSpc>
                <a:spcPct val="90000"/>
              </a:lnSpc>
              <a:spcBef>
                <a:spcPts val="400"/>
              </a:spcBef>
              <a:defRPr sz="2200">
                <a:latin typeface="Cambria"/>
                <a:ea typeface="Cambria"/>
                <a:cs typeface="Cambria"/>
                <a:sym typeface="Cambria"/>
              </a:defRPr>
            </a:pPr>
            <a:r>
              <a:t>VP</a:t>
            </a:r>
          </a:p>
          <a:p>
            <a:pPr defTabSz="652545">
              <a:lnSpc>
                <a:spcPct val="90000"/>
              </a:lnSpc>
              <a:spcBef>
                <a:spcPts val="400"/>
              </a:spcBef>
              <a:defRPr sz="2200">
                <a:latin typeface="Cambria"/>
                <a:ea typeface="Cambria"/>
                <a:cs typeface="Cambria"/>
                <a:sym typeface="Cambria"/>
              </a:defRPr>
            </a:pPr>
          </a:p>
          <a:p>
            <a:pPr defTabSz="652545">
              <a:lnSpc>
                <a:spcPct val="90000"/>
              </a:lnSpc>
              <a:spcBef>
                <a:spcPts val="400"/>
              </a:spcBef>
              <a:defRPr sz="2200">
                <a:latin typeface="Cambria"/>
                <a:ea typeface="Cambria"/>
                <a:cs typeface="Cambria"/>
                <a:sym typeface="Cambria"/>
              </a:defRPr>
            </a:pPr>
            <a:r>
              <a:t>43  Pero pasados aquellos días, cuando volvían a casa, el niño Jesús se quedó en Jerusalén, sin que sus padres se dieran cuenta. </a:t>
            </a:r>
          </a:p>
          <a:p>
            <a:pPr defTabSz="652545">
              <a:lnSpc>
                <a:spcPct val="90000"/>
              </a:lnSpc>
              <a:spcBef>
                <a:spcPts val="400"/>
              </a:spcBef>
              <a:defRPr sz="2200">
                <a:latin typeface="Cambria"/>
                <a:ea typeface="Cambria"/>
                <a:cs typeface="Cambria"/>
                <a:sym typeface="Cambria"/>
              </a:defRPr>
            </a:pPr>
          </a:p>
          <a:p>
            <a:pPr defTabSz="652545">
              <a:lnSpc>
                <a:spcPct val="90000"/>
              </a:lnSpc>
              <a:spcBef>
                <a:spcPts val="400"/>
              </a:spcBef>
              <a:defRPr sz="2200">
                <a:latin typeface="Cambria"/>
                <a:ea typeface="Cambria"/>
                <a:cs typeface="Cambria"/>
                <a:sym typeface="Cambria"/>
              </a:defRPr>
            </a:pPr>
            <a:r>
              <a:t>44 Pensando que Jesús iba entre la gente, hicieron un día de camino; pero luego, al buscarlo entre los parientes y conocidos, </a:t>
            </a:r>
          </a:p>
        </p:txBody>
      </p:sp>
      <p:sp>
        <p:nvSpPr>
          <p:cNvPr id="116"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Lucas 2.43-44</a:t>
            </a:r>
          </a:p>
        </p:txBody>
      </p:sp>
      <p:pic>
        <p:nvPicPr>
          <p:cNvPr id="117" name="ed 2025.png" descr="ed 2025.png"/>
          <p:cNvPicPr>
            <a:picLocks noChangeAspect="1"/>
          </p:cNvPicPr>
          <p:nvPr/>
        </p:nvPicPr>
        <p:blipFill>
          <a:blip r:embed="rId3">
            <a:extLst/>
          </a:blip>
          <a:srcRect l="52925" t="6479" r="0" b="67314"/>
          <a:stretch>
            <a:fillRect/>
          </a:stretch>
        </p:blipFill>
        <p:spPr>
          <a:xfrm>
            <a:off x="10052918" y="5898565"/>
            <a:ext cx="2142677" cy="84144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3"/>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1"/>
            <a:ext cx="5181600" cy="4162436"/>
          </a:xfrm>
          <a:prstGeom prst="rect">
            <a:avLst/>
          </a:prstGeom>
        </p:spPr>
        <p:txBody>
          <a:bodyPr/>
          <a:lstStyle/>
          <a:p>
            <a:pPr marL="0" indent="0" defTabSz="543695">
              <a:spcBef>
                <a:spcPts val="400"/>
              </a:spcBef>
              <a:buSzTx/>
              <a:buNone/>
              <a:defRPr sz="2200">
                <a:latin typeface="Cambria"/>
                <a:ea typeface="Cambria"/>
                <a:cs typeface="Cambria"/>
                <a:sym typeface="Cambria"/>
              </a:defRPr>
            </a:pPr>
            <a:r>
              <a:t>RVR</a:t>
            </a:r>
          </a:p>
          <a:p>
            <a:pPr marL="0" indent="0" defTabSz="543695">
              <a:spcBef>
                <a:spcPts val="400"/>
              </a:spcBef>
              <a:buSzTx/>
              <a:buNone/>
              <a:defRPr sz="2200">
                <a:latin typeface="Cambria"/>
                <a:ea typeface="Cambria"/>
                <a:cs typeface="Cambria"/>
                <a:sym typeface="Cambria"/>
              </a:defRPr>
            </a:pPr>
          </a:p>
          <a:p>
            <a:pPr marL="0" indent="0" defTabSz="543695">
              <a:spcBef>
                <a:spcPts val="400"/>
              </a:spcBef>
              <a:buSzTx/>
              <a:buNone/>
              <a:defRPr sz="2200">
                <a:latin typeface="Cambria"/>
                <a:ea typeface="Cambria"/>
                <a:cs typeface="Cambria"/>
                <a:sym typeface="Cambria"/>
              </a:defRPr>
            </a:pPr>
            <a:r>
              <a:t>45  pero como no lo hallaron, volvieron a Jerusalén buscándolo.</a:t>
            </a:r>
          </a:p>
          <a:p>
            <a:pPr marL="0" indent="0" defTabSz="543695">
              <a:spcBef>
                <a:spcPts val="400"/>
              </a:spcBef>
              <a:buSzTx/>
              <a:buNone/>
              <a:defRPr sz="2200">
                <a:latin typeface="Cambria"/>
                <a:ea typeface="Cambria"/>
                <a:cs typeface="Cambria"/>
                <a:sym typeface="Cambria"/>
              </a:defRPr>
            </a:pPr>
          </a:p>
          <a:p>
            <a:pPr marL="0" indent="0" defTabSz="543695">
              <a:spcBef>
                <a:spcPts val="400"/>
              </a:spcBef>
              <a:buSzTx/>
              <a:buNone/>
              <a:defRPr sz="2200">
                <a:latin typeface="Cambria"/>
                <a:ea typeface="Cambria"/>
                <a:cs typeface="Cambria"/>
                <a:sym typeface="Cambria"/>
              </a:defRPr>
            </a:pPr>
            <a:r>
              <a:t>46  Aconteció que tres días después lo hallaron en el Templo, sentado en medio de los doctores de la Ley, oyéndolos y preguntándoles. </a:t>
            </a:r>
          </a:p>
        </p:txBody>
      </p:sp>
      <p:sp>
        <p:nvSpPr>
          <p:cNvPr id="121" name="Content Placeholder 11"/>
          <p:cNvSpPr txBox="1"/>
          <p:nvPr/>
        </p:nvSpPr>
        <p:spPr>
          <a:xfrm>
            <a:off x="6197569" y="2048641"/>
            <a:ext cx="5090167" cy="416244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587312">
              <a:lnSpc>
                <a:spcPct val="90000"/>
              </a:lnSpc>
              <a:spcBef>
                <a:spcPts val="500"/>
              </a:spcBef>
              <a:defRPr sz="2200">
                <a:latin typeface="Cambria"/>
                <a:ea typeface="Cambria"/>
                <a:cs typeface="Cambria"/>
                <a:sym typeface="Cambria"/>
              </a:defRPr>
            </a:pPr>
            <a:r>
              <a:t>VP</a:t>
            </a:r>
          </a:p>
          <a:p>
            <a:pPr defTabSz="587312">
              <a:lnSpc>
                <a:spcPct val="90000"/>
              </a:lnSpc>
              <a:spcBef>
                <a:spcPts val="500"/>
              </a:spcBef>
              <a:defRPr sz="2200">
                <a:latin typeface="Cambria"/>
                <a:ea typeface="Cambria"/>
                <a:cs typeface="Cambria"/>
                <a:sym typeface="Cambria"/>
              </a:defRPr>
            </a:pPr>
          </a:p>
          <a:p>
            <a:pPr defTabSz="587312">
              <a:lnSpc>
                <a:spcPct val="90000"/>
              </a:lnSpc>
              <a:spcBef>
                <a:spcPts val="500"/>
              </a:spcBef>
              <a:defRPr sz="2200">
                <a:latin typeface="Cambria"/>
                <a:ea typeface="Cambria"/>
                <a:cs typeface="Cambria"/>
                <a:sym typeface="Cambria"/>
              </a:defRPr>
            </a:pPr>
            <a:r>
              <a:t>45  no lo encontraron. Así que regresaron a Jerusalén para buscarlo allí.</a:t>
            </a:r>
          </a:p>
          <a:p>
            <a:pPr defTabSz="587312">
              <a:lnSpc>
                <a:spcPct val="90000"/>
              </a:lnSpc>
              <a:spcBef>
                <a:spcPts val="500"/>
              </a:spcBef>
              <a:defRPr sz="2200">
                <a:latin typeface="Cambria"/>
                <a:ea typeface="Cambria"/>
                <a:cs typeface="Cambria"/>
                <a:sym typeface="Cambria"/>
              </a:defRPr>
            </a:pPr>
          </a:p>
          <a:p>
            <a:pPr defTabSz="587312">
              <a:lnSpc>
                <a:spcPct val="90000"/>
              </a:lnSpc>
              <a:spcBef>
                <a:spcPts val="500"/>
              </a:spcBef>
              <a:defRPr sz="2200">
                <a:latin typeface="Cambria"/>
                <a:ea typeface="Cambria"/>
                <a:cs typeface="Cambria"/>
                <a:sym typeface="Cambria"/>
              </a:defRPr>
            </a:pPr>
            <a:r>
              <a:t>46  Al cabo de tres días lo encontraron en el templo, sentado entre los maestros de la ley, escuchándolos y haciéndoles preguntas. </a:t>
            </a:r>
          </a:p>
        </p:txBody>
      </p:sp>
      <p:sp>
        <p:nvSpPr>
          <p:cNvPr id="122"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Lucas 2.45-46</a:t>
            </a:r>
          </a:p>
        </p:txBody>
      </p:sp>
      <p:pic>
        <p:nvPicPr>
          <p:cNvPr id="123" name="ed 2025.png" descr="ed 2025.png"/>
          <p:cNvPicPr>
            <a:picLocks noChangeAspect="1"/>
          </p:cNvPicPr>
          <p:nvPr/>
        </p:nvPicPr>
        <p:blipFill>
          <a:blip r:embed="rId3">
            <a:extLst/>
          </a:blip>
          <a:srcRect l="52925" t="6479" r="0" b="67314"/>
          <a:stretch>
            <a:fillRect/>
          </a:stretch>
        </p:blipFill>
        <p:spPr>
          <a:xfrm>
            <a:off x="9892506" y="5878512"/>
            <a:ext cx="2142677" cy="84144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26" name="Content Placeholder 10"/>
          <p:cNvSpPr txBox="1"/>
          <p:nvPr>
            <p:ph type="body" sz="half" idx="1"/>
          </p:nvPr>
        </p:nvSpPr>
        <p:spPr>
          <a:xfrm>
            <a:off x="887558" y="2229627"/>
            <a:ext cx="5181606" cy="4162443"/>
          </a:xfrm>
          <a:prstGeom prst="rect">
            <a:avLst/>
          </a:prstGeom>
        </p:spPr>
        <p:txBody>
          <a:bodyPr/>
          <a:lstStyle/>
          <a:p>
            <a:pPr marL="0" indent="0" defTabSz="643659">
              <a:spcBef>
                <a:spcPts val="600"/>
              </a:spcBef>
              <a:buSzTx/>
              <a:buNone/>
              <a:defRPr sz="2200">
                <a:latin typeface="Cambria"/>
                <a:ea typeface="Cambria"/>
                <a:cs typeface="Cambria"/>
                <a:sym typeface="Cambria"/>
              </a:defRPr>
            </a:pPr>
            <a:r>
              <a:t>RVR</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47  Y todos los que lo oían se maravillaban de su inteligencia y de sus respuestas. </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48  Cuando lo vieron, se sorprendieron. Su madre le dijo: —Hijo, ¿por qué nos has hecho esto? Tu padre y yo te hemos buscado con angustia.</a:t>
            </a:r>
          </a:p>
        </p:txBody>
      </p:sp>
      <p:sp>
        <p:nvSpPr>
          <p:cNvPr id="127" name="Content Placeholder 11"/>
          <p:cNvSpPr txBox="1"/>
          <p:nvPr/>
        </p:nvSpPr>
        <p:spPr>
          <a:xfrm>
            <a:off x="6240243" y="2229627"/>
            <a:ext cx="5090172"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24001">
              <a:lnSpc>
                <a:spcPct val="90000"/>
              </a:lnSpc>
              <a:spcBef>
                <a:spcPts val="500"/>
              </a:spcBef>
              <a:defRPr sz="2200">
                <a:latin typeface="Cambria"/>
                <a:ea typeface="Cambria"/>
                <a:cs typeface="Cambria"/>
                <a:sym typeface="Cambria"/>
              </a:defRPr>
            </a:pPr>
            <a:r>
              <a:t>VP</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47  Y todos los que lo oían se admiraban de su inteligencia y de sus respuestas. </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48  Cuando sus padres lo vieron, se sorprendieron; y su madre le dijo: —Hijo mío, ¿por qué nos has hecho esto? Tu padre y yo te hemos estado buscando llenos de angustia.</a:t>
            </a:r>
          </a:p>
        </p:txBody>
      </p:sp>
      <p:sp>
        <p:nvSpPr>
          <p:cNvPr id="128" name="TextBox 1"/>
          <p:cNvSpPr txBox="1"/>
          <p:nvPr/>
        </p:nvSpPr>
        <p:spPr>
          <a:xfrm>
            <a:off x="5040488" y="1229005"/>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Lucas 2.47-48</a:t>
            </a:r>
          </a:p>
        </p:txBody>
      </p:sp>
      <p:pic>
        <p:nvPicPr>
          <p:cNvPr id="129" name="ed 2025.png" descr="ed 2025.png"/>
          <p:cNvPicPr>
            <a:picLocks noChangeAspect="1"/>
          </p:cNvPicPr>
          <p:nvPr/>
        </p:nvPicPr>
        <p:blipFill>
          <a:blip r:embed="rId3">
            <a:extLst/>
          </a:blip>
          <a:srcRect l="52925" t="6479" r="0" b="67314"/>
          <a:stretch>
            <a:fillRect/>
          </a:stretch>
        </p:blipFill>
        <p:spPr>
          <a:xfrm>
            <a:off x="9892506" y="5878512"/>
            <a:ext cx="2142677" cy="84144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ed 2025.png" descr="ed 2025.png"/>
          <p:cNvPicPr>
            <a:picLocks noChangeAspect="1"/>
          </p:cNvPicPr>
          <p:nvPr/>
        </p:nvPicPr>
        <p:blipFill>
          <a:blip r:embed="rId2">
            <a:extLst/>
          </a:blip>
          <a:srcRect l="52925" t="6479" r="0" b="67314"/>
          <a:stretch>
            <a:fillRect/>
          </a:stretch>
        </p:blipFill>
        <p:spPr>
          <a:xfrm>
            <a:off x="9892506" y="5878512"/>
            <a:ext cx="2142677" cy="841440"/>
          </a:xfrm>
          <a:prstGeom prst="rect">
            <a:avLst/>
          </a:prstGeom>
          <a:ln w="12700">
            <a:miter lim="400000"/>
          </a:ln>
        </p:spPr>
      </p:pic>
      <p:pic>
        <p:nvPicPr>
          <p:cNvPr id="132" name="Picture 8" descr="Picture 8"/>
          <p:cNvPicPr>
            <a:picLocks noChangeAspect="1"/>
          </p:cNvPicPr>
          <p:nvPr/>
        </p:nvPicPr>
        <p:blipFill>
          <a:blip r:embed="rId3">
            <a:extLst/>
          </a:blip>
          <a:srcRect l="0" t="0" r="0" b="13349"/>
          <a:stretch>
            <a:fillRect/>
          </a:stretch>
        </p:blipFill>
        <p:spPr>
          <a:xfrm>
            <a:off x="0" y="73572"/>
            <a:ext cx="12192000" cy="5942388"/>
          </a:xfrm>
          <a:prstGeom prst="rect">
            <a:avLst/>
          </a:prstGeom>
          <a:ln w="12700">
            <a:miter lim="400000"/>
          </a:ln>
        </p:spPr>
      </p:pic>
      <p:sp>
        <p:nvSpPr>
          <p:cNvPr id="133" name="Content Placeholder 10"/>
          <p:cNvSpPr txBox="1"/>
          <p:nvPr>
            <p:ph type="body" sz="half" idx="1"/>
          </p:nvPr>
        </p:nvSpPr>
        <p:spPr>
          <a:xfrm>
            <a:off x="838200" y="2017941"/>
            <a:ext cx="5181600" cy="4162427"/>
          </a:xfrm>
          <a:prstGeom prst="rect">
            <a:avLst/>
          </a:prstGeom>
        </p:spPr>
        <p:txBody>
          <a:bodyPr/>
          <a:lstStyle/>
          <a:p>
            <a:pPr marL="0" indent="0" defTabSz="705350">
              <a:spcBef>
                <a:spcPts val="600"/>
              </a:spcBef>
              <a:buSzTx/>
              <a:buNone/>
              <a:defRPr sz="2200">
                <a:latin typeface="Cambria"/>
                <a:ea typeface="Cambria"/>
                <a:cs typeface="Cambria"/>
                <a:sym typeface="Cambria"/>
              </a:defRPr>
            </a:pPr>
            <a:r>
              <a:t>RVR</a:t>
            </a:r>
          </a:p>
          <a:p>
            <a:pPr marL="0" indent="0" defTabSz="705350">
              <a:spcBef>
                <a:spcPts val="600"/>
              </a:spcBef>
              <a:buSzTx/>
              <a:buNone/>
              <a:defRPr sz="2200">
                <a:latin typeface="Cambria"/>
                <a:ea typeface="Cambria"/>
                <a:cs typeface="Cambria"/>
                <a:sym typeface="Cambria"/>
              </a:defRPr>
            </a:pPr>
          </a:p>
          <a:p>
            <a:pPr marL="0" indent="0" defTabSz="705350">
              <a:spcBef>
                <a:spcPts val="600"/>
              </a:spcBef>
              <a:buSzTx/>
              <a:buNone/>
              <a:defRPr sz="2200">
                <a:latin typeface="Cambria"/>
                <a:ea typeface="Cambria"/>
                <a:cs typeface="Cambria"/>
                <a:sym typeface="Cambria"/>
              </a:defRPr>
            </a:pPr>
            <a:r>
              <a:t>49  Entonces él les dijo: —¿Por qué me buscabais? ¿No sabíais que en los negocios de mi Padre me es necesario estar?</a:t>
            </a:r>
          </a:p>
          <a:p>
            <a:pPr marL="0" indent="0" defTabSz="705350">
              <a:spcBef>
                <a:spcPts val="600"/>
              </a:spcBef>
              <a:buSzTx/>
              <a:buNone/>
              <a:defRPr sz="2200">
                <a:latin typeface="Cambria"/>
                <a:ea typeface="Cambria"/>
                <a:cs typeface="Cambria"/>
                <a:sym typeface="Cambria"/>
              </a:defRPr>
            </a:pPr>
          </a:p>
          <a:p>
            <a:pPr marL="0" indent="0" defTabSz="705350">
              <a:spcBef>
                <a:spcPts val="600"/>
              </a:spcBef>
              <a:buSzTx/>
              <a:buNone/>
              <a:defRPr sz="2200">
                <a:latin typeface="Cambria"/>
                <a:ea typeface="Cambria"/>
                <a:cs typeface="Cambria"/>
                <a:sym typeface="Cambria"/>
              </a:defRPr>
            </a:pPr>
            <a:r>
              <a:t>50  Pero ellos no entendieron lo que les dijo.</a:t>
            </a:r>
          </a:p>
        </p:txBody>
      </p:sp>
      <p:sp>
        <p:nvSpPr>
          <p:cNvPr id="134" name="Content Placeholder 11"/>
          <p:cNvSpPr txBox="1"/>
          <p:nvPr/>
        </p:nvSpPr>
        <p:spPr>
          <a:xfrm>
            <a:off x="6191203" y="2017939"/>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37629">
              <a:lnSpc>
                <a:spcPct val="90000"/>
              </a:lnSpc>
              <a:spcBef>
                <a:spcPts val="400"/>
              </a:spcBef>
              <a:defRPr sz="2200">
                <a:latin typeface="Cambria"/>
                <a:ea typeface="Cambria"/>
                <a:cs typeface="Cambria"/>
                <a:sym typeface="Cambria"/>
              </a:defRPr>
            </a:pPr>
            <a:r>
              <a:t>VP</a:t>
            </a:r>
          </a:p>
          <a:p>
            <a:pPr defTabSz="737629">
              <a:lnSpc>
                <a:spcPct val="90000"/>
              </a:lnSpc>
              <a:spcBef>
                <a:spcPts val="400"/>
              </a:spcBef>
              <a:defRPr sz="2200">
                <a:latin typeface="Cambria"/>
                <a:ea typeface="Cambria"/>
                <a:cs typeface="Cambria"/>
                <a:sym typeface="Cambria"/>
              </a:defRPr>
            </a:pPr>
          </a:p>
          <a:p>
            <a:pPr defTabSz="737629">
              <a:lnSpc>
                <a:spcPct val="90000"/>
              </a:lnSpc>
              <a:spcBef>
                <a:spcPts val="400"/>
              </a:spcBef>
              <a:defRPr sz="2200">
                <a:latin typeface="Cambria"/>
                <a:ea typeface="Cambria"/>
                <a:cs typeface="Cambria"/>
                <a:sym typeface="Cambria"/>
              </a:defRPr>
            </a:pPr>
            <a:r>
              <a:t>49  Jesús les contestó: —¿Por qué me buscaban? ¿No sabían que tengo que estar en la casa de mi Padre?</a:t>
            </a:r>
          </a:p>
          <a:p>
            <a:pPr defTabSz="737629">
              <a:lnSpc>
                <a:spcPct val="90000"/>
              </a:lnSpc>
              <a:spcBef>
                <a:spcPts val="400"/>
              </a:spcBef>
              <a:defRPr sz="2200">
                <a:latin typeface="Cambria"/>
                <a:ea typeface="Cambria"/>
                <a:cs typeface="Cambria"/>
                <a:sym typeface="Cambria"/>
              </a:defRPr>
            </a:pPr>
          </a:p>
          <a:p>
            <a:pPr defTabSz="737629">
              <a:lnSpc>
                <a:spcPct val="90000"/>
              </a:lnSpc>
              <a:spcBef>
                <a:spcPts val="400"/>
              </a:spcBef>
              <a:defRPr sz="2200">
                <a:latin typeface="Cambria"/>
                <a:ea typeface="Cambria"/>
                <a:cs typeface="Cambria"/>
                <a:sym typeface="Cambria"/>
              </a:defRPr>
            </a:pPr>
            <a:r>
              <a:t>50  Pero ellos no entendieron lo que les decía.</a:t>
            </a:r>
          </a:p>
        </p:txBody>
      </p:sp>
      <p:sp>
        <p:nvSpPr>
          <p:cNvPr id="135"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Lucas 2.49-50</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ed 2025.png" descr="ed 2025.png"/>
          <p:cNvPicPr>
            <a:picLocks noChangeAspect="1"/>
          </p:cNvPicPr>
          <p:nvPr/>
        </p:nvPicPr>
        <p:blipFill>
          <a:blip r:embed="rId2">
            <a:extLst/>
          </a:blip>
          <a:srcRect l="52925" t="6479" r="0" b="67314"/>
          <a:stretch>
            <a:fillRect/>
          </a:stretch>
        </p:blipFill>
        <p:spPr>
          <a:xfrm>
            <a:off x="9892506" y="5878512"/>
            <a:ext cx="2142677" cy="841440"/>
          </a:xfrm>
          <a:prstGeom prst="rect">
            <a:avLst/>
          </a:prstGeom>
          <a:ln w="12700">
            <a:miter lim="400000"/>
          </a:ln>
        </p:spPr>
      </p:pic>
      <p:pic>
        <p:nvPicPr>
          <p:cNvPr id="138" name="Picture 8" descr="Picture 8"/>
          <p:cNvPicPr>
            <a:picLocks noChangeAspect="1"/>
          </p:cNvPicPr>
          <p:nvPr/>
        </p:nvPicPr>
        <p:blipFill>
          <a:blip r:embed="rId3">
            <a:extLst/>
          </a:blip>
          <a:srcRect l="0" t="0" r="0" b="13348"/>
          <a:stretch>
            <a:fillRect/>
          </a:stretch>
        </p:blipFill>
        <p:spPr>
          <a:xfrm>
            <a:off x="0" y="73572"/>
            <a:ext cx="12192000" cy="5942389"/>
          </a:xfrm>
          <a:prstGeom prst="rect">
            <a:avLst/>
          </a:prstGeom>
          <a:ln w="12700">
            <a:miter lim="400000"/>
          </a:ln>
        </p:spPr>
      </p:pic>
      <p:sp>
        <p:nvSpPr>
          <p:cNvPr id="139" name="Content Placeholder 10"/>
          <p:cNvSpPr txBox="1"/>
          <p:nvPr>
            <p:ph type="body" sz="half" idx="1"/>
          </p:nvPr>
        </p:nvSpPr>
        <p:spPr>
          <a:xfrm>
            <a:off x="838200" y="2017939"/>
            <a:ext cx="5181600" cy="4162431"/>
          </a:xfrm>
          <a:prstGeom prst="rect">
            <a:avLst/>
          </a:prstGeom>
        </p:spPr>
        <p:txBody>
          <a:bodyPr/>
          <a:lstStyle/>
          <a:p>
            <a:pPr marL="0" indent="0" defTabSz="783721">
              <a:spcBef>
                <a:spcPts val="700"/>
              </a:spcBef>
              <a:buSzTx/>
              <a:buNone/>
              <a:defRPr sz="2300">
                <a:latin typeface="Cambria"/>
                <a:ea typeface="Cambria"/>
                <a:cs typeface="Cambria"/>
                <a:sym typeface="Cambria"/>
              </a:defRPr>
            </a:pPr>
            <a:r>
              <a:t>RVR</a:t>
            </a:r>
          </a:p>
          <a:p>
            <a:pPr marL="0" indent="0" defTabSz="783721">
              <a:spcBef>
                <a:spcPts val="700"/>
              </a:spcBef>
              <a:buSzTx/>
              <a:buNone/>
              <a:defRPr sz="2300">
                <a:latin typeface="Cambria"/>
                <a:ea typeface="Cambria"/>
                <a:cs typeface="Cambria"/>
                <a:sym typeface="Cambria"/>
              </a:defRPr>
            </a:pPr>
          </a:p>
          <a:p>
            <a:pPr marL="0" indent="0" defTabSz="783721">
              <a:spcBef>
                <a:spcPts val="700"/>
              </a:spcBef>
              <a:buSzTx/>
              <a:buNone/>
              <a:defRPr sz="2300">
                <a:latin typeface="Cambria"/>
                <a:ea typeface="Cambria"/>
                <a:cs typeface="Cambria"/>
                <a:sym typeface="Cambria"/>
              </a:defRPr>
            </a:pPr>
            <a:r>
              <a:t>51  Descendió con ellos y volvió a Nazaret, y les estaba sujeto. Su madre guardaba todas estas cosas en su corazón.</a:t>
            </a:r>
          </a:p>
          <a:p>
            <a:pPr marL="0" indent="0" defTabSz="783721">
              <a:spcBef>
                <a:spcPts val="700"/>
              </a:spcBef>
              <a:buSzTx/>
              <a:buNone/>
              <a:defRPr sz="2300">
                <a:latin typeface="Cambria"/>
                <a:ea typeface="Cambria"/>
                <a:cs typeface="Cambria"/>
                <a:sym typeface="Cambria"/>
              </a:defRPr>
            </a:pPr>
          </a:p>
          <a:p>
            <a:pPr marL="0" indent="0" defTabSz="783721">
              <a:spcBef>
                <a:spcPts val="700"/>
              </a:spcBef>
              <a:buSzTx/>
              <a:buNone/>
              <a:defRPr sz="2300">
                <a:latin typeface="Cambria"/>
                <a:ea typeface="Cambria"/>
                <a:cs typeface="Cambria"/>
                <a:sym typeface="Cambria"/>
              </a:defRPr>
            </a:pPr>
            <a:r>
              <a:t>52  Y Jesús crecía en sabiduría, en estatura y en gracia para con Dios y los hombres.</a:t>
            </a:r>
          </a:p>
        </p:txBody>
      </p:sp>
      <p:sp>
        <p:nvSpPr>
          <p:cNvPr id="140" name="Content Placeholder 11"/>
          <p:cNvSpPr txBox="1"/>
          <p:nvPr/>
        </p:nvSpPr>
        <p:spPr>
          <a:xfrm>
            <a:off x="6191203" y="2017939"/>
            <a:ext cx="5090167"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75966">
              <a:lnSpc>
                <a:spcPct val="90000"/>
              </a:lnSpc>
              <a:spcBef>
                <a:spcPts val="600"/>
              </a:spcBef>
              <a:defRPr sz="2300">
                <a:latin typeface="Cambria"/>
                <a:ea typeface="Cambria"/>
                <a:cs typeface="Cambria"/>
                <a:sym typeface="Cambria"/>
              </a:defRPr>
            </a:pPr>
            <a:r>
              <a:t>VP</a:t>
            </a:r>
          </a:p>
          <a:p>
            <a:pPr defTabSz="775966">
              <a:lnSpc>
                <a:spcPct val="90000"/>
              </a:lnSpc>
              <a:spcBef>
                <a:spcPts val="600"/>
              </a:spcBef>
              <a:defRPr sz="2300">
                <a:latin typeface="Cambria"/>
                <a:ea typeface="Cambria"/>
                <a:cs typeface="Cambria"/>
                <a:sym typeface="Cambria"/>
              </a:defRPr>
            </a:pPr>
          </a:p>
          <a:p>
            <a:pPr defTabSz="775966">
              <a:lnSpc>
                <a:spcPct val="90000"/>
              </a:lnSpc>
              <a:spcBef>
                <a:spcPts val="600"/>
              </a:spcBef>
              <a:defRPr sz="2300">
                <a:latin typeface="Cambria"/>
                <a:ea typeface="Cambria"/>
                <a:cs typeface="Cambria"/>
                <a:sym typeface="Cambria"/>
              </a:defRPr>
            </a:pPr>
            <a:r>
              <a:t>51  Entonces volvió con ellos a Nazaret, donde vivió obedeciéndolos en todo. Su madre guardaba todo esto en su corazón. </a:t>
            </a:r>
          </a:p>
          <a:p>
            <a:pPr defTabSz="775966">
              <a:lnSpc>
                <a:spcPct val="90000"/>
              </a:lnSpc>
              <a:spcBef>
                <a:spcPts val="600"/>
              </a:spcBef>
              <a:defRPr sz="2300">
                <a:latin typeface="Cambria"/>
                <a:ea typeface="Cambria"/>
                <a:cs typeface="Cambria"/>
                <a:sym typeface="Cambria"/>
              </a:defRPr>
            </a:pPr>
          </a:p>
          <a:p>
            <a:pPr defTabSz="775966">
              <a:lnSpc>
                <a:spcPct val="90000"/>
              </a:lnSpc>
              <a:spcBef>
                <a:spcPts val="600"/>
              </a:spcBef>
              <a:defRPr sz="2300">
                <a:latin typeface="Cambria"/>
                <a:ea typeface="Cambria"/>
                <a:cs typeface="Cambria"/>
                <a:sym typeface="Cambria"/>
              </a:defRPr>
            </a:pPr>
            <a:r>
              <a:t>52  Y Jesús seguía creciendo en sabiduría y estatura, y gozaba del favor de Dios y de los hombres.</a:t>
            </a:r>
          </a:p>
        </p:txBody>
      </p:sp>
      <p:sp>
        <p:nvSpPr>
          <p:cNvPr id="141"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Lucas 2.51-52</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