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Aptos"/>
      </a:defRPr>
    </a:lvl1pPr>
    <a:lvl2pPr indent="228600" latinLnBrk="0">
      <a:defRPr sz="1200">
        <a:latin typeface="+mn-lt"/>
        <a:ea typeface="+mn-ea"/>
        <a:cs typeface="+mn-cs"/>
        <a:sym typeface="Aptos"/>
      </a:defRPr>
    </a:lvl2pPr>
    <a:lvl3pPr indent="457200" latinLnBrk="0">
      <a:defRPr sz="1200">
        <a:latin typeface="+mn-lt"/>
        <a:ea typeface="+mn-ea"/>
        <a:cs typeface="+mn-cs"/>
        <a:sym typeface="Aptos"/>
      </a:defRPr>
    </a:lvl3pPr>
    <a:lvl4pPr indent="685800" latinLnBrk="0">
      <a:defRPr sz="1200">
        <a:latin typeface="+mn-lt"/>
        <a:ea typeface="+mn-ea"/>
        <a:cs typeface="+mn-cs"/>
        <a:sym typeface="Aptos"/>
      </a:defRPr>
    </a:lvl4pPr>
    <a:lvl5pPr indent="914400" latinLnBrk="0">
      <a:defRPr sz="1200">
        <a:latin typeface="+mn-lt"/>
        <a:ea typeface="+mn-ea"/>
        <a:cs typeface="+mn-cs"/>
        <a:sym typeface="Aptos"/>
      </a:defRPr>
    </a:lvl5pPr>
    <a:lvl6pPr indent="1143000" latinLnBrk="0">
      <a:defRPr sz="1200">
        <a:latin typeface="+mn-lt"/>
        <a:ea typeface="+mn-ea"/>
        <a:cs typeface="+mn-cs"/>
        <a:sym typeface="Aptos"/>
      </a:defRPr>
    </a:lvl6pPr>
    <a:lvl7pPr indent="1371600" latinLnBrk="0">
      <a:defRPr sz="1200">
        <a:latin typeface="+mn-lt"/>
        <a:ea typeface="+mn-ea"/>
        <a:cs typeface="+mn-cs"/>
        <a:sym typeface="Aptos"/>
      </a:defRPr>
    </a:lvl7pPr>
    <a:lvl8pPr indent="1600200" latinLnBrk="0">
      <a:defRPr sz="1200">
        <a:latin typeface="+mn-lt"/>
        <a:ea typeface="+mn-ea"/>
        <a:cs typeface="+mn-cs"/>
        <a:sym typeface="Aptos"/>
      </a:defRPr>
    </a:lvl8pPr>
    <a:lvl9pPr indent="1828800" latinLnBrk="0">
      <a:defRPr sz="1200">
        <a:latin typeface="+mn-lt"/>
        <a:ea typeface="+mn-ea"/>
        <a:cs typeface="+mn-cs"/>
        <a:sym typeface="Apto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81"/>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206"/>
          </a:xfrm>
          <a:prstGeom prst="rect">
            <a:avLst/>
          </a:prstGeom>
        </p:spPr>
        <p:txBody>
          <a:bodyPr/>
          <a:lstStyle>
            <a:lvl1pPr marL="0" indent="0">
              <a:buSzTx/>
              <a:buFontTx/>
              <a:buNone/>
              <a:defRPr sz="2400">
                <a:solidFill>
                  <a:srgbClr val="757575"/>
                </a:solidFill>
              </a:defRPr>
            </a:lvl1pPr>
            <a:lvl2pPr marL="0" indent="0">
              <a:buSzTx/>
              <a:buFontTx/>
              <a:buNone/>
              <a:defRPr sz="2400">
                <a:solidFill>
                  <a:srgbClr val="757575"/>
                </a:solidFill>
              </a:defRPr>
            </a:lvl2pPr>
            <a:lvl3pPr marL="0" indent="0">
              <a:buSzTx/>
              <a:buFontTx/>
              <a:buNone/>
              <a:defRPr sz="2400">
                <a:solidFill>
                  <a:srgbClr val="757575"/>
                </a:solidFill>
              </a:defRPr>
            </a:lvl3pPr>
            <a:lvl4pPr marL="0" indent="0">
              <a:buSzTx/>
              <a:buFontTx/>
              <a:buNone/>
              <a:defRPr sz="2400">
                <a:solidFill>
                  <a:srgbClr val="757575"/>
                </a:solidFill>
              </a:defRPr>
            </a:lvl4pPr>
            <a:lvl5pPr marL="0" indent="0">
              <a:buSzTx/>
              <a:buFontTx/>
              <a:buNone/>
              <a:defRPr sz="2400">
                <a:solidFill>
                  <a:srgbClr val="757575"/>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0" cy="823931"/>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4"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4" cy="4873625"/>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0155" y="6404294"/>
            <a:ext cx="273652" cy="269237"/>
          </a:xfrm>
          <a:prstGeom prst="rect">
            <a:avLst/>
          </a:prstGeom>
          <a:ln w="12700">
            <a:miter lim="400000"/>
          </a:ln>
        </p:spPr>
        <p:txBody>
          <a:bodyPr wrap="none" lIns="45718" tIns="45718" rIns="45718" bIns="45718" anchor="ctr">
            <a:spAutoFit/>
          </a:bodyPr>
          <a:lstStyle>
            <a:lvl1pPr algn="r">
              <a:defRPr sz="1200">
                <a:solidFill>
                  <a:srgbClr val="757575"/>
                </a:solidFill>
                <a:latin typeface="+mn-lt"/>
                <a:ea typeface="+mn-ea"/>
                <a:cs typeface="+mn-cs"/>
                <a:sym typeface="Aptos"/>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cordero 2025.png" descr="cordero 2025.png"/>
          <p:cNvPicPr>
            <a:picLocks noChangeAspect="1"/>
          </p:cNvPicPr>
          <p:nvPr/>
        </p:nvPicPr>
        <p:blipFill>
          <a:blip r:embed="rId2">
            <a:alphaModFix amt="26818"/>
            <a:extLst/>
          </a:blip>
          <a:srcRect l="488" t="20409" r="0" b="0"/>
          <a:stretch>
            <a:fillRect/>
          </a:stretch>
        </p:blipFill>
        <p:spPr>
          <a:xfrm>
            <a:off x="-9897" y="269570"/>
            <a:ext cx="14001203" cy="7496411"/>
          </a:xfrm>
          <a:prstGeom prst="rect">
            <a:avLst/>
          </a:prstGeom>
          <a:ln w="12700">
            <a:miter lim="400000"/>
          </a:ln>
        </p:spPr>
      </p:pic>
      <p:sp>
        <p:nvSpPr>
          <p:cNvPr id="95" name="Title 1"/>
          <p:cNvSpPr txBox="1"/>
          <p:nvPr>
            <p:ph type="ctrTitle"/>
          </p:nvPr>
        </p:nvSpPr>
        <p:spPr>
          <a:xfrm>
            <a:off x="920713" y="1150420"/>
            <a:ext cx="7472854" cy="1655761"/>
          </a:xfrm>
          <a:prstGeom prst="rect">
            <a:avLst/>
          </a:prstGeom>
        </p:spPr>
        <p:txBody>
          <a:bodyPr anchor="t"/>
          <a:lstStyle/>
          <a:p>
            <a:pPr algn="l" defTabSz="691833">
              <a:defRPr sz="2800">
                <a:solidFill>
                  <a:srgbClr val="92D3F0"/>
                </a:solidFill>
                <a:latin typeface="Futura Bold"/>
                <a:ea typeface="Futura Bold"/>
                <a:cs typeface="Futura Bold"/>
                <a:sym typeface="Futura Bold"/>
              </a:defRPr>
            </a:pPr>
            <a:r>
              <a:t>Lección 18</a:t>
            </a:r>
            <a:br/>
            <a:r>
              <a:rPr cap="all">
                <a:solidFill>
                  <a:srgbClr val="C5423E"/>
                </a:solidFill>
              </a:rPr>
              <a:t>Bet-el</a:t>
            </a:r>
            <a:endParaRPr>
              <a:solidFill>
                <a:srgbClr val="C5423E"/>
              </a:solidFill>
            </a:endParaRPr>
          </a:p>
          <a:p>
            <a:pPr algn="l" defTabSz="691833">
              <a:defRPr sz="1400">
                <a:solidFill>
                  <a:srgbClr val="0D0D0D"/>
                </a:solidFill>
                <a:latin typeface="Futura Bold"/>
                <a:ea typeface="Futura Bold"/>
                <a:cs typeface="Futura Bold"/>
                <a:sym typeface="Futura Bold"/>
              </a:defRPr>
            </a:pPr>
            <a:r>
              <a:t>Génesis 28.10-22</a:t>
            </a:r>
          </a:p>
        </p:txBody>
      </p:sp>
      <p:sp>
        <p:nvSpPr>
          <p:cNvPr id="96" name="Subtitle 2"/>
          <p:cNvSpPr txBox="1"/>
          <p:nvPr>
            <p:ph type="subTitle" sz="quarter" idx="1"/>
          </p:nvPr>
        </p:nvSpPr>
        <p:spPr>
          <a:xfrm>
            <a:off x="920713" y="2778125"/>
            <a:ext cx="7472854" cy="1655761"/>
          </a:xfrm>
          <a:prstGeom prst="rect">
            <a:avLst/>
          </a:prstGeom>
        </p:spPr>
        <p:txBody>
          <a:bodyPr/>
          <a:lstStyle/>
          <a:p>
            <a:pPr algn="l">
              <a:defRPr sz="2000">
                <a:latin typeface="Cambria"/>
                <a:ea typeface="Cambria"/>
                <a:cs typeface="Cambria"/>
                <a:sym typeface="Cambria"/>
              </a:defRPr>
            </a:pPr>
            <a:r>
              <a:t>«Se levantó Jacob de mañana, y tomando la piedra que había puesto de cabecera, la alzó por señal y derramó aceite encima de ella. Y a aquel lugar le puso por nombre Bet-el […]».</a:t>
            </a:r>
          </a:p>
          <a:p>
            <a:pPr algn="r">
              <a:defRPr sz="2000">
                <a:latin typeface="Cambria"/>
                <a:ea typeface="Cambria"/>
                <a:cs typeface="Cambria"/>
                <a:sym typeface="Cambria"/>
              </a:defRPr>
            </a:pPr>
            <a:r>
              <a:t>Génesis 28.18-19a </a:t>
            </a:r>
          </a:p>
        </p:txBody>
      </p:sp>
      <p:pic>
        <p:nvPicPr>
          <p:cNvPr id="97" name="ed 2025.png" descr="ed 2025.png"/>
          <p:cNvPicPr>
            <a:picLocks noChangeAspect="1"/>
          </p:cNvPicPr>
          <p:nvPr/>
        </p:nvPicPr>
        <p:blipFill>
          <a:blip r:embed="rId3">
            <a:extLst/>
          </a:blip>
          <a:srcRect l="52367" t="8775" r="2449" b="69282"/>
          <a:stretch>
            <a:fillRect/>
          </a:stretch>
        </p:blipFill>
        <p:spPr>
          <a:xfrm>
            <a:off x="785664" y="4033730"/>
            <a:ext cx="2691995" cy="922245"/>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ed 2025.png" descr="ed 2025.png"/>
          <p:cNvPicPr>
            <a:picLocks noChangeAspect="1"/>
          </p:cNvPicPr>
          <p:nvPr/>
        </p:nvPicPr>
        <p:blipFill>
          <a:blip r:embed="rId2">
            <a:extLst/>
          </a:blip>
          <a:srcRect l="52925" t="6479" r="0" b="67314"/>
          <a:stretch>
            <a:fillRect/>
          </a:stretch>
        </p:blipFill>
        <p:spPr>
          <a:xfrm>
            <a:off x="9892506" y="5878512"/>
            <a:ext cx="2142676" cy="841439"/>
          </a:xfrm>
          <a:prstGeom prst="rect">
            <a:avLst/>
          </a:prstGeom>
          <a:ln w="12700">
            <a:miter lim="400000"/>
          </a:ln>
        </p:spPr>
      </p:pic>
      <p:pic>
        <p:nvPicPr>
          <p:cNvPr id="144" name="Picture 8" descr="Picture 8"/>
          <p:cNvPicPr>
            <a:picLocks noChangeAspect="1"/>
          </p:cNvPicPr>
          <p:nvPr/>
        </p:nvPicPr>
        <p:blipFill>
          <a:blip r:embed="rId3">
            <a:extLst/>
          </a:blip>
          <a:srcRect l="0" t="0" r="0" b="13347"/>
          <a:stretch>
            <a:fillRect/>
          </a:stretch>
        </p:blipFill>
        <p:spPr>
          <a:xfrm>
            <a:off x="0" y="73572"/>
            <a:ext cx="12192000" cy="5942389"/>
          </a:xfrm>
          <a:prstGeom prst="rect">
            <a:avLst/>
          </a:prstGeom>
          <a:ln w="12700">
            <a:miter lim="400000"/>
          </a:ln>
        </p:spPr>
      </p:pic>
      <p:sp>
        <p:nvSpPr>
          <p:cNvPr id="145" name="Content Placeholder 10"/>
          <p:cNvSpPr txBox="1"/>
          <p:nvPr>
            <p:ph type="body" sz="half" idx="1"/>
          </p:nvPr>
        </p:nvSpPr>
        <p:spPr>
          <a:xfrm>
            <a:off x="838200" y="2017940"/>
            <a:ext cx="5181600" cy="4162429"/>
          </a:xfrm>
          <a:prstGeom prst="rect">
            <a:avLst/>
          </a:prstGeom>
        </p:spPr>
        <p:txBody>
          <a:bodyPr/>
          <a:lstStyle/>
          <a:p>
            <a:pPr marL="0" indent="0" defTabSz="783721">
              <a:spcBef>
                <a:spcPts val="700"/>
              </a:spcBef>
              <a:buSzTx/>
              <a:buNone/>
              <a:defRPr sz="2300">
                <a:latin typeface="Cambria"/>
                <a:ea typeface="Cambria"/>
                <a:cs typeface="Cambria"/>
                <a:sym typeface="Cambria"/>
              </a:defRPr>
            </a:pPr>
            <a:r>
              <a:t>RVR</a:t>
            </a:r>
          </a:p>
          <a:p>
            <a:pPr marL="0" indent="0" defTabSz="783721">
              <a:spcBef>
                <a:spcPts val="700"/>
              </a:spcBef>
              <a:buSzTx/>
              <a:buNone/>
              <a:defRPr sz="2300">
                <a:latin typeface="Cambria"/>
                <a:ea typeface="Cambria"/>
                <a:cs typeface="Cambria"/>
                <a:sym typeface="Cambria"/>
              </a:defRPr>
            </a:pPr>
          </a:p>
          <a:p>
            <a:pPr marL="0" indent="0" defTabSz="783721">
              <a:spcBef>
                <a:spcPts val="700"/>
              </a:spcBef>
              <a:buSzTx/>
              <a:buNone/>
              <a:defRPr sz="2300">
                <a:latin typeface="Cambria"/>
                <a:ea typeface="Cambria"/>
                <a:cs typeface="Cambria"/>
                <a:sym typeface="Cambria"/>
              </a:defRPr>
            </a:pPr>
            <a:r>
              <a:t>22 Y esta piedra que he puesto por señal será casa de Dios; y de todo lo que me des, el diezmo apartaré para ti». </a:t>
            </a:r>
          </a:p>
        </p:txBody>
      </p:sp>
      <p:sp>
        <p:nvSpPr>
          <p:cNvPr id="146" name="Content Placeholder 11"/>
          <p:cNvSpPr txBox="1"/>
          <p:nvPr/>
        </p:nvSpPr>
        <p:spPr>
          <a:xfrm>
            <a:off x="6191203" y="2017939"/>
            <a:ext cx="5090167"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75966">
              <a:lnSpc>
                <a:spcPct val="90000"/>
              </a:lnSpc>
              <a:spcBef>
                <a:spcPts val="600"/>
              </a:spcBef>
              <a:defRPr sz="2300">
                <a:latin typeface="Cambria"/>
                <a:ea typeface="Cambria"/>
                <a:cs typeface="Cambria"/>
                <a:sym typeface="Cambria"/>
              </a:defRPr>
            </a:pPr>
            <a:r>
              <a:t>VP</a:t>
            </a:r>
          </a:p>
          <a:p>
            <a:pPr defTabSz="775966">
              <a:lnSpc>
                <a:spcPct val="90000"/>
              </a:lnSpc>
              <a:spcBef>
                <a:spcPts val="600"/>
              </a:spcBef>
              <a:defRPr sz="2300">
                <a:latin typeface="Cambria"/>
                <a:ea typeface="Cambria"/>
                <a:cs typeface="Cambria"/>
                <a:sym typeface="Cambria"/>
              </a:defRPr>
            </a:pPr>
          </a:p>
          <a:p>
            <a:pPr defTabSz="775966">
              <a:lnSpc>
                <a:spcPct val="90000"/>
              </a:lnSpc>
              <a:spcBef>
                <a:spcPts val="600"/>
              </a:spcBef>
              <a:defRPr sz="2300">
                <a:latin typeface="Cambria"/>
                <a:ea typeface="Cambria"/>
                <a:cs typeface="Cambria"/>
                <a:sym typeface="Cambria"/>
              </a:defRPr>
            </a:pPr>
            <a:r>
              <a:t>22 Esta piedra que he puesto como pilar, será casa de Dios; y siempre te daré, oh Dios, la décima parte de todo lo que tú me des».</a:t>
            </a:r>
          </a:p>
        </p:txBody>
      </p:sp>
      <p:sp>
        <p:nvSpPr>
          <p:cNvPr id="147"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Génesis 28.22</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9" name="Picture 5" descr="Picture 5"/>
          <p:cNvPicPr>
            <a:picLocks noChangeAspect="1"/>
          </p:cNvPicPr>
          <p:nvPr/>
        </p:nvPicPr>
        <p:blipFill>
          <a:blip r:embed="rId2">
            <a:extLst/>
          </a:blip>
          <a:srcRect l="0" t="0" r="0" b="14071"/>
          <a:stretch>
            <a:fillRect/>
          </a:stretch>
        </p:blipFill>
        <p:spPr>
          <a:xfrm>
            <a:off x="17" y="1278"/>
            <a:ext cx="12191984" cy="5893007"/>
          </a:xfrm>
          <a:prstGeom prst="rect">
            <a:avLst/>
          </a:prstGeom>
          <a:ln w="12700">
            <a:miter lim="400000"/>
          </a:ln>
        </p:spPr>
      </p:pic>
      <p:sp>
        <p:nvSpPr>
          <p:cNvPr id="150" name="Content Placeholder 7"/>
          <p:cNvSpPr txBox="1"/>
          <p:nvPr>
            <p:ph type="body" idx="1"/>
          </p:nvPr>
        </p:nvSpPr>
        <p:spPr>
          <a:xfrm>
            <a:off x="838200" y="1753178"/>
            <a:ext cx="10515600" cy="3914781"/>
          </a:xfrm>
          <a:prstGeom prst="rect">
            <a:avLst/>
          </a:prstGeom>
        </p:spPr>
        <p:txBody>
          <a:bodyPr anchor="ctr"/>
          <a:lstStyle>
            <a:lvl1pPr marL="166271" indent="-166271" defTabSz="665090">
              <a:spcBef>
                <a:spcPts val="600"/>
              </a:spcBef>
              <a:defRPr sz="2100">
                <a:latin typeface="Cambria"/>
                <a:ea typeface="Cambria"/>
                <a:cs typeface="Cambria"/>
                <a:sym typeface="Cambria"/>
              </a:defRPr>
            </a:lvl1pPr>
          </a:lstStyle>
          <a:p>
            <a:pPr/>
            <a:r>
              <a:t>Jacob, huyendo de las consecuencias de sus decisiones, se detiene en un paraje solitario para descansar. Allí, en su noche más oscura, tiene un encuentro sobrenatural con Dios. Sueña con una escalera que sale de la tierra hasta llegar al cielo. En el extremo final de la escalera está Dios mismo, quien reafirma en él las promesas dadas a sus padres Abraham e Isaac.</a:t>
            </a:r>
          </a:p>
        </p:txBody>
      </p:sp>
      <p:pic>
        <p:nvPicPr>
          <p:cNvPr id="151" name="ed 2025.png" descr="ed 2025.png"/>
          <p:cNvPicPr>
            <a:picLocks noChangeAspect="1"/>
          </p:cNvPicPr>
          <p:nvPr/>
        </p:nvPicPr>
        <p:blipFill>
          <a:blip r:embed="rId3">
            <a:extLst/>
          </a:blip>
          <a:srcRect l="52925" t="6479" r="0" b="67314"/>
          <a:stretch>
            <a:fillRect/>
          </a:stretch>
        </p:blipFill>
        <p:spPr>
          <a:xfrm>
            <a:off x="9892506" y="5878512"/>
            <a:ext cx="2142676" cy="841439"/>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3" name="Picture 5" descr="Picture 5"/>
          <p:cNvPicPr>
            <a:picLocks noChangeAspect="1"/>
          </p:cNvPicPr>
          <p:nvPr/>
        </p:nvPicPr>
        <p:blipFill>
          <a:blip r:embed="rId2">
            <a:extLst/>
          </a:blip>
          <a:srcRect l="0" t="0" r="0" b="13575"/>
          <a:stretch>
            <a:fillRect/>
          </a:stretch>
        </p:blipFill>
        <p:spPr>
          <a:xfrm>
            <a:off x="17" y="1279"/>
            <a:ext cx="12191984" cy="5926905"/>
          </a:xfrm>
          <a:prstGeom prst="rect">
            <a:avLst/>
          </a:prstGeom>
          <a:ln w="12700">
            <a:miter lim="400000"/>
          </a:ln>
        </p:spPr>
      </p:pic>
      <p:sp>
        <p:nvSpPr>
          <p:cNvPr id="154" name="Content Placeholder 7"/>
          <p:cNvSpPr txBox="1"/>
          <p:nvPr>
            <p:ph type="body" idx="1"/>
          </p:nvPr>
        </p:nvSpPr>
        <p:spPr>
          <a:xfrm>
            <a:off x="838200" y="1909552"/>
            <a:ext cx="10515600" cy="3914783"/>
          </a:xfrm>
          <a:prstGeom prst="rect">
            <a:avLst/>
          </a:prstGeom>
        </p:spPr>
        <p:txBody>
          <a:bodyPr anchor="ctr"/>
          <a:lstStyle/>
          <a:p>
            <a:pPr marL="123032" indent="-123032" defTabSz="492143">
              <a:spcBef>
                <a:spcPts val="400"/>
              </a:spcBef>
              <a:defRPr sz="2200">
                <a:latin typeface="Cambria"/>
                <a:ea typeface="Cambria"/>
                <a:cs typeface="Cambria"/>
                <a:sym typeface="Cambria"/>
              </a:defRPr>
            </a:pPr>
            <a:r>
              <a:t>Al despertar en la mañana cae en cuenta del gran significado que tiene lo que ha visto en sueños. Dios mismo fue quien le habló en Betel. Por consiguiente, erige un altar para adorar al Señor. Para esto consagra la roca de su cabecera como recordatorio de este acontecimiento. Gracias a la visión, Jacob descubre que Yahvé es la única fuente de vida y de gracia. Reconoce que sólo Dios es merecedor de adoración y no las deidades paganas. Entonces, procede a dar un nuevo sentido al lugar. A causa de la revelación, Betel será conocida como «casa de Dios y puerta del cielo». Este significado recuerda la cercanía de Dios, quien manifiesta su ternura y fidelidad a su pueblo. </a:t>
            </a:r>
          </a:p>
          <a:p>
            <a:pPr marL="123032" indent="-123032" defTabSz="492143">
              <a:spcBef>
                <a:spcPts val="400"/>
              </a:spcBef>
              <a:defRPr sz="2200">
                <a:latin typeface="Cambria"/>
                <a:ea typeface="Cambria"/>
                <a:cs typeface="Cambria"/>
                <a:sym typeface="Cambria"/>
              </a:defRPr>
            </a:pPr>
            <a:r>
              <a:t>La experiencia de Jacob en Betel nos ayuda a entender que Dios es capaz de sanar el corazón abatido. Así que Betel, más que una experiencia sobrenatural, representa un lugar de sanación.</a:t>
            </a:r>
          </a:p>
        </p:txBody>
      </p:sp>
      <p:pic>
        <p:nvPicPr>
          <p:cNvPr id="155" name="ed 2025.png" descr="ed 2025.png"/>
          <p:cNvPicPr>
            <a:picLocks noChangeAspect="1"/>
          </p:cNvPicPr>
          <p:nvPr/>
        </p:nvPicPr>
        <p:blipFill>
          <a:blip r:embed="rId3">
            <a:extLst/>
          </a:blip>
          <a:srcRect l="52925" t="6479" r="0" b="67314"/>
          <a:stretch>
            <a:fillRect/>
          </a:stretch>
        </p:blipFill>
        <p:spPr>
          <a:xfrm>
            <a:off x="9892506" y="5878512"/>
            <a:ext cx="2142676" cy="841439"/>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7" name="Picture 2" descr="Picture 2"/>
          <p:cNvPicPr>
            <a:picLocks noChangeAspect="1"/>
          </p:cNvPicPr>
          <p:nvPr/>
        </p:nvPicPr>
        <p:blipFill>
          <a:blip r:embed="rId2">
            <a:extLst/>
          </a:blip>
          <a:srcRect l="0" t="0" r="0" b="14049"/>
          <a:stretch>
            <a:fillRect/>
          </a:stretch>
        </p:blipFill>
        <p:spPr>
          <a:xfrm>
            <a:off x="17" y="1281"/>
            <a:ext cx="12191984" cy="5894422"/>
          </a:xfrm>
          <a:prstGeom prst="rect">
            <a:avLst/>
          </a:prstGeom>
          <a:ln w="12700">
            <a:miter lim="400000"/>
          </a:ln>
        </p:spPr>
      </p:pic>
      <p:sp>
        <p:nvSpPr>
          <p:cNvPr id="158" name="Content Placeholder 4"/>
          <p:cNvSpPr txBox="1"/>
          <p:nvPr>
            <p:ph type="body" idx="1"/>
          </p:nvPr>
        </p:nvSpPr>
        <p:spPr>
          <a:xfrm>
            <a:off x="838200" y="2000249"/>
            <a:ext cx="10515600" cy="3943352"/>
          </a:xfrm>
          <a:prstGeom prst="rect">
            <a:avLst/>
          </a:prstGeom>
        </p:spPr>
        <p:txBody>
          <a:bodyPr anchor="ctr"/>
          <a:lstStyle>
            <a:lvl1pPr marL="0" indent="0">
              <a:buSzTx/>
              <a:buNone/>
              <a:defRPr>
                <a:latin typeface="Cambria"/>
                <a:ea typeface="Cambria"/>
                <a:cs typeface="Cambria"/>
                <a:sym typeface="Cambria"/>
              </a:defRPr>
            </a:lvl1pPr>
          </a:lstStyle>
          <a:p>
            <a:pPr/>
            <a:r>
              <a:t>Oh Dios de Abraham, Dios de Isaac, Dios de Jacob y Dios nuestro, te damos gracias por las experiencias sanadoras que nos regalas. Señor, aunque en ocasiones nuestras decisiones nos ubican en un callejón sin salida, tu inmensa gracia nos socorre y da aliento. Oh, Dios, permite siempre que tu infinito amor nos guie aun en los parajes más solitarios de nuestra existencia. Por favor, ayúdanos a sanar en Ti. Te rogamos con gran vigor que hagas de nuestras vidas un Betel, «casa de Dios y puerta del cielo», para gloria de tu Santo nombre. En Cristo Jesús. Amén.</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Picture 5" descr="Picture 5"/>
          <p:cNvPicPr>
            <a:picLocks noChangeAspect="1"/>
          </p:cNvPicPr>
          <p:nvPr/>
        </p:nvPicPr>
        <p:blipFill>
          <a:blip r:embed="rId2">
            <a:extLst/>
          </a:blip>
          <a:srcRect l="0" t="0" r="0" b="14263"/>
          <a:stretch>
            <a:fillRect/>
          </a:stretch>
        </p:blipFill>
        <p:spPr>
          <a:xfrm>
            <a:off x="0" y="-2"/>
            <a:ext cx="12192000" cy="5879800"/>
          </a:xfrm>
          <a:prstGeom prst="rect">
            <a:avLst/>
          </a:prstGeom>
          <a:ln w="12700">
            <a:miter lim="400000"/>
          </a:ln>
        </p:spPr>
      </p:pic>
      <p:sp>
        <p:nvSpPr>
          <p:cNvPr id="100" name="Content Placeholder 7"/>
          <p:cNvSpPr txBox="1"/>
          <p:nvPr>
            <p:ph type="body" idx="1"/>
          </p:nvPr>
        </p:nvSpPr>
        <p:spPr>
          <a:xfrm>
            <a:off x="838200" y="2000248"/>
            <a:ext cx="10515600" cy="3929070"/>
          </a:xfrm>
          <a:prstGeom prst="rect">
            <a:avLst/>
          </a:prstGeom>
        </p:spPr>
        <p:txBody>
          <a:bodyPr anchor="ctr"/>
          <a:lstStyle/>
          <a:p>
            <a:pPr>
              <a:defRPr sz="2400">
                <a:latin typeface="Cambria"/>
                <a:ea typeface="Cambria"/>
                <a:cs typeface="Cambria"/>
                <a:sym typeface="Cambria"/>
              </a:defRPr>
            </a:pPr>
            <a:r>
              <a:t>Identificar en la visión de Jacob los distintivos (signos) que revelan a un Dios cercano a las necesidades del ser humano. </a:t>
            </a:r>
          </a:p>
          <a:p>
            <a:pPr>
              <a:defRPr sz="2400">
                <a:latin typeface="Cambria"/>
                <a:ea typeface="Cambria"/>
                <a:cs typeface="Cambria"/>
                <a:sym typeface="Cambria"/>
              </a:defRPr>
            </a:pPr>
            <a:r>
              <a:t>Comprender que a diferencia de nuestros errores y crisis Dios nos ofrece claridad, dirección y salvación.</a:t>
            </a:r>
          </a:p>
          <a:p>
            <a:pPr>
              <a:defRPr sz="2400">
                <a:latin typeface="Cambria"/>
                <a:ea typeface="Cambria"/>
                <a:cs typeface="Cambria"/>
                <a:sym typeface="Cambria"/>
              </a:defRPr>
            </a:pPr>
            <a:r>
              <a:t>Reconocer la importancia de celebrar los encuentros con Dios en alabanza y adoración.</a:t>
            </a:r>
          </a:p>
        </p:txBody>
      </p:sp>
      <p:pic>
        <p:nvPicPr>
          <p:cNvPr id="101" name="ed 2025.png" descr="ed 2025.png"/>
          <p:cNvPicPr>
            <a:picLocks noChangeAspect="1"/>
          </p:cNvPicPr>
          <p:nvPr/>
        </p:nvPicPr>
        <p:blipFill>
          <a:blip r:embed="rId3">
            <a:extLst/>
          </a:blip>
          <a:srcRect l="52925" t="6479" r="0" b="67314"/>
          <a:stretch>
            <a:fillRect/>
          </a:stretch>
        </p:blipFill>
        <p:spPr>
          <a:xfrm>
            <a:off x="9892506" y="5878514"/>
            <a:ext cx="2142676" cy="84143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Picture 13" descr="Picture 13"/>
          <p:cNvPicPr>
            <a:picLocks noChangeAspect="1"/>
          </p:cNvPicPr>
          <p:nvPr/>
        </p:nvPicPr>
        <p:blipFill>
          <a:blip r:embed="rId2">
            <a:extLst/>
          </a:blip>
          <a:srcRect l="0" t="0" r="0" b="16105"/>
          <a:stretch>
            <a:fillRect/>
          </a:stretch>
        </p:blipFill>
        <p:spPr>
          <a:xfrm>
            <a:off x="0" y="-20"/>
            <a:ext cx="12192000" cy="5753528"/>
          </a:xfrm>
          <a:prstGeom prst="rect">
            <a:avLst/>
          </a:prstGeom>
          <a:ln w="12700">
            <a:miter lim="400000"/>
          </a:ln>
        </p:spPr>
      </p:pic>
      <p:sp>
        <p:nvSpPr>
          <p:cNvPr id="104" name="Content Placeholder 15"/>
          <p:cNvSpPr txBox="1"/>
          <p:nvPr>
            <p:ph type="body" idx="1"/>
          </p:nvPr>
        </p:nvSpPr>
        <p:spPr>
          <a:xfrm>
            <a:off x="838200" y="2000250"/>
            <a:ext cx="10515600" cy="3943350"/>
          </a:xfrm>
          <a:prstGeom prst="rect">
            <a:avLst/>
          </a:prstGeom>
        </p:spPr>
        <p:txBody>
          <a:bodyPr anchor="ctr"/>
          <a:lstStyle/>
          <a:p>
            <a:pPr marL="224026" indent="-224026" defTabSz="896111">
              <a:spcBef>
                <a:spcPts val="900"/>
              </a:spcBef>
              <a:defRPr cap="all" sz="2300">
                <a:latin typeface="Cambria"/>
                <a:ea typeface="Cambria"/>
                <a:cs typeface="Cambria"/>
                <a:sym typeface="Cambria"/>
              </a:defRPr>
            </a:pPr>
            <a:r>
              <a:t>«Benditas todas las familias de la tierra»: </a:t>
            </a:r>
            <a:r>
              <a:rPr cap="none"/>
              <a:t>Esta expresión alude a que las promesas y bendiciones de Dios no pertenecen exclusivamente a un solo grupo étnico sino a todos los pueblos de la tierra. De esta forma Dios manifiesta su gracia a toda la humanidad. </a:t>
            </a:r>
          </a:p>
        </p:txBody>
      </p:sp>
      <p:pic>
        <p:nvPicPr>
          <p:cNvPr id="105" name="ed 2025.png" descr="ed 2025.png"/>
          <p:cNvPicPr>
            <a:picLocks noChangeAspect="1"/>
          </p:cNvPicPr>
          <p:nvPr/>
        </p:nvPicPr>
        <p:blipFill>
          <a:blip r:embed="rId3">
            <a:extLst/>
          </a:blip>
          <a:srcRect l="52925" t="6479" r="0" b="67314"/>
          <a:stretch>
            <a:fillRect/>
          </a:stretch>
        </p:blipFill>
        <p:spPr>
          <a:xfrm>
            <a:off x="9892506" y="5878512"/>
            <a:ext cx="2142676" cy="841439"/>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Picture 8" descr="Picture 8"/>
          <p:cNvPicPr>
            <a:picLocks noChangeAspect="1"/>
          </p:cNvPicPr>
          <p:nvPr/>
        </p:nvPicPr>
        <p:blipFill>
          <a:blip r:embed="rId2">
            <a:extLst/>
          </a:blip>
          <a:srcRect l="0" t="0" r="0" b="14077"/>
          <a:stretch>
            <a:fillRect/>
          </a:stretch>
        </p:blipFill>
        <p:spPr>
          <a:xfrm>
            <a:off x="0" y="0"/>
            <a:ext cx="12192000" cy="5892549"/>
          </a:xfrm>
          <a:prstGeom prst="rect">
            <a:avLst/>
          </a:prstGeom>
          <a:ln w="12700">
            <a:miter lim="400000"/>
          </a:ln>
        </p:spPr>
      </p:pic>
      <p:sp>
        <p:nvSpPr>
          <p:cNvPr id="108" name="Content Placeholder 10"/>
          <p:cNvSpPr txBox="1"/>
          <p:nvPr>
            <p:ph type="body" sz="half" idx="1"/>
          </p:nvPr>
        </p:nvSpPr>
        <p:spPr>
          <a:xfrm>
            <a:off x="838200" y="1933467"/>
            <a:ext cx="5181600" cy="4162443"/>
          </a:xfrm>
          <a:prstGeom prst="rect">
            <a:avLst/>
          </a:prstGeom>
        </p:spPr>
        <p:txBody>
          <a:bodyPr/>
          <a:lstStyle/>
          <a:p>
            <a:pPr marL="0" indent="0" defTabSz="751375">
              <a:spcBef>
                <a:spcPts val="600"/>
              </a:spcBef>
              <a:buSzTx/>
              <a:buNone/>
              <a:defRPr sz="2200">
                <a:latin typeface="Cambria"/>
                <a:ea typeface="Cambria"/>
                <a:cs typeface="Cambria"/>
                <a:sym typeface="Cambria"/>
              </a:defRPr>
            </a:pPr>
            <a:r>
              <a:t>RVR</a:t>
            </a:r>
          </a:p>
          <a:p>
            <a:pPr marL="0" indent="0" defTabSz="751375">
              <a:spcBef>
                <a:spcPts val="600"/>
              </a:spcBef>
              <a:buSzTx/>
              <a:buNone/>
              <a:defRPr sz="2200">
                <a:latin typeface="Cambria"/>
                <a:ea typeface="Cambria"/>
                <a:cs typeface="Cambria"/>
                <a:sym typeface="Cambria"/>
              </a:defRPr>
            </a:pPr>
          </a:p>
          <a:p>
            <a:pPr marL="0" indent="0" defTabSz="751375">
              <a:spcBef>
                <a:spcPts val="600"/>
              </a:spcBef>
              <a:buSzTx/>
              <a:buNone/>
              <a:defRPr sz="2200">
                <a:latin typeface="Cambria"/>
                <a:ea typeface="Cambria"/>
                <a:cs typeface="Cambria"/>
                <a:sym typeface="Cambria"/>
              </a:defRPr>
            </a:pPr>
            <a:r>
              <a:t>10 Jacob, pues, salió de Beerseba y fue a Harán. </a:t>
            </a:r>
          </a:p>
          <a:p>
            <a:pPr marL="0" indent="0" defTabSz="751375">
              <a:spcBef>
                <a:spcPts val="600"/>
              </a:spcBef>
              <a:buSzTx/>
              <a:buNone/>
              <a:defRPr sz="2200">
                <a:latin typeface="Cambria"/>
                <a:ea typeface="Cambria"/>
                <a:cs typeface="Cambria"/>
                <a:sym typeface="Cambria"/>
              </a:defRPr>
            </a:pPr>
          </a:p>
          <a:p>
            <a:pPr marL="0" indent="0" defTabSz="751375">
              <a:spcBef>
                <a:spcPts val="600"/>
              </a:spcBef>
              <a:buSzTx/>
              <a:buNone/>
              <a:defRPr sz="2200">
                <a:latin typeface="Cambria"/>
                <a:ea typeface="Cambria"/>
                <a:cs typeface="Cambria"/>
                <a:sym typeface="Cambria"/>
              </a:defRPr>
            </a:pPr>
            <a:r>
              <a:t>11 Llegó a un cierto lugar y durmió allí, porque ya el sol se había puesto. De las piedras de aquel paraje tomó una para su cabecera y se acostó en aquel lugar. </a:t>
            </a:r>
          </a:p>
        </p:txBody>
      </p:sp>
      <p:sp>
        <p:nvSpPr>
          <p:cNvPr id="109" name="Content Placeholder 11"/>
          <p:cNvSpPr txBox="1"/>
          <p:nvPr/>
        </p:nvSpPr>
        <p:spPr>
          <a:xfrm>
            <a:off x="6213224" y="1933467"/>
            <a:ext cx="5090167"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62037">
              <a:lnSpc>
                <a:spcPct val="90000"/>
              </a:lnSpc>
              <a:spcBef>
                <a:spcPts val="300"/>
              </a:spcBef>
              <a:defRPr sz="2200">
                <a:latin typeface="Cambria"/>
                <a:ea typeface="Cambria"/>
                <a:cs typeface="Cambria"/>
                <a:sym typeface="Cambria"/>
              </a:defRPr>
            </a:pPr>
            <a:r>
              <a:t>VP</a:t>
            </a:r>
          </a:p>
          <a:p>
            <a:pPr defTabSz="662037">
              <a:lnSpc>
                <a:spcPct val="90000"/>
              </a:lnSpc>
              <a:spcBef>
                <a:spcPts val="300"/>
              </a:spcBef>
              <a:defRPr sz="2200">
                <a:latin typeface="Cambria"/>
                <a:ea typeface="Cambria"/>
                <a:cs typeface="Cambria"/>
                <a:sym typeface="Cambria"/>
              </a:defRPr>
            </a:pPr>
          </a:p>
          <a:p>
            <a:pPr defTabSz="662037">
              <a:lnSpc>
                <a:spcPct val="90000"/>
              </a:lnSpc>
              <a:spcBef>
                <a:spcPts val="300"/>
              </a:spcBef>
              <a:defRPr sz="2200">
                <a:latin typeface="Cambria"/>
                <a:ea typeface="Cambria"/>
                <a:cs typeface="Cambria"/>
                <a:sym typeface="Cambria"/>
              </a:defRPr>
            </a:pPr>
            <a:r>
              <a:t>10 Jacob salió de Beerseba y tomó el camino de Harán. </a:t>
            </a:r>
          </a:p>
          <a:p>
            <a:pPr defTabSz="662037">
              <a:lnSpc>
                <a:spcPct val="90000"/>
              </a:lnSpc>
              <a:spcBef>
                <a:spcPts val="300"/>
              </a:spcBef>
              <a:defRPr sz="2200">
                <a:latin typeface="Cambria"/>
                <a:ea typeface="Cambria"/>
                <a:cs typeface="Cambria"/>
                <a:sym typeface="Cambria"/>
              </a:defRPr>
            </a:pPr>
          </a:p>
          <a:p>
            <a:pPr defTabSz="662037">
              <a:lnSpc>
                <a:spcPct val="90000"/>
              </a:lnSpc>
              <a:spcBef>
                <a:spcPts val="300"/>
              </a:spcBef>
              <a:defRPr sz="2200">
                <a:latin typeface="Cambria"/>
                <a:ea typeface="Cambria"/>
                <a:cs typeface="Cambria"/>
                <a:sym typeface="Cambria"/>
              </a:defRPr>
            </a:pPr>
            <a:r>
              <a:t>11 Llegó a cierto lugar y allí se quedó a pasar la noche, porque el sol ya se había puesto. Tomó como almohada una de las piedras que había en el lugar, y se acostó a dormir. </a:t>
            </a:r>
          </a:p>
        </p:txBody>
      </p:sp>
      <p:sp>
        <p:nvSpPr>
          <p:cNvPr id="110" name="TextBox 1"/>
          <p:cNvSpPr txBox="1"/>
          <p:nvPr/>
        </p:nvSpPr>
        <p:spPr>
          <a:xfrm>
            <a:off x="5049958" y="1153928"/>
            <a:ext cx="3414127"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Génesis 28.10-11</a:t>
            </a:r>
          </a:p>
        </p:txBody>
      </p:sp>
      <p:pic>
        <p:nvPicPr>
          <p:cNvPr id="111" name="ed 2025.png" descr="ed 2025.png"/>
          <p:cNvPicPr>
            <a:picLocks noChangeAspect="1"/>
          </p:cNvPicPr>
          <p:nvPr/>
        </p:nvPicPr>
        <p:blipFill>
          <a:blip r:embed="rId3">
            <a:extLst/>
          </a:blip>
          <a:srcRect l="52925" t="6479" r="0" b="67314"/>
          <a:stretch>
            <a:fillRect/>
          </a:stretch>
        </p:blipFill>
        <p:spPr>
          <a:xfrm>
            <a:off x="9892506" y="5878512"/>
            <a:ext cx="2142676" cy="841439"/>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Picture 8" descr="Picture 8"/>
          <p:cNvPicPr>
            <a:picLocks noChangeAspect="1"/>
          </p:cNvPicPr>
          <p:nvPr/>
        </p:nvPicPr>
        <p:blipFill>
          <a:blip r:embed="rId2">
            <a:extLst/>
          </a:blip>
          <a:srcRect l="0" t="0" r="0" b="13834"/>
          <a:stretch>
            <a:fillRect/>
          </a:stretch>
        </p:blipFill>
        <p:spPr>
          <a:xfrm>
            <a:off x="0" y="73571"/>
            <a:ext cx="12192000" cy="5909135"/>
          </a:xfrm>
          <a:prstGeom prst="rect">
            <a:avLst/>
          </a:prstGeom>
          <a:ln w="12700">
            <a:miter lim="400000"/>
          </a:ln>
        </p:spPr>
      </p:pic>
      <p:sp>
        <p:nvSpPr>
          <p:cNvPr id="114" name="Content Placeholder 10"/>
          <p:cNvSpPr txBox="1"/>
          <p:nvPr>
            <p:ph type="body" sz="half" idx="1"/>
          </p:nvPr>
        </p:nvSpPr>
        <p:spPr>
          <a:xfrm>
            <a:off x="838200" y="2024488"/>
            <a:ext cx="5181600" cy="4162436"/>
          </a:xfrm>
          <a:prstGeom prst="rect">
            <a:avLst/>
          </a:prstGeom>
        </p:spPr>
        <p:txBody>
          <a:bodyPr/>
          <a:lstStyle/>
          <a:p>
            <a:pPr marL="0" indent="0" defTabSz="834628">
              <a:spcBef>
                <a:spcPts val="600"/>
              </a:spcBef>
              <a:buSzTx/>
              <a:buNone/>
              <a:defRPr sz="2300">
                <a:latin typeface="Cambria"/>
                <a:ea typeface="Cambria"/>
                <a:cs typeface="Cambria"/>
                <a:sym typeface="Cambria"/>
              </a:defRPr>
            </a:pPr>
            <a:r>
              <a:t>RVR</a:t>
            </a:r>
          </a:p>
          <a:p>
            <a:pPr marL="0" indent="0" defTabSz="834628">
              <a:spcBef>
                <a:spcPts val="600"/>
              </a:spcBef>
              <a:buSzTx/>
              <a:buNone/>
              <a:defRPr sz="2300">
                <a:latin typeface="Cambria"/>
                <a:ea typeface="Cambria"/>
                <a:cs typeface="Cambria"/>
                <a:sym typeface="Cambria"/>
              </a:defRPr>
            </a:pPr>
          </a:p>
          <a:p>
            <a:pPr marL="0" indent="0" defTabSz="834628">
              <a:spcBef>
                <a:spcPts val="600"/>
              </a:spcBef>
              <a:buSzTx/>
              <a:buNone/>
              <a:defRPr sz="2300">
                <a:latin typeface="Cambria"/>
                <a:ea typeface="Cambria"/>
                <a:cs typeface="Cambria"/>
                <a:sym typeface="Cambria"/>
              </a:defRPr>
            </a:pPr>
            <a:r>
              <a:t>12 Y tuvo un sueño: Vio una escalera que estaba apoyada en tierra, y su extremo tocaba en el cielo. Ángeles de Dios subían y descendían por ella. </a:t>
            </a:r>
          </a:p>
          <a:p>
            <a:pPr marL="0" indent="0" defTabSz="834628">
              <a:spcBef>
                <a:spcPts val="600"/>
              </a:spcBef>
              <a:buSzTx/>
              <a:buNone/>
              <a:defRPr sz="2300">
                <a:latin typeface="Cambria"/>
                <a:ea typeface="Cambria"/>
                <a:cs typeface="Cambria"/>
                <a:sym typeface="Cambria"/>
              </a:defRPr>
            </a:pPr>
          </a:p>
          <a:p>
            <a:pPr marL="0" indent="0" defTabSz="834628">
              <a:spcBef>
                <a:spcPts val="600"/>
              </a:spcBef>
              <a:buSzTx/>
              <a:buNone/>
              <a:defRPr sz="2300">
                <a:latin typeface="Cambria"/>
                <a:ea typeface="Cambria"/>
                <a:cs typeface="Cambria"/>
                <a:sym typeface="Cambria"/>
              </a:defRPr>
            </a:pPr>
            <a:r>
              <a:t>13 Jehová estaba en lo alto de ella y dijo: «Yo soy Jehová, el Dios de Abraham, tu padre, y el Dios de Isaac; la tierra en que estás acostado te la daré a ti y a tu descendencia. </a:t>
            </a:r>
          </a:p>
        </p:txBody>
      </p:sp>
      <p:sp>
        <p:nvSpPr>
          <p:cNvPr id="115" name="Content Placeholder 11"/>
          <p:cNvSpPr txBox="1"/>
          <p:nvPr/>
        </p:nvSpPr>
        <p:spPr>
          <a:xfrm>
            <a:off x="6262391" y="2024488"/>
            <a:ext cx="5090168" cy="416243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52545">
              <a:lnSpc>
                <a:spcPct val="90000"/>
              </a:lnSpc>
              <a:spcBef>
                <a:spcPts val="400"/>
              </a:spcBef>
              <a:defRPr sz="2208">
                <a:latin typeface="Cambria"/>
                <a:ea typeface="Cambria"/>
                <a:cs typeface="Cambria"/>
                <a:sym typeface="Cambria"/>
              </a:defRPr>
            </a:pPr>
            <a:r>
              <a:t>VP</a:t>
            </a:r>
          </a:p>
          <a:p>
            <a:pPr defTabSz="652545">
              <a:lnSpc>
                <a:spcPct val="90000"/>
              </a:lnSpc>
              <a:spcBef>
                <a:spcPts val="400"/>
              </a:spcBef>
              <a:defRPr sz="2208">
                <a:latin typeface="Cambria"/>
                <a:ea typeface="Cambria"/>
                <a:cs typeface="Cambria"/>
                <a:sym typeface="Cambria"/>
              </a:defRPr>
            </a:pPr>
          </a:p>
          <a:p>
            <a:pPr defTabSz="652545">
              <a:lnSpc>
                <a:spcPct val="90000"/>
              </a:lnSpc>
              <a:spcBef>
                <a:spcPts val="400"/>
              </a:spcBef>
              <a:defRPr sz="2208">
                <a:latin typeface="Cambria"/>
                <a:ea typeface="Cambria"/>
                <a:cs typeface="Cambria"/>
                <a:sym typeface="Cambria"/>
              </a:defRPr>
            </a:pPr>
            <a:r>
              <a:t>12 Allí tuvo un sueño, en el que veía una escalera que estaba apoyada en la tierra y llegaba hasta el cielo, y por la cual los ángeles de Dios subían y bajaban. </a:t>
            </a:r>
          </a:p>
          <a:p>
            <a:pPr defTabSz="652545">
              <a:lnSpc>
                <a:spcPct val="90000"/>
              </a:lnSpc>
              <a:spcBef>
                <a:spcPts val="400"/>
              </a:spcBef>
              <a:defRPr sz="2208">
                <a:latin typeface="Cambria"/>
                <a:ea typeface="Cambria"/>
                <a:cs typeface="Cambria"/>
                <a:sym typeface="Cambria"/>
              </a:defRPr>
            </a:pPr>
          </a:p>
          <a:p>
            <a:pPr defTabSz="652545">
              <a:lnSpc>
                <a:spcPct val="90000"/>
              </a:lnSpc>
              <a:spcBef>
                <a:spcPts val="400"/>
              </a:spcBef>
              <a:defRPr sz="2208">
                <a:latin typeface="Cambria"/>
                <a:ea typeface="Cambria"/>
                <a:cs typeface="Cambria"/>
                <a:sym typeface="Cambria"/>
              </a:defRPr>
            </a:pPr>
            <a:r>
              <a:t>13 También veía que el Señor estaba de pie junto a él, y que le decía: «Yo soy el Señor, el Dios de tu abuelo Abraham y de tu padre Isaac. A ti y a tus descendientes les daré la tierra en donde estás acostado. </a:t>
            </a:r>
          </a:p>
        </p:txBody>
      </p:sp>
      <p:sp>
        <p:nvSpPr>
          <p:cNvPr id="116"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Génesis 28.12-13</a:t>
            </a:r>
          </a:p>
        </p:txBody>
      </p:sp>
      <p:pic>
        <p:nvPicPr>
          <p:cNvPr id="117" name="ed 2025.png" descr="ed 2025.png"/>
          <p:cNvPicPr>
            <a:picLocks noChangeAspect="1"/>
          </p:cNvPicPr>
          <p:nvPr/>
        </p:nvPicPr>
        <p:blipFill>
          <a:blip r:embed="rId3">
            <a:extLst/>
          </a:blip>
          <a:srcRect l="52925" t="6479" r="0" b="67314"/>
          <a:stretch>
            <a:fillRect/>
          </a:stretch>
        </p:blipFill>
        <p:spPr>
          <a:xfrm>
            <a:off x="10052918" y="5898565"/>
            <a:ext cx="2142676" cy="841439"/>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Picture 8" descr="Picture 8"/>
          <p:cNvPicPr>
            <a:picLocks noChangeAspect="1"/>
          </p:cNvPicPr>
          <p:nvPr/>
        </p:nvPicPr>
        <p:blipFill>
          <a:blip r:embed="rId2">
            <a:extLst/>
          </a:blip>
          <a:srcRect l="0" t="0" r="0" b="14083"/>
          <a:stretch>
            <a:fillRect/>
          </a:stretch>
        </p:blipFill>
        <p:spPr>
          <a:xfrm>
            <a:off x="0" y="73572"/>
            <a:ext cx="12192000" cy="5891985"/>
          </a:xfrm>
          <a:prstGeom prst="rect">
            <a:avLst/>
          </a:prstGeom>
          <a:ln w="12700">
            <a:miter lim="400000"/>
          </a:ln>
        </p:spPr>
      </p:pic>
      <p:sp>
        <p:nvSpPr>
          <p:cNvPr id="120" name="Content Placeholder 10"/>
          <p:cNvSpPr txBox="1"/>
          <p:nvPr>
            <p:ph type="body" sz="half" idx="1"/>
          </p:nvPr>
        </p:nvSpPr>
        <p:spPr>
          <a:xfrm>
            <a:off x="838200" y="2204951"/>
            <a:ext cx="5181600" cy="4162436"/>
          </a:xfrm>
          <a:prstGeom prst="rect">
            <a:avLst/>
          </a:prstGeom>
        </p:spPr>
        <p:txBody>
          <a:bodyPr/>
          <a:lstStyle/>
          <a:p>
            <a:pPr marL="0" indent="0" defTabSz="543695">
              <a:spcBef>
                <a:spcPts val="400"/>
              </a:spcBef>
              <a:buSzTx/>
              <a:buNone/>
              <a:defRPr sz="2277">
                <a:latin typeface="Cambria"/>
                <a:ea typeface="Cambria"/>
                <a:cs typeface="Cambria"/>
                <a:sym typeface="Cambria"/>
              </a:defRPr>
            </a:pPr>
            <a:r>
              <a:t>RVR</a:t>
            </a:r>
          </a:p>
          <a:p>
            <a:pPr marL="0" indent="0" defTabSz="543695">
              <a:spcBef>
                <a:spcPts val="400"/>
              </a:spcBef>
              <a:buSzTx/>
              <a:buNone/>
              <a:defRPr sz="2277">
                <a:latin typeface="Cambria"/>
                <a:ea typeface="Cambria"/>
                <a:cs typeface="Cambria"/>
                <a:sym typeface="Cambria"/>
              </a:defRPr>
            </a:pPr>
          </a:p>
          <a:p>
            <a:pPr marL="0" indent="0" defTabSz="543695">
              <a:spcBef>
                <a:spcPts val="400"/>
              </a:spcBef>
              <a:buSzTx/>
              <a:buNone/>
              <a:defRPr sz="2277">
                <a:latin typeface="Cambria"/>
                <a:ea typeface="Cambria"/>
                <a:cs typeface="Cambria"/>
                <a:sym typeface="Cambria"/>
              </a:defRPr>
            </a:pPr>
            <a:r>
              <a:t>14 Será tu descendencia como el polvo de la tierra, y te extenderás al occidente, al oriente, al norte y al sur; y todas las familias de la tierra serán benditas en ti y en tu simiente, </a:t>
            </a:r>
          </a:p>
          <a:p>
            <a:pPr marL="0" indent="0" defTabSz="543695">
              <a:spcBef>
                <a:spcPts val="400"/>
              </a:spcBef>
              <a:buSzTx/>
              <a:buNone/>
              <a:defRPr sz="2277">
                <a:latin typeface="Cambria"/>
                <a:ea typeface="Cambria"/>
                <a:cs typeface="Cambria"/>
                <a:sym typeface="Cambria"/>
              </a:defRPr>
            </a:pPr>
          </a:p>
          <a:p>
            <a:pPr marL="0" indent="0" defTabSz="543695">
              <a:spcBef>
                <a:spcPts val="400"/>
              </a:spcBef>
              <a:buSzTx/>
              <a:buNone/>
              <a:defRPr sz="2277">
                <a:latin typeface="Cambria"/>
                <a:ea typeface="Cambria"/>
                <a:cs typeface="Cambria"/>
                <a:sym typeface="Cambria"/>
              </a:defRPr>
            </a:pPr>
            <a:r>
              <a:t>15  pues yo estoy contigo, te guardaré dondequiera que vayas y volveré a traerte a esta tierra, porque no te dejaré hasta que haya hecho lo que te he dicho.»</a:t>
            </a:r>
          </a:p>
        </p:txBody>
      </p:sp>
      <p:sp>
        <p:nvSpPr>
          <p:cNvPr id="121" name="Content Placeholder 11"/>
          <p:cNvSpPr txBox="1"/>
          <p:nvPr/>
        </p:nvSpPr>
        <p:spPr>
          <a:xfrm>
            <a:off x="6197569" y="2048642"/>
            <a:ext cx="5090167" cy="41624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587313">
              <a:lnSpc>
                <a:spcPct val="90000"/>
              </a:lnSpc>
              <a:spcBef>
                <a:spcPts val="500"/>
              </a:spcBef>
              <a:defRPr sz="2277">
                <a:latin typeface="Cambria"/>
                <a:ea typeface="Cambria"/>
                <a:cs typeface="Cambria"/>
                <a:sym typeface="Cambria"/>
              </a:defRPr>
            </a:pPr>
            <a:r>
              <a:t>VP</a:t>
            </a:r>
          </a:p>
          <a:p>
            <a:pPr defTabSz="587313">
              <a:lnSpc>
                <a:spcPct val="90000"/>
              </a:lnSpc>
              <a:spcBef>
                <a:spcPts val="500"/>
              </a:spcBef>
              <a:defRPr sz="2277">
                <a:latin typeface="Cambria"/>
                <a:ea typeface="Cambria"/>
                <a:cs typeface="Cambria"/>
                <a:sym typeface="Cambria"/>
              </a:defRPr>
            </a:pPr>
          </a:p>
          <a:p>
            <a:pPr defTabSz="587313">
              <a:lnSpc>
                <a:spcPct val="90000"/>
              </a:lnSpc>
              <a:spcBef>
                <a:spcPts val="500"/>
              </a:spcBef>
              <a:defRPr sz="2277">
                <a:latin typeface="Cambria"/>
                <a:ea typeface="Cambria"/>
                <a:cs typeface="Cambria"/>
                <a:sym typeface="Cambria"/>
              </a:defRPr>
            </a:pPr>
            <a:r>
              <a:t>14 Ellos llegarán a ser tantos como el polvo de la tierra, y se extenderán al norte y al sur, al este y al oeste, y todas las familias del mundo serán bendecidas por medio de ti y de tus descendientes. </a:t>
            </a:r>
          </a:p>
          <a:p>
            <a:pPr defTabSz="587313">
              <a:lnSpc>
                <a:spcPct val="90000"/>
              </a:lnSpc>
              <a:spcBef>
                <a:spcPts val="500"/>
              </a:spcBef>
              <a:defRPr sz="2277">
                <a:latin typeface="Cambria"/>
                <a:ea typeface="Cambria"/>
                <a:cs typeface="Cambria"/>
                <a:sym typeface="Cambria"/>
              </a:defRPr>
            </a:pPr>
          </a:p>
          <a:p>
            <a:pPr defTabSz="587313">
              <a:lnSpc>
                <a:spcPct val="90000"/>
              </a:lnSpc>
              <a:spcBef>
                <a:spcPts val="500"/>
              </a:spcBef>
              <a:defRPr sz="2277">
                <a:latin typeface="Cambria"/>
                <a:ea typeface="Cambria"/>
                <a:cs typeface="Cambria"/>
                <a:sym typeface="Cambria"/>
              </a:defRPr>
            </a:pPr>
            <a:r>
              <a:t>15 Yo estoy contigo; voy a cuidarte por dondequiera que vayas, y te haré volver a esta tierra. No voy a abandonarte sin cumplir lo que te he prometido».</a:t>
            </a:r>
          </a:p>
        </p:txBody>
      </p:sp>
      <p:sp>
        <p:nvSpPr>
          <p:cNvPr id="122"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Génesis 28.14-15</a:t>
            </a:r>
          </a:p>
        </p:txBody>
      </p:sp>
      <p:pic>
        <p:nvPicPr>
          <p:cNvPr id="123" name="ed 2025.png" descr="ed 2025.png"/>
          <p:cNvPicPr>
            <a:picLocks noChangeAspect="1"/>
          </p:cNvPicPr>
          <p:nvPr/>
        </p:nvPicPr>
        <p:blipFill>
          <a:blip r:embed="rId3">
            <a:extLst/>
          </a:blip>
          <a:srcRect l="52925" t="6479" r="0" b="67314"/>
          <a:stretch>
            <a:fillRect/>
          </a:stretch>
        </p:blipFill>
        <p:spPr>
          <a:xfrm>
            <a:off x="9892506" y="5878512"/>
            <a:ext cx="2142676" cy="841439"/>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26" name="Content Placeholder 10"/>
          <p:cNvSpPr txBox="1"/>
          <p:nvPr>
            <p:ph type="body" sz="half" idx="1"/>
          </p:nvPr>
        </p:nvSpPr>
        <p:spPr>
          <a:xfrm>
            <a:off x="887558" y="2229627"/>
            <a:ext cx="5181606" cy="4162443"/>
          </a:xfrm>
          <a:prstGeom prst="rect">
            <a:avLst/>
          </a:prstGeom>
        </p:spPr>
        <p:txBody>
          <a:bodyPr/>
          <a:lstStyle/>
          <a:p>
            <a:pPr marL="0" indent="0" defTabSz="643659">
              <a:spcBef>
                <a:spcPts val="600"/>
              </a:spcBef>
              <a:buSzTx/>
              <a:buNone/>
              <a:defRPr sz="2200">
                <a:latin typeface="Cambria"/>
                <a:ea typeface="Cambria"/>
                <a:cs typeface="Cambria"/>
                <a:sym typeface="Cambria"/>
              </a:defRPr>
            </a:pPr>
            <a:r>
              <a:t>RVR</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16 Cuando Jacob despertó de su sueño, dijo: «Ciertamente Jehová está en este lugar, y yo no lo sabía». </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17 Entonces tuvo miedo y exclamó: «¡Cuán terrible es este lugar! No es otra cosa que casa de Dios y puerta del cielo».</a:t>
            </a:r>
          </a:p>
        </p:txBody>
      </p:sp>
      <p:sp>
        <p:nvSpPr>
          <p:cNvPr id="127" name="Content Placeholder 11"/>
          <p:cNvSpPr txBox="1"/>
          <p:nvPr/>
        </p:nvSpPr>
        <p:spPr>
          <a:xfrm>
            <a:off x="6240244" y="2229627"/>
            <a:ext cx="5090171"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24001">
              <a:lnSpc>
                <a:spcPct val="90000"/>
              </a:lnSpc>
              <a:spcBef>
                <a:spcPts val="500"/>
              </a:spcBef>
              <a:defRPr sz="2200">
                <a:latin typeface="Cambria"/>
                <a:ea typeface="Cambria"/>
                <a:cs typeface="Cambria"/>
                <a:sym typeface="Cambria"/>
              </a:defRPr>
            </a:pPr>
            <a:r>
              <a:t>VP</a:t>
            </a:r>
          </a:p>
          <a:p>
            <a:pPr defTabSz="624001">
              <a:lnSpc>
                <a:spcPct val="90000"/>
              </a:lnSpc>
              <a:spcBef>
                <a:spcPts val="500"/>
              </a:spcBef>
              <a:defRPr sz="2200">
                <a:latin typeface="Cambria"/>
                <a:ea typeface="Cambria"/>
                <a:cs typeface="Cambria"/>
                <a:sym typeface="Cambria"/>
              </a:defRPr>
            </a:pPr>
          </a:p>
          <a:p>
            <a:pPr defTabSz="624001">
              <a:lnSpc>
                <a:spcPct val="90000"/>
              </a:lnSpc>
              <a:spcBef>
                <a:spcPts val="500"/>
              </a:spcBef>
              <a:defRPr sz="2200">
                <a:latin typeface="Cambria"/>
                <a:ea typeface="Cambria"/>
                <a:cs typeface="Cambria"/>
                <a:sym typeface="Cambria"/>
              </a:defRPr>
            </a:pPr>
            <a:r>
              <a:t>16 Cuando Jacob despertó de su sueño, pensó: «En verdad el Señor está en este lugar, y yo no lo sabía.» </a:t>
            </a:r>
          </a:p>
          <a:p>
            <a:pPr defTabSz="624001">
              <a:lnSpc>
                <a:spcPct val="90000"/>
              </a:lnSpc>
              <a:spcBef>
                <a:spcPts val="500"/>
              </a:spcBef>
              <a:defRPr sz="2200">
                <a:latin typeface="Cambria"/>
                <a:ea typeface="Cambria"/>
                <a:cs typeface="Cambria"/>
                <a:sym typeface="Cambria"/>
              </a:defRPr>
            </a:pPr>
          </a:p>
          <a:p>
            <a:pPr defTabSz="624001">
              <a:lnSpc>
                <a:spcPct val="90000"/>
              </a:lnSpc>
              <a:spcBef>
                <a:spcPts val="500"/>
              </a:spcBef>
              <a:defRPr sz="2200">
                <a:latin typeface="Cambria"/>
                <a:ea typeface="Cambria"/>
                <a:cs typeface="Cambria"/>
                <a:sym typeface="Cambria"/>
              </a:defRPr>
            </a:pPr>
            <a:r>
              <a:t>17 Tuvo mucho miedo, y pensó: «Este lugar es muy sagrado. Aquí está la casa de Dios; ¡es la puerta del cielo!»</a:t>
            </a:r>
          </a:p>
        </p:txBody>
      </p:sp>
      <p:sp>
        <p:nvSpPr>
          <p:cNvPr id="128" name="TextBox 1"/>
          <p:cNvSpPr txBox="1"/>
          <p:nvPr/>
        </p:nvSpPr>
        <p:spPr>
          <a:xfrm>
            <a:off x="5040488" y="1229005"/>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Génesis 28.16-17</a:t>
            </a:r>
          </a:p>
        </p:txBody>
      </p:sp>
      <p:pic>
        <p:nvPicPr>
          <p:cNvPr id="129" name="ed 2025.png" descr="ed 2025.png"/>
          <p:cNvPicPr>
            <a:picLocks noChangeAspect="1"/>
          </p:cNvPicPr>
          <p:nvPr/>
        </p:nvPicPr>
        <p:blipFill>
          <a:blip r:embed="rId3">
            <a:extLst/>
          </a:blip>
          <a:srcRect l="52925" t="6479" r="0" b="67314"/>
          <a:stretch>
            <a:fillRect/>
          </a:stretch>
        </p:blipFill>
        <p:spPr>
          <a:xfrm>
            <a:off x="9892506" y="5878512"/>
            <a:ext cx="2142676" cy="841439"/>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ed 2025.png" descr="ed 2025.png"/>
          <p:cNvPicPr>
            <a:picLocks noChangeAspect="1"/>
          </p:cNvPicPr>
          <p:nvPr/>
        </p:nvPicPr>
        <p:blipFill>
          <a:blip r:embed="rId2">
            <a:extLst/>
          </a:blip>
          <a:srcRect l="52925" t="6479" r="0" b="67314"/>
          <a:stretch>
            <a:fillRect/>
          </a:stretch>
        </p:blipFill>
        <p:spPr>
          <a:xfrm>
            <a:off x="9892506" y="5878512"/>
            <a:ext cx="2142676" cy="841439"/>
          </a:xfrm>
          <a:prstGeom prst="rect">
            <a:avLst/>
          </a:prstGeom>
          <a:ln w="12700">
            <a:miter lim="400000"/>
          </a:ln>
        </p:spPr>
      </p:pic>
      <p:pic>
        <p:nvPicPr>
          <p:cNvPr id="132" name="Picture 8" descr="Picture 8"/>
          <p:cNvPicPr>
            <a:picLocks noChangeAspect="1"/>
          </p:cNvPicPr>
          <p:nvPr/>
        </p:nvPicPr>
        <p:blipFill>
          <a:blip r:embed="rId3">
            <a:extLst/>
          </a:blip>
          <a:srcRect l="0" t="0" r="0" b="13349"/>
          <a:stretch>
            <a:fillRect/>
          </a:stretch>
        </p:blipFill>
        <p:spPr>
          <a:xfrm>
            <a:off x="0" y="73572"/>
            <a:ext cx="12192000" cy="5942388"/>
          </a:xfrm>
          <a:prstGeom prst="rect">
            <a:avLst/>
          </a:prstGeom>
          <a:ln w="12700">
            <a:miter lim="400000"/>
          </a:ln>
        </p:spPr>
      </p:pic>
      <p:sp>
        <p:nvSpPr>
          <p:cNvPr id="133" name="Content Placeholder 10"/>
          <p:cNvSpPr txBox="1"/>
          <p:nvPr>
            <p:ph type="body" sz="half" idx="1"/>
          </p:nvPr>
        </p:nvSpPr>
        <p:spPr>
          <a:xfrm>
            <a:off x="838200" y="2017941"/>
            <a:ext cx="5181600" cy="4162427"/>
          </a:xfrm>
          <a:prstGeom prst="rect">
            <a:avLst/>
          </a:prstGeom>
        </p:spPr>
        <p:txBody>
          <a:bodyPr/>
          <a:lstStyle/>
          <a:p>
            <a:pPr marL="0" indent="0" defTabSz="705350">
              <a:spcBef>
                <a:spcPts val="600"/>
              </a:spcBef>
              <a:buSzTx/>
              <a:buNone/>
              <a:defRPr sz="2200">
                <a:latin typeface="Cambria"/>
                <a:ea typeface="Cambria"/>
                <a:cs typeface="Cambria"/>
                <a:sym typeface="Cambria"/>
              </a:defRPr>
            </a:pPr>
            <a:r>
              <a:t>RVR</a:t>
            </a:r>
          </a:p>
          <a:p>
            <a:pPr marL="0" indent="0" defTabSz="705350">
              <a:spcBef>
                <a:spcPts val="600"/>
              </a:spcBef>
              <a:buSzTx/>
              <a:buNone/>
              <a:defRPr sz="2200">
                <a:latin typeface="Cambria"/>
                <a:ea typeface="Cambria"/>
                <a:cs typeface="Cambria"/>
                <a:sym typeface="Cambria"/>
              </a:defRPr>
            </a:pPr>
          </a:p>
          <a:p>
            <a:pPr marL="0" indent="0" defTabSz="705350">
              <a:spcBef>
                <a:spcPts val="600"/>
              </a:spcBef>
              <a:buSzTx/>
              <a:buNone/>
              <a:defRPr sz="2200">
                <a:latin typeface="Cambria"/>
                <a:ea typeface="Cambria"/>
                <a:cs typeface="Cambria"/>
                <a:sym typeface="Cambria"/>
              </a:defRPr>
            </a:pPr>
            <a:r>
              <a:t>18 Se levantó Jacob de mañana, y tomando la piedra que había puesto de cabecera, la alzó por señal y derramó aceite encima de ella. </a:t>
            </a:r>
          </a:p>
          <a:p>
            <a:pPr marL="0" indent="0" defTabSz="705350">
              <a:spcBef>
                <a:spcPts val="600"/>
              </a:spcBef>
              <a:buSzTx/>
              <a:buNone/>
              <a:defRPr sz="2200">
                <a:latin typeface="Cambria"/>
                <a:ea typeface="Cambria"/>
                <a:cs typeface="Cambria"/>
                <a:sym typeface="Cambria"/>
              </a:defRPr>
            </a:pPr>
          </a:p>
          <a:p>
            <a:pPr marL="0" indent="0" defTabSz="705350">
              <a:spcBef>
                <a:spcPts val="600"/>
              </a:spcBef>
              <a:buSzTx/>
              <a:buNone/>
              <a:defRPr sz="2200">
                <a:latin typeface="Cambria"/>
                <a:ea typeface="Cambria"/>
                <a:cs typeface="Cambria"/>
                <a:sym typeface="Cambria"/>
              </a:defRPr>
            </a:pPr>
            <a:r>
              <a:t>19 Y a aquel lugar le puso por nombre Bet-el, aunque Luz era el nombre anterior de la ciudad.</a:t>
            </a:r>
          </a:p>
        </p:txBody>
      </p:sp>
      <p:sp>
        <p:nvSpPr>
          <p:cNvPr id="134" name="Content Placeholder 11"/>
          <p:cNvSpPr txBox="1"/>
          <p:nvPr/>
        </p:nvSpPr>
        <p:spPr>
          <a:xfrm>
            <a:off x="6191203" y="2017939"/>
            <a:ext cx="5090167"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37629">
              <a:lnSpc>
                <a:spcPct val="90000"/>
              </a:lnSpc>
              <a:spcBef>
                <a:spcPts val="400"/>
              </a:spcBef>
              <a:defRPr sz="2200">
                <a:latin typeface="Cambria"/>
                <a:ea typeface="Cambria"/>
                <a:cs typeface="Cambria"/>
                <a:sym typeface="Cambria"/>
              </a:defRPr>
            </a:pPr>
            <a:r>
              <a:t>VP</a:t>
            </a:r>
          </a:p>
          <a:p>
            <a:pPr defTabSz="737629">
              <a:lnSpc>
                <a:spcPct val="90000"/>
              </a:lnSpc>
              <a:spcBef>
                <a:spcPts val="400"/>
              </a:spcBef>
              <a:defRPr sz="2200">
                <a:latin typeface="Cambria"/>
                <a:ea typeface="Cambria"/>
                <a:cs typeface="Cambria"/>
                <a:sym typeface="Cambria"/>
              </a:defRPr>
            </a:pPr>
          </a:p>
          <a:p>
            <a:pPr defTabSz="737629">
              <a:lnSpc>
                <a:spcPct val="90000"/>
              </a:lnSpc>
              <a:spcBef>
                <a:spcPts val="400"/>
              </a:spcBef>
              <a:defRPr sz="2200">
                <a:latin typeface="Cambria"/>
                <a:ea typeface="Cambria"/>
                <a:cs typeface="Cambria"/>
                <a:sym typeface="Cambria"/>
              </a:defRPr>
            </a:pPr>
            <a:r>
              <a:t>18 Al día siguiente Jacob se levantó muy temprano, tomó la piedra que había usado como almohada, la puso de pie como un pilar, y la consagró derramando aceite sobre ella. </a:t>
            </a:r>
          </a:p>
          <a:p>
            <a:pPr defTabSz="737629">
              <a:lnSpc>
                <a:spcPct val="90000"/>
              </a:lnSpc>
              <a:spcBef>
                <a:spcPts val="400"/>
              </a:spcBef>
              <a:defRPr sz="2200">
                <a:latin typeface="Cambria"/>
                <a:ea typeface="Cambria"/>
                <a:cs typeface="Cambria"/>
                <a:sym typeface="Cambria"/>
              </a:defRPr>
            </a:pPr>
          </a:p>
          <a:p>
            <a:pPr defTabSz="737629">
              <a:lnSpc>
                <a:spcPct val="90000"/>
              </a:lnSpc>
              <a:spcBef>
                <a:spcPts val="400"/>
              </a:spcBef>
              <a:defRPr sz="2200">
                <a:latin typeface="Cambria"/>
                <a:ea typeface="Cambria"/>
                <a:cs typeface="Cambria"/>
                <a:sym typeface="Cambria"/>
              </a:defRPr>
            </a:pPr>
            <a:r>
              <a:t>19 En ese lugar había antes una ciudad que se llamaba Luz, pero Jacob le cambió el nombre y le puso Betel.</a:t>
            </a:r>
          </a:p>
        </p:txBody>
      </p:sp>
      <p:sp>
        <p:nvSpPr>
          <p:cNvPr id="135"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Génesis 28.18-19</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ed 2025.png" descr="ed 2025.png"/>
          <p:cNvPicPr>
            <a:picLocks noChangeAspect="1"/>
          </p:cNvPicPr>
          <p:nvPr/>
        </p:nvPicPr>
        <p:blipFill>
          <a:blip r:embed="rId2">
            <a:extLst/>
          </a:blip>
          <a:srcRect l="52925" t="6479" r="0" b="67314"/>
          <a:stretch>
            <a:fillRect/>
          </a:stretch>
        </p:blipFill>
        <p:spPr>
          <a:xfrm>
            <a:off x="9892506" y="5878512"/>
            <a:ext cx="2142676" cy="841439"/>
          </a:xfrm>
          <a:prstGeom prst="rect">
            <a:avLst/>
          </a:prstGeom>
          <a:ln w="12700">
            <a:miter lim="400000"/>
          </a:ln>
        </p:spPr>
      </p:pic>
      <p:pic>
        <p:nvPicPr>
          <p:cNvPr id="138" name="Picture 8" descr="Picture 8"/>
          <p:cNvPicPr>
            <a:picLocks noChangeAspect="1"/>
          </p:cNvPicPr>
          <p:nvPr/>
        </p:nvPicPr>
        <p:blipFill>
          <a:blip r:embed="rId3">
            <a:extLst/>
          </a:blip>
          <a:srcRect l="0" t="0" r="0" b="13348"/>
          <a:stretch>
            <a:fillRect/>
          </a:stretch>
        </p:blipFill>
        <p:spPr>
          <a:xfrm>
            <a:off x="0" y="73572"/>
            <a:ext cx="12192000" cy="5942389"/>
          </a:xfrm>
          <a:prstGeom prst="rect">
            <a:avLst/>
          </a:prstGeom>
          <a:ln w="12700">
            <a:miter lim="400000"/>
          </a:ln>
        </p:spPr>
      </p:pic>
      <p:sp>
        <p:nvSpPr>
          <p:cNvPr id="139" name="Content Placeholder 10"/>
          <p:cNvSpPr txBox="1"/>
          <p:nvPr>
            <p:ph type="body" sz="half" idx="1"/>
          </p:nvPr>
        </p:nvSpPr>
        <p:spPr>
          <a:xfrm>
            <a:off x="838200" y="2017939"/>
            <a:ext cx="5181600" cy="4162431"/>
          </a:xfrm>
          <a:prstGeom prst="rect">
            <a:avLst/>
          </a:prstGeom>
        </p:spPr>
        <p:txBody>
          <a:bodyPr/>
          <a:lstStyle/>
          <a:p>
            <a:pPr marL="0" indent="0" defTabSz="783721">
              <a:spcBef>
                <a:spcPts val="700"/>
              </a:spcBef>
              <a:buSzTx/>
              <a:buNone/>
              <a:defRPr sz="2300">
                <a:latin typeface="Cambria"/>
                <a:ea typeface="Cambria"/>
                <a:cs typeface="Cambria"/>
                <a:sym typeface="Cambria"/>
              </a:defRPr>
            </a:pPr>
            <a:r>
              <a:t>RVR</a:t>
            </a:r>
          </a:p>
          <a:p>
            <a:pPr marL="0" indent="0" defTabSz="783721">
              <a:spcBef>
                <a:spcPts val="700"/>
              </a:spcBef>
              <a:buSzTx/>
              <a:buNone/>
              <a:defRPr sz="2300">
                <a:latin typeface="Cambria"/>
                <a:ea typeface="Cambria"/>
                <a:cs typeface="Cambria"/>
                <a:sym typeface="Cambria"/>
              </a:defRPr>
            </a:pPr>
          </a:p>
          <a:p>
            <a:pPr marL="0" indent="0" defTabSz="783721">
              <a:spcBef>
                <a:spcPts val="700"/>
              </a:spcBef>
              <a:buSzTx/>
              <a:buNone/>
              <a:defRPr sz="2300">
                <a:latin typeface="Cambria"/>
                <a:ea typeface="Cambria"/>
                <a:cs typeface="Cambria"/>
                <a:sym typeface="Cambria"/>
              </a:defRPr>
            </a:pPr>
            <a:r>
              <a:t>20 Allí hizo voto Jacob, diciendo: «Si va Dios conmigo y me guarda en este viaje en que estoy, si me da pan para comer y vestido para vestir </a:t>
            </a:r>
          </a:p>
          <a:p>
            <a:pPr marL="0" indent="0" defTabSz="783721">
              <a:spcBef>
                <a:spcPts val="700"/>
              </a:spcBef>
              <a:buSzTx/>
              <a:buNone/>
              <a:defRPr sz="2300">
                <a:latin typeface="Cambria"/>
                <a:ea typeface="Cambria"/>
                <a:cs typeface="Cambria"/>
                <a:sym typeface="Cambria"/>
              </a:defRPr>
            </a:pPr>
          </a:p>
          <a:p>
            <a:pPr marL="0" indent="0" defTabSz="783721">
              <a:spcBef>
                <a:spcPts val="700"/>
              </a:spcBef>
              <a:buSzTx/>
              <a:buNone/>
              <a:defRPr sz="2300">
                <a:latin typeface="Cambria"/>
                <a:ea typeface="Cambria"/>
                <a:cs typeface="Cambria"/>
                <a:sym typeface="Cambria"/>
              </a:defRPr>
            </a:pPr>
            <a:r>
              <a:t>21 y si vuelvo en paz a casa de mi padre, Jehová será mi Dios. </a:t>
            </a:r>
          </a:p>
        </p:txBody>
      </p:sp>
      <p:sp>
        <p:nvSpPr>
          <p:cNvPr id="140" name="Content Placeholder 11"/>
          <p:cNvSpPr txBox="1"/>
          <p:nvPr/>
        </p:nvSpPr>
        <p:spPr>
          <a:xfrm>
            <a:off x="6191203" y="2017939"/>
            <a:ext cx="5090167"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75966">
              <a:lnSpc>
                <a:spcPct val="90000"/>
              </a:lnSpc>
              <a:spcBef>
                <a:spcPts val="600"/>
              </a:spcBef>
              <a:defRPr sz="2300">
                <a:latin typeface="Cambria"/>
                <a:ea typeface="Cambria"/>
                <a:cs typeface="Cambria"/>
                <a:sym typeface="Cambria"/>
              </a:defRPr>
            </a:pPr>
            <a:r>
              <a:t>VP</a:t>
            </a:r>
          </a:p>
          <a:p>
            <a:pPr defTabSz="775966">
              <a:lnSpc>
                <a:spcPct val="90000"/>
              </a:lnSpc>
              <a:spcBef>
                <a:spcPts val="600"/>
              </a:spcBef>
              <a:defRPr sz="2300">
                <a:latin typeface="Cambria"/>
                <a:ea typeface="Cambria"/>
                <a:cs typeface="Cambria"/>
                <a:sym typeface="Cambria"/>
              </a:defRPr>
            </a:pPr>
          </a:p>
          <a:p>
            <a:pPr defTabSz="775966">
              <a:lnSpc>
                <a:spcPct val="90000"/>
              </a:lnSpc>
              <a:spcBef>
                <a:spcPts val="600"/>
              </a:spcBef>
              <a:defRPr sz="2300">
                <a:latin typeface="Cambria"/>
                <a:ea typeface="Cambria"/>
                <a:cs typeface="Cambria"/>
                <a:sym typeface="Cambria"/>
              </a:defRPr>
            </a:pPr>
            <a:r>
              <a:t>20 Allí Jacob hizo esta promesa: «Si Dios me acompaña y me cuida en este viaje que estoy haciendo, si me da qué comer y con qué vestirme, </a:t>
            </a:r>
          </a:p>
          <a:p>
            <a:pPr defTabSz="775966">
              <a:lnSpc>
                <a:spcPct val="90000"/>
              </a:lnSpc>
              <a:spcBef>
                <a:spcPts val="600"/>
              </a:spcBef>
              <a:defRPr sz="2300">
                <a:latin typeface="Cambria"/>
                <a:ea typeface="Cambria"/>
                <a:cs typeface="Cambria"/>
                <a:sym typeface="Cambria"/>
              </a:defRPr>
            </a:pPr>
          </a:p>
          <a:p>
            <a:pPr defTabSz="775966">
              <a:lnSpc>
                <a:spcPct val="90000"/>
              </a:lnSpc>
              <a:spcBef>
                <a:spcPts val="600"/>
              </a:spcBef>
              <a:defRPr sz="2300">
                <a:latin typeface="Cambria"/>
                <a:ea typeface="Cambria"/>
                <a:cs typeface="Cambria"/>
                <a:sym typeface="Cambria"/>
              </a:defRPr>
            </a:pPr>
            <a:r>
              <a:t>21 y si regreso sano y salvo a la casa de mi padre, entonces el Señor será mi Dios. </a:t>
            </a:r>
          </a:p>
        </p:txBody>
      </p:sp>
      <p:sp>
        <p:nvSpPr>
          <p:cNvPr id="141"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Génesis 28.20-21</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