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ptos"/>
      </a:defRPr>
    </a:lvl1pPr>
    <a:lvl2pPr indent="228600" latinLnBrk="0">
      <a:defRPr sz="1200">
        <a:latin typeface="+mn-lt"/>
        <a:ea typeface="+mn-ea"/>
        <a:cs typeface="+mn-cs"/>
        <a:sym typeface="Aptos"/>
      </a:defRPr>
    </a:lvl2pPr>
    <a:lvl3pPr indent="457200" latinLnBrk="0">
      <a:defRPr sz="1200">
        <a:latin typeface="+mn-lt"/>
        <a:ea typeface="+mn-ea"/>
        <a:cs typeface="+mn-cs"/>
        <a:sym typeface="Aptos"/>
      </a:defRPr>
    </a:lvl3pPr>
    <a:lvl4pPr indent="685800" latinLnBrk="0">
      <a:defRPr sz="1200">
        <a:latin typeface="+mn-lt"/>
        <a:ea typeface="+mn-ea"/>
        <a:cs typeface="+mn-cs"/>
        <a:sym typeface="Aptos"/>
      </a:defRPr>
    </a:lvl4pPr>
    <a:lvl5pPr indent="914400" latinLnBrk="0">
      <a:defRPr sz="1200">
        <a:latin typeface="+mn-lt"/>
        <a:ea typeface="+mn-ea"/>
        <a:cs typeface="+mn-cs"/>
        <a:sym typeface="Aptos"/>
      </a:defRPr>
    </a:lvl5pPr>
    <a:lvl6pPr indent="1143000" latinLnBrk="0">
      <a:defRPr sz="1200">
        <a:latin typeface="+mn-lt"/>
        <a:ea typeface="+mn-ea"/>
        <a:cs typeface="+mn-cs"/>
        <a:sym typeface="Aptos"/>
      </a:defRPr>
    </a:lvl6pPr>
    <a:lvl7pPr indent="1371600" latinLnBrk="0">
      <a:defRPr sz="1200">
        <a:latin typeface="+mn-lt"/>
        <a:ea typeface="+mn-ea"/>
        <a:cs typeface="+mn-cs"/>
        <a:sym typeface="Aptos"/>
      </a:defRPr>
    </a:lvl7pPr>
    <a:lvl8pPr indent="1600200" latinLnBrk="0">
      <a:defRPr sz="1200">
        <a:latin typeface="+mn-lt"/>
        <a:ea typeface="+mn-ea"/>
        <a:cs typeface="+mn-cs"/>
        <a:sym typeface="Aptos"/>
      </a:defRPr>
    </a:lvl8pPr>
    <a:lvl9pPr indent="1828800" latinLnBrk="0">
      <a:defRPr sz="1200">
        <a:latin typeface="+mn-lt"/>
        <a:ea typeface="+mn-ea"/>
        <a:cs typeface="+mn-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73"/>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98"/>
          </a:xfrm>
          <a:prstGeom prst="rect">
            <a:avLst/>
          </a:prstGeom>
        </p:spPr>
        <p:txBody>
          <a:bodyPr/>
          <a:lstStyle>
            <a:lvl1pPr marL="0" indent="0">
              <a:buSzTx/>
              <a:buFontTx/>
              <a:buNone/>
              <a:defRPr sz="2400">
                <a:solidFill>
                  <a:srgbClr val="757575"/>
                </a:solidFill>
              </a:defRPr>
            </a:lvl1pPr>
            <a:lvl2pPr marL="0" indent="0">
              <a:buSzTx/>
              <a:buFontTx/>
              <a:buNone/>
              <a:defRPr sz="2400">
                <a:solidFill>
                  <a:srgbClr val="757575"/>
                </a:solidFill>
              </a:defRPr>
            </a:lvl2pPr>
            <a:lvl3pPr marL="0" indent="0">
              <a:buSzTx/>
              <a:buFontTx/>
              <a:buNone/>
              <a:defRPr sz="2400">
                <a:solidFill>
                  <a:srgbClr val="757575"/>
                </a:solidFill>
              </a:defRPr>
            </a:lvl3pPr>
            <a:lvl4pPr marL="0" indent="0">
              <a:buSzTx/>
              <a:buFontTx/>
              <a:buNone/>
              <a:defRPr sz="2400">
                <a:solidFill>
                  <a:srgbClr val="757575"/>
                </a:solidFill>
              </a:defRPr>
            </a:lvl4pPr>
            <a:lvl5pPr marL="0" indent="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23"/>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4"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4"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55" y="6404294"/>
            <a:ext cx="273652" cy="269237"/>
          </a:xfrm>
          <a:prstGeom prst="rect">
            <a:avLst/>
          </a:prstGeom>
          <a:ln w="12700">
            <a:miter lim="400000"/>
          </a:ln>
        </p:spPr>
        <p:txBody>
          <a:bodyPr wrap="none" lIns="45718" tIns="45718" rIns="45718" bIns="45718" anchor="ctr">
            <a:spAutoFit/>
          </a:bodyPr>
          <a:lstStyle>
            <a:lvl1pPr algn="r">
              <a:defRPr sz="12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cordero 2025.png" descr="cordero 2025.png"/>
          <p:cNvPicPr>
            <a:picLocks noChangeAspect="1"/>
          </p:cNvPicPr>
          <p:nvPr/>
        </p:nvPicPr>
        <p:blipFill>
          <a:blip r:embed="rId2">
            <a:alphaModFix amt="26818"/>
            <a:extLst/>
          </a:blip>
          <a:srcRect l="488" t="20409" r="0" b="0"/>
          <a:stretch>
            <a:fillRect/>
          </a:stretch>
        </p:blipFill>
        <p:spPr>
          <a:xfrm>
            <a:off x="-9897" y="269570"/>
            <a:ext cx="14001203" cy="7496411"/>
          </a:xfrm>
          <a:prstGeom prst="rect">
            <a:avLst/>
          </a:prstGeom>
          <a:ln w="12700">
            <a:miter lim="400000"/>
          </a:ln>
        </p:spPr>
      </p:pic>
      <p:sp>
        <p:nvSpPr>
          <p:cNvPr id="95" name="Title 1"/>
          <p:cNvSpPr txBox="1"/>
          <p:nvPr>
            <p:ph type="ctrTitle"/>
          </p:nvPr>
        </p:nvSpPr>
        <p:spPr>
          <a:xfrm>
            <a:off x="920713" y="1150420"/>
            <a:ext cx="7472854" cy="1655761"/>
          </a:xfrm>
          <a:prstGeom prst="rect">
            <a:avLst/>
          </a:prstGeom>
        </p:spPr>
        <p:txBody>
          <a:bodyPr anchor="t"/>
          <a:lstStyle/>
          <a:p>
            <a:pPr algn="l" defTabSz="691833">
              <a:defRPr sz="2800">
                <a:solidFill>
                  <a:srgbClr val="92D3F0"/>
                </a:solidFill>
                <a:latin typeface="Futura Bold"/>
                <a:ea typeface="Futura Bold"/>
                <a:cs typeface="Futura Bold"/>
                <a:sym typeface="Futura Bold"/>
              </a:defRPr>
            </a:pPr>
            <a:r>
              <a:t>Lección 10</a:t>
            </a:r>
            <a:br/>
            <a:r>
              <a:rPr cap="all">
                <a:solidFill>
                  <a:srgbClr val="C5423E"/>
                </a:solidFill>
              </a:rPr>
              <a:t>LA OFRENDA DE DAVID </a:t>
            </a:r>
            <a:endParaRPr>
              <a:solidFill>
                <a:srgbClr val="C5423E"/>
              </a:solidFill>
            </a:endParaRPr>
          </a:p>
          <a:p>
            <a:pPr algn="l" defTabSz="691833">
              <a:defRPr sz="1400">
                <a:solidFill>
                  <a:srgbClr val="0D0D0D"/>
                </a:solidFill>
                <a:latin typeface="Futura Bold"/>
                <a:ea typeface="Futura Bold"/>
                <a:cs typeface="Futura Bold"/>
                <a:sym typeface="Futura Bold"/>
              </a:defRPr>
            </a:pPr>
            <a:r>
              <a:t>1 Crónicas 21.14-30</a:t>
            </a:r>
          </a:p>
        </p:txBody>
      </p:sp>
      <p:sp>
        <p:nvSpPr>
          <p:cNvPr id="96" name="Subtitle 2"/>
          <p:cNvSpPr txBox="1"/>
          <p:nvPr>
            <p:ph type="subTitle" sz="quarter" idx="1"/>
          </p:nvPr>
        </p:nvSpPr>
        <p:spPr>
          <a:xfrm>
            <a:off x="920713" y="2778125"/>
            <a:ext cx="7472854" cy="1655761"/>
          </a:xfrm>
          <a:prstGeom prst="rect">
            <a:avLst/>
          </a:prstGeom>
        </p:spPr>
        <p:txBody>
          <a:bodyPr/>
          <a:lstStyle/>
          <a:p>
            <a:pPr algn="l">
              <a:defRPr sz="2000">
                <a:latin typeface="Cambria"/>
                <a:ea typeface="Cambria"/>
                <a:cs typeface="Cambria"/>
                <a:sym typeface="Cambria"/>
              </a:defRPr>
            </a:pPr>
            <a:r>
              <a:t>«Replicó el rey David a Ornán: No, todo quiero comprarlo por su justo precio; porque no tomaré para Jehová lo que es tuyo, ni sacrificaré holocausto que nada me cueste». </a:t>
            </a:r>
          </a:p>
          <a:p>
            <a:pPr algn="r">
              <a:defRPr sz="2000">
                <a:latin typeface="Cambria"/>
                <a:ea typeface="Cambria"/>
                <a:cs typeface="Cambria"/>
                <a:sym typeface="Cambria"/>
              </a:defRPr>
            </a:pPr>
            <a:r>
              <a:t>1 Crónicas 21.24</a:t>
            </a:r>
          </a:p>
        </p:txBody>
      </p:sp>
      <p:pic>
        <p:nvPicPr>
          <p:cNvPr id="97" name="ed 2025.png" descr="ed 2025.png"/>
          <p:cNvPicPr>
            <a:picLocks noChangeAspect="1"/>
          </p:cNvPicPr>
          <p:nvPr/>
        </p:nvPicPr>
        <p:blipFill>
          <a:blip r:embed="rId3">
            <a:extLst/>
          </a:blip>
          <a:srcRect l="52367" t="8775" r="2449" b="69282"/>
          <a:stretch>
            <a:fillRect/>
          </a:stretch>
        </p:blipFill>
        <p:spPr>
          <a:xfrm>
            <a:off x="785664" y="4033730"/>
            <a:ext cx="2691995" cy="922237"/>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1" name="Picture 8" descr="Picture 8"/>
          <p:cNvPicPr>
            <a:picLocks noChangeAspect="1"/>
          </p:cNvPicPr>
          <p:nvPr/>
        </p:nvPicPr>
        <p:blipFill>
          <a:blip r:embed="rId2">
            <a:extLst/>
          </a:blip>
          <a:srcRect l="0" t="0" r="0" b="13348"/>
          <a:stretch>
            <a:fillRect/>
          </a:stretch>
        </p:blipFill>
        <p:spPr>
          <a:xfrm>
            <a:off x="0" y="73572"/>
            <a:ext cx="12192000" cy="5942389"/>
          </a:xfrm>
          <a:prstGeom prst="rect">
            <a:avLst/>
          </a:prstGeom>
          <a:ln w="12700">
            <a:miter lim="400000"/>
          </a:ln>
        </p:spPr>
      </p:pic>
      <p:sp>
        <p:nvSpPr>
          <p:cNvPr id="142" name="Content Placeholder 10"/>
          <p:cNvSpPr txBox="1"/>
          <p:nvPr>
            <p:ph type="body" sz="half" idx="1"/>
          </p:nvPr>
        </p:nvSpPr>
        <p:spPr>
          <a:xfrm>
            <a:off x="838200" y="2017940"/>
            <a:ext cx="5181600" cy="4162428"/>
          </a:xfrm>
          <a:prstGeom prst="rect">
            <a:avLst/>
          </a:prstGeom>
        </p:spPr>
        <p:txBody>
          <a:bodyPr/>
          <a:lstStyle/>
          <a:p>
            <a:pPr marL="0" indent="0" defTabSz="807962">
              <a:spcBef>
                <a:spcPts val="800"/>
              </a:spcBef>
              <a:buSzTx/>
              <a:buNone/>
              <a:defRPr sz="2100">
                <a:latin typeface="Cambria"/>
                <a:ea typeface="Cambria"/>
                <a:cs typeface="Cambria"/>
                <a:sym typeface="Cambria"/>
              </a:defRPr>
            </a:pPr>
            <a:r>
              <a:t>RVR</a:t>
            </a:r>
          </a:p>
          <a:p>
            <a:pPr marL="0" indent="0" defTabSz="807962">
              <a:spcBef>
                <a:spcPts val="800"/>
              </a:spcBef>
              <a:buSzTx/>
              <a:buNone/>
              <a:defRPr sz="2100">
                <a:latin typeface="Cambria"/>
                <a:ea typeface="Cambria"/>
                <a:cs typeface="Cambria"/>
                <a:sym typeface="Cambria"/>
              </a:defRPr>
            </a:pPr>
          </a:p>
          <a:p>
            <a:pPr marL="0" indent="0" defTabSz="807962">
              <a:spcBef>
                <a:spcPts val="800"/>
              </a:spcBef>
              <a:buSzTx/>
              <a:buNone/>
              <a:defRPr sz="2100">
                <a:latin typeface="Cambria"/>
                <a:ea typeface="Cambria"/>
                <a:cs typeface="Cambria"/>
                <a:sym typeface="Cambria"/>
              </a:defRPr>
            </a:pPr>
            <a:r>
              <a:t>24 Replicó el rey David a Ornán: —No, todo quiero comprarlo por su justo precio; porque no tomaré para Jehová lo que es tuyo, ni sacrificaré holocausto que nada me cueste.</a:t>
            </a:r>
          </a:p>
          <a:p>
            <a:pPr marL="0" indent="0" defTabSz="807962">
              <a:spcBef>
                <a:spcPts val="800"/>
              </a:spcBef>
              <a:buSzTx/>
              <a:buNone/>
              <a:defRPr sz="2100">
                <a:latin typeface="Cambria"/>
                <a:ea typeface="Cambria"/>
                <a:cs typeface="Cambria"/>
                <a:sym typeface="Cambria"/>
              </a:defRPr>
            </a:pPr>
          </a:p>
          <a:p>
            <a:pPr marL="0" indent="0" defTabSz="807962">
              <a:spcBef>
                <a:spcPts val="800"/>
              </a:spcBef>
              <a:buSzTx/>
              <a:buNone/>
              <a:defRPr sz="2100">
                <a:latin typeface="Cambria"/>
                <a:ea typeface="Cambria"/>
                <a:cs typeface="Cambria"/>
                <a:sym typeface="Cambria"/>
              </a:defRPr>
            </a:pPr>
            <a:r>
              <a:t>25 Y dio David a Ornán por aquel lugar la suma de seiscientos siclos de oro. </a:t>
            </a:r>
          </a:p>
        </p:txBody>
      </p:sp>
      <p:sp>
        <p:nvSpPr>
          <p:cNvPr id="143"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25496">
              <a:lnSpc>
                <a:spcPct val="90000"/>
              </a:lnSpc>
              <a:spcBef>
                <a:spcPts val="700"/>
              </a:spcBef>
              <a:defRPr sz="2200">
                <a:latin typeface="Cambria"/>
                <a:ea typeface="Cambria"/>
                <a:cs typeface="Cambria"/>
                <a:sym typeface="Cambria"/>
              </a:defRPr>
            </a:pPr>
            <a:r>
              <a:t>VP</a:t>
            </a:r>
          </a:p>
          <a:p>
            <a:pPr defTabSz="825496">
              <a:lnSpc>
                <a:spcPct val="90000"/>
              </a:lnSpc>
              <a:spcBef>
                <a:spcPts val="700"/>
              </a:spcBef>
              <a:defRPr sz="2200">
                <a:latin typeface="Cambria"/>
                <a:ea typeface="Cambria"/>
                <a:cs typeface="Cambria"/>
                <a:sym typeface="Cambria"/>
              </a:defRPr>
            </a:pPr>
          </a:p>
          <a:p>
            <a:pPr defTabSz="825496">
              <a:lnSpc>
                <a:spcPct val="90000"/>
              </a:lnSpc>
              <a:spcBef>
                <a:spcPts val="700"/>
              </a:spcBef>
              <a:defRPr sz="2200">
                <a:latin typeface="Cambria"/>
                <a:ea typeface="Cambria"/>
                <a:cs typeface="Cambria"/>
                <a:sym typeface="Cambria"/>
              </a:defRPr>
            </a:pPr>
            <a:r>
              <a:t>24 Pero el rey David respondió: —Te lo agradezco, pero tengo que comprarlo todo por el precio exacto, pues no te voy a quitar lo tuyo para dárselo al Señor y ofrecerle un holocausto que no me haya costado nada.</a:t>
            </a:r>
          </a:p>
          <a:p>
            <a:pPr defTabSz="825496">
              <a:lnSpc>
                <a:spcPct val="90000"/>
              </a:lnSpc>
              <a:spcBef>
                <a:spcPts val="700"/>
              </a:spcBef>
              <a:defRPr sz="2200">
                <a:latin typeface="Cambria"/>
                <a:ea typeface="Cambria"/>
                <a:cs typeface="Cambria"/>
                <a:sym typeface="Cambria"/>
              </a:defRPr>
            </a:pPr>
          </a:p>
          <a:p>
            <a:pPr defTabSz="825496">
              <a:lnSpc>
                <a:spcPct val="90000"/>
              </a:lnSpc>
              <a:spcBef>
                <a:spcPts val="700"/>
              </a:spcBef>
              <a:defRPr sz="2200">
                <a:latin typeface="Cambria"/>
                <a:ea typeface="Cambria"/>
                <a:cs typeface="Cambria"/>
                <a:sym typeface="Cambria"/>
              </a:defRPr>
            </a:pPr>
            <a:r>
              <a:t>25 De esta manera, David le pagó a Ornán por aquel lugar seiscientas monedas de oro, </a:t>
            </a:r>
          </a:p>
        </p:txBody>
      </p:sp>
      <p:sp>
        <p:nvSpPr>
          <p:cNvPr id="144"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Crónicas 2.24-25</a:t>
            </a:r>
          </a:p>
        </p:txBody>
      </p:sp>
      <p:pic>
        <p:nvPicPr>
          <p:cNvPr id="145" name="ed 2025.png" descr="ed 2025.png"/>
          <p:cNvPicPr>
            <a:picLocks noChangeAspect="1"/>
          </p:cNvPicPr>
          <p:nvPr/>
        </p:nvPicPr>
        <p:blipFill>
          <a:blip r:embed="rId3">
            <a:extLst/>
          </a:blip>
          <a:srcRect l="52925" t="6479" r="0" b="67314"/>
          <a:stretch>
            <a:fillRect/>
          </a:stretch>
        </p:blipFill>
        <p:spPr>
          <a:xfrm>
            <a:off x="9892506" y="5878512"/>
            <a:ext cx="2142668" cy="841431"/>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 name="Picture 8" descr="Picture 8"/>
          <p:cNvPicPr>
            <a:picLocks noChangeAspect="1"/>
          </p:cNvPicPr>
          <p:nvPr/>
        </p:nvPicPr>
        <p:blipFill>
          <a:blip r:embed="rId2">
            <a:extLst/>
          </a:blip>
          <a:srcRect l="0" t="0" r="0" b="13348"/>
          <a:stretch>
            <a:fillRect/>
          </a:stretch>
        </p:blipFill>
        <p:spPr>
          <a:xfrm>
            <a:off x="0" y="73572"/>
            <a:ext cx="12192000" cy="5942389"/>
          </a:xfrm>
          <a:prstGeom prst="rect">
            <a:avLst/>
          </a:prstGeom>
          <a:ln w="12700">
            <a:miter lim="400000"/>
          </a:ln>
        </p:spPr>
      </p:pic>
      <p:sp>
        <p:nvSpPr>
          <p:cNvPr id="148" name="Content Placeholder 10"/>
          <p:cNvSpPr txBox="1"/>
          <p:nvPr>
            <p:ph type="body" sz="half" idx="1"/>
          </p:nvPr>
        </p:nvSpPr>
        <p:spPr>
          <a:xfrm>
            <a:off x="838200" y="2017940"/>
            <a:ext cx="5181600" cy="4162428"/>
          </a:xfrm>
          <a:prstGeom prst="rect">
            <a:avLst/>
          </a:prstGeom>
        </p:spPr>
        <p:txBody>
          <a:bodyPr/>
          <a:lstStyle/>
          <a:p>
            <a:pPr marL="0" indent="0" defTabSz="807962">
              <a:spcBef>
                <a:spcPts val="800"/>
              </a:spcBef>
              <a:buSzTx/>
              <a:buNone/>
              <a:defRPr sz="2100">
                <a:latin typeface="Cambria"/>
                <a:ea typeface="Cambria"/>
                <a:cs typeface="Cambria"/>
                <a:sym typeface="Cambria"/>
              </a:defRPr>
            </a:pPr>
            <a:r>
              <a:t>RVR</a:t>
            </a:r>
          </a:p>
          <a:p>
            <a:pPr marL="0" indent="0" defTabSz="807962">
              <a:spcBef>
                <a:spcPts val="800"/>
              </a:spcBef>
              <a:buSzTx/>
              <a:buNone/>
              <a:defRPr sz="2100">
                <a:latin typeface="Cambria"/>
                <a:ea typeface="Cambria"/>
                <a:cs typeface="Cambria"/>
                <a:sym typeface="Cambria"/>
              </a:defRPr>
            </a:pPr>
          </a:p>
          <a:p>
            <a:pPr marL="0" indent="0" defTabSz="807962">
              <a:spcBef>
                <a:spcPts val="800"/>
              </a:spcBef>
              <a:buSzTx/>
              <a:buNone/>
              <a:defRPr sz="2100">
                <a:latin typeface="Cambria"/>
                <a:ea typeface="Cambria"/>
                <a:cs typeface="Cambria"/>
                <a:sym typeface="Cambria"/>
              </a:defRPr>
            </a:pPr>
            <a:r>
              <a:t>26 David edificó allí un altar a Jehová, en el que ofreció holocaustos y ofrendas de paz e invocó a Jehová, quien le respondió por fuego desde los cielos en el altar del holocausto. </a:t>
            </a:r>
          </a:p>
          <a:p>
            <a:pPr marL="0" indent="0" defTabSz="807962">
              <a:spcBef>
                <a:spcPts val="800"/>
              </a:spcBef>
              <a:buSzTx/>
              <a:buNone/>
              <a:defRPr sz="2100">
                <a:latin typeface="Cambria"/>
                <a:ea typeface="Cambria"/>
                <a:cs typeface="Cambria"/>
                <a:sym typeface="Cambria"/>
              </a:defRPr>
            </a:pPr>
          </a:p>
          <a:p>
            <a:pPr marL="0" indent="0" defTabSz="807962">
              <a:spcBef>
                <a:spcPts val="800"/>
              </a:spcBef>
              <a:buSzTx/>
              <a:buNone/>
              <a:defRPr sz="2100">
                <a:latin typeface="Cambria"/>
                <a:ea typeface="Cambria"/>
                <a:cs typeface="Cambria"/>
                <a:sym typeface="Cambria"/>
              </a:defRPr>
            </a:pPr>
            <a:r>
              <a:t>27 Entonces Jehová habló al ángel, y éste volvió su espada a la vaina.</a:t>
            </a:r>
          </a:p>
        </p:txBody>
      </p:sp>
      <p:sp>
        <p:nvSpPr>
          <p:cNvPr id="149"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25496">
              <a:lnSpc>
                <a:spcPct val="90000"/>
              </a:lnSpc>
              <a:spcBef>
                <a:spcPts val="700"/>
              </a:spcBef>
              <a:defRPr sz="2200">
                <a:latin typeface="Cambria"/>
                <a:ea typeface="Cambria"/>
                <a:cs typeface="Cambria"/>
                <a:sym typeface="Cambria"/>
              </a:defRPr>
            </a:pPr>
            <a:r>
              <a:t>VP</a:t>
            </a:r>
          </a:p>
          <a:p>
            <a:pPr defTabSz="825496">
              <a:lnSpc>
                <a:spcPct val="90000"/>
              </a:lnSpc>
              <a:spcBef>
                <a:spcPts val="700"/>
              </a:spcBef>
              <a:defRPr sz="2200">
                <a:latin typeface="Cambria"/>
                <a:ea typeface="Cambria"/>
                <a:cs typeface="Cambria"/>
                <a:sym typeface="Cambria"/>
              </a:defRPr>
            </a:pPr>
          </a:p>
          <a:p>
            <a:pPr defTabSz="825496">
              <a:lnSpc>
                <a:spcPct val="90000"/>
              </a:lnSpc>
              <a:spcBef>
                <a:spcPts val="700"/>
              </a:spcBef>
              <a:defRPr sz="2200">
                <a:latin typeface="Cambria"/>
                <a:ea typeface="Cambria"/>
                <a:cs typeface="Cambria"/>
                <a:sym typeface="Cambria"/>
              </a:defRPr>
            </a:pPr>
            <a:r>
              <a:t>26 y allí construyó un altar al Señor y ofreció holocaustos y sacrificios de reconciliación. Luego invocó al Señor, y él le respondió enviando fuego desde el cielo sobre el altar del holocausto.</a:t>
            </a:r>
          </a:p>
          <a:p>
            <a:pPr defTabSz="825496">
              <a:lnSpc>
                <a:spcPct val="90000"/>
              </a:lnSpc>
              <a:spcBef>
                <a:spcPts val="700"/>
              </a:spcBef>
              <a:defRPr sz="2200">
                <a:latin typeface="Cambria"/>
                <a:ea typeface="Cambria"/>
                <a:cs typeface="Cambria"/>
                <a:sym typeface="Cambria"/>
              </a:defRPr>
            </a:pPr>
          </a:p>
          <a:p>
            <a:pPr defTabSz="825496">
              <a:lnSpc>
                <a:spcPct val="90000"/>
              </a:lnSpc>
              <a:spcBef>
                <a:spcPts val="700"/>
              </a:spcBef>
              <a:defRPr sz="2200">
                <a:latin typeface="Cambria"/>
                <a:ea typeface="Cambria"/>
                <a:cs typeface="Cambria"/>
                <a:sym typeface="Cambria"/>
              </a:defRPr>
            </a:pPr>
            <a:r>
              <a:t>27 Entonces el Señor ordenó al ángel que volviera a guardar su espada.</a:t>
            </a:r>
          </a:p>
        </p:txBody>
      </p:sp>
      <p:sp>
        <p:nvSpPr>
          <p:cNvPr id="150"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Crónicas 2.26-27</a:t>
            </a:r>
          </a:p>
        </p:txBody>
      </p:sp>
      <p:pic>
        <p:nvPicPr>
          <p:cNvPr id="151" name="ed 2025.png" descr="ed 2025.png"/>
          <p:cNvPicPr>
            <a:picLocks noChangeAspect="1"/>
          </p:cNvPicPr>
          <p:nvPr/>
        </p:nvPicPr>
        <p:blipFill>
          <a:blip r:embed="rId3">
            <a:extLst/>
          </a:blip>
          <a:srcRect l="52925" t="6479" r="0" b="67314"/>
          <a:stretch>
            <a:fillRect/>
          </a:stretch>
        </p:blipFill>
        <p:spPr>
          <a:xfrm>
            <a:off x="9892506" y="5878512"/>
            <a:ext cx="2142668" cy="841431"/>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Picture 8" descr="Picture 8"/>
          <p:cNvPicPr>
            <a:picLocks noChangeAspect="1"/>
          </p:cNvPicPr>
          <p:nvPr/>
        </p:nvPicPr>
        <p:blipFill>
          <a:blip r:embed="rId2">
            <a:extLst/>
          </a:blip>
          <a:srcRect l="0" t="0" r="0" b="13348"/>
          <a:stretch>
            <a:fillRect/>
          </a:stretch>
        </p:blipFill>
        <p:spPr>
          <a:xfrm>
            <a:off x="0" y="73572"/>
            <a:ext cx="12192000" cy="5942389"/>
          </a:xfrm>
          <a:prstGeom prst="rect">
            <a:avLst/>
          </a:prstGeom>
          <a:ln w="12700">
            <a:miter lim="400000"/>
          </a:ln>
        </p:spPr>
      </p:pic>
      <p:sp>
        <p:nvSpPr>
          <p:cNvPr id="154" name="Content Placeholder 10"/>
          <p:cNvSpPr txBox="1"/>
          <p:nvPr>
            <p:ph type="body" sz="half" idx="1"/>
          </p:nvPr>
        </p:nvSpPr>
        <p:spPr>
          <a:xfrm>
            <a:off x="838200" y="2017940"/>
            <a:ext cx="5181600" cy="4162428"/>
          </a:xfrm>
          <a:prstGeom prst="rect">
            <a:avLst/>
          </a:prstGeom>
        </p:spPr>
        <p:txBody>
          <a:bodyPr/>
          <a:lstStyle/>
          <a:p>
            <a:pPr marL="0" indent="0" defTabSz="807962">
              <a:spcBef>
                <a:spcPts val="800"/>
              </a:spcBef>
              <a:buSzTx/>
              <a:buNone/>
              <a:defRPr sz="2100">
                <a:latin typeface="Cambria"/>
                <a:ea typeface="Cambria"/>
                <a:cs typeface="Cambria"/>
                <a:sym typeface="Cambria"/>
              </a:defRPr>
            </a:pPr>
            <a:r>
              <a:t>RVR</a:t>
            </a:r>
          </a:p>
          <a:p>
            <a:pPr marL="0" indent="0" defTabSz="807962">
              <a:spcBef>
                <a:spcPts val="800"/>
              </a:spcBef>
              <a:buSzTx/>
              <a:buNone/>
              <a:defRPr sz="2100">
                <a:latin typeface="Cambria"/>
                <a:ea typeface="Cambria"/>
                <a:cs typeface="Cambria"/>
                <a:sym typeface="Cambria"/>
              </a:defRPr>
            </a:pPr>
          </a:p>
          <a:p>
            <a:pPr marL="0" indent="0" defTabSz="807962">
              <a:spcBef>
                <a:spcPts val="800"/>
              </a:spcBef>
              <a:buSzTx/>
              <a:buNone/>
              <a:defRPr sz="2100">
                <a:latin typeface="Cambria"/>
                <a:ea typeface="Cambria"/>
                <a:cs typeface="Cambria"/>
                <a:sym typeface="Cambria"/>
              </a:defRPr>
            </a:pPr>
            <a:r>
              <a:t>28 Al ver David que Jehová lo había oído en la era de Ornán, el jebuseo, ofreció sacrificios allí. </a:t>
            </a:r>
          </a:p>
          <a:p>
            <a:pPr marL="0" indent="0" defTabSz="807962">
              <a:spcBef>
                <a:spcPts val="800"/>
              </a:spcBef>
              <a:buSzTx/>
              <a:buNone/>
              <a:defRPr sz="2100">
                <a:latin typeface="Cambria"/>
                <a:ea typeface="Cambria"/>
                <a:cs typeface="Cambria"/>
                <a:sym typeface="Cambria"/>
              </a:defRPr>
            </a:pPr>
          </a:p>
          <a:p>
            <a:pPr marL="0" indent="0" defTabSz="807962">
              <a:spcBef>
                <a:spcPts val="800"/>
              </a:spcBef>
              <a:buSzTx/>
              <a:buNone/>
              <a:defRPr sz="2100">
                <a:latin typeface="Cambria"/>
                <a:ea typeface="Cambria"/>
                <a:cs typeface="Cambria"/>
                <a:sym typeface="Cambria"/>
              </a:defRPr>
            </a:pPr>
            <a:r>
              <a:t>29 Pues el tabernáculo de Jehová que Moisés había hecho en el desierto, y el altar del holocausto, estaban entonces en el lugar alto de Gabaón; </a:t>
            </a:r>
          </a:p>
        </p:txBody>
      </p:sp>
      <p:sp>
        <p:nvSpPr>
          <p:cNvPr id="155"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25496">
              <a:lnSpc>
                <a:spcPct val="90000"/>
              </a:lnSpc>
              <a:spcBef>
                <a:spcPts val="700"/>
              </a:spcBef>
              <a:defRPr sz="2200">
                <a:latin typeface="Cambria"/>
                <a:ea typeface="Cambria"/>
                <a:cs typeface="Cambria"/>
                <a:sym typeface="Cambria"/>
              </a:defRPr>
            </a:pPr>
            <a:r>
              <a:t>VP</a:t>
            </a:r>
          </a:p>
          <a:p>
            <a:pPr defTabSz="825496">
              <a:lnSpc>
                <a:spcPct val="90000"/>
              </a:lnSpc>
              <a:spcBef>
                <a:spcPts val="700"/>
              </a:spcBef>
              <a:defRPr sz="2200">
                <a:latin typeface="Cambria"/>
                <a:ea typeface="Cambria"/>
                <a:cs typeface="Cambria"/>
                <a:sym typeface="Cambria"/>
              </a:defRPr>
            </a:pPr>
          </a:p>
          <a:p>
            <a:pPr defTabSz="825496">
              <a:lnSpc>
                <a:spcPct val="90000"/>
              </a:lnSpc>
              <a:spcBef>
                <a:spcPts val="700"/>
              </a:spcBef>
              <a:defRPr sz="2200">
                <a:latin typeface="Cambria"/>
                <a:ea typeface="Cambria"/>
                <a:cs typeface="Cambria"/>
                <a:sym typeface="Cambria"/>
              </a:defRPr>
            </a:pPr>
            <a:r>
              <a:t>28 En aquel momento, al ver David que el Señor lo había escuchado en el lugar en que Ornán el jebuseo trillaba el trigo, ofreció allí sacrificios. </a:t>
            </a:r>
          </a:p>
          <a:p>
            <a:pPr defTabSz="825496">
              <a:lnSpc>
                <a:spcPct val="90000"/>
              </a:lnSpc>
              <a:spcBef>
                <a:spcPts val="700"/>
              </a:spcBef>
              <a:defRPr sz="2200">
                <a:latin typeface="Cambria"/>
                <a:ea typeface="Cambria"/>
                <a:cs typeface="Cambria"/>
                <a:sym typeface="Cambria"/>
              </a:defRPr>
            </a:pPr>
          </a:p>
          <a:p>
            <a:pPr defTabSz="825496">
              <a:lnSpc>
                <a:spcPct val="90000"/>
              </a:lnSpc>
              <a:spcBef>
                <a:spcPts val="700"/>
              </a:spcBef>
              <a:defRPr sz="2200">
                <a:latin typeface="Cambria"/>
                <a:ea typeface="Cambria"/>
                <a:cs typeface="Cambria"/>
                <a:sym typeface="Cambria"/>
              </a:defRPr>
            </a:pPr>
            <a:r>
              <a:t>29 Pues aunque la tienda de campaña que Moisés había levantado para el Señor en el desierto y el altar del holocausto se hallaban por entonces en el santuario de Gabaón, </a:t>
            </a:r>
          </a:p>
        </p:txBody>
      </p:sp>
      <p:sp>
        <p:nvSpPr>
          <p:cNvPr id="156"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Crónicas 2.28-29</a:t>
            </a:r>
          </a:p>
        </p:txBody>
      </p:sp>
      <p:pic>
        <p:nvPicPr>
          <p:cNvPr id="157" name="ed 2025.png" descr="ed 2025.png"/>
          <p:cNvPicPr>
            <a:picLocks noChangeAspect="1"/>
          </p:cNvPicPr>
          <p:nvPr/>
        </p:nvPicPr>
        <p:blipFill>
          <a:blip r:embed="rId3">
            <a:extLst/>
          </a:blip>
          <a:srcRect l="52925" t="6479" r="0" b="67314"/>
          <a:stretch>
            <a:fillRect/>
          </a:stretch>
        </p:blipFill>
        <p:spPr>
          <a:xfrm>
            <a:off x="9892506" y="5878512"/>
            <a:ext cx="2142668" cy="841431"/>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 name="Picture 8" descr="Picture 8"/>
          <p:cNvPicPr>
            <a:picLocks noChangeAspect="1"/>
          </p:cNvPicPr>
          <p:nvPr/>
        </p:nvPicPr>
        <p:blipFill>
          <a:blip r:embed="rId2">
            <a:extLst/>
          </a:blip>
          <a:srcRect l="0" t="0" r="0" b="13348"/>
          <a:stretch>
            <a:fillRect/>
          </a:stretch>
        </p:blipFill>
        <p:spPr>
          <a:xfrm>
            <a:off x="0" y="73572"/>
            <a:ext cx="12192000" cy="5942389"/>
          </a:xfrm>
          <a:prstGeom prst="rect">
            <a:avLst/>
          </a:prstGeom>
          <a:ln w="12700">
            <a:miter lim="400000"/>
          </a:ln>
        </p:spPr>
      </p:pic>
      <p:sp>
        <p:nvSpPr>
          <p:cNvPr id="160" name="Content Placeholder 10"/>
          <p:cNvSpPr txBox="1"/>
          <p:nvPr>
            <p:ph type="body" sz="half" idx="1"/>
          </p:nvPr>
        </p:nvSpPr>
        <p:spPr>
          <a:xfrm>
            <a:off x="838200" y="2347454"/>
            <a:ext cx="5181600" cy="4162428"/>
          </a:xfrm>
          <a:prstGeom prst="rect">
            <a:avLst/>
          </a:prstGeom>
        </p:spPr>
        <p:txBody>
          <a:bodyPr/>
          <a:lstStyle/>
          <a:p>
            <a:pPr marL="0" indent="0" defTabSz="807962">
              <a:spcBef>
                <a:spcPts val="800"/>
              </a:spcBef>
              <a:buSzTx/>
              <a:buNone/>
              <a:defRPr>
                <a:latin typeface="Cambria"/>
                <a:ea typeface="Cambria"/>
                <a:cs typeface="Cambria"/>
                <a:sym typeface="Cambria"/>
              </a:defRPr>
            </a:pPr>
            <a:r>
              <a:t>RVR</a:t>
            </a:r>
          </a:p>
          <a:p>
            <a:pPr marL="0" indent="0" defTabSz="807962">
              <a:spcBef>
                <a:spcPts val="800"/>
              </a:spcBef>
              <a:buSzTx/>
              <a:buNone/>
              <a:defRPr>
                <a:latin typeface="Cambria"/>
                <a:ea typeface="Cambria"/>
                <a:cs typeface="Cambria"/>
                <a:sym typeface="Cambria"/>
              </a:defRPr>
            </a:pPr>
          </a:p>
          <a:p>
            <a:pPr marL="0" indent="0" defTabSz="807962">
              <a:spcBef>
                <a:spcPts val="800"/>
              </a:spcBef>
              <a:buSzTx/>
              <a:buNone/>
              <a:defRPr>
                <a:latin typeface="Cambria"/>
                <a:ea typeface="Cambria"/>
                <a:cs typeface="Cambria"/>
                <a:sym typeface="Cambria"/>
              </a:defRPr>
            </a:pPr>
            <a:r>
              <a:t>30 pero David no pudo ir allá a consultar a Dios, porque estaba </a:t>
            </a:r>
          </a:p>
        </p:txBody>
      </p:sp>
      <p:sp>
        <p:nvSpPr>
          <p:cNvPr id="161" name="Content Placeholder 11"/>
          <p:cNvSpPr txBox="1"/>
          <p:nvPr/>
        </p:nvSpPr>
        <p:spPr>
          <a:xfrm>
            <a:off x="6150014" y="2347452"/>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25496">
              <a:lnSpc>
                <a:spcPct val="90000"/>
              </a:lnSpc>
              <a:spcBef>
                <a:spcPts val="700"/>
              </a:spcBef>
              <a:defRPr sz="2800">
                <a:latin typeface="Cambria"/>
                <a:ea typeface="Cambria"/>
                <a:cs typeface="Cambria"/>
                <a:sym typeface="Cambria"/>
              </a:defRPr>
            </a:pPr>
            <a:r>
              <a:t>VP</a:t>
            </a:r>
          </a:p>
          <a:p>
            <a:pPr defTabSz="825496">
              <a:lnSpc>
                <a:spcPct val="90000"/>
              </a:lnSpc>
              <a:spcBef>
                <a:spcPts val="700"/>
              </a:spcBef>
              <a:defRPr sz="2800">
                <a:latin typeface="Cambria"/>
                <a:ea typeface="Cambria"/>
                <a:cs typeface="Cambria"/>
                <a:sym typeface="Cambria"/>
              </a:defRPr>
            </a:pPr>
          </a:p>
          <a:p>
            <a:pPr defTabSz="825496">
              <a:lnSpc>
                <a:spcPct val="90000"/>
              </a:lnSpc>
              <a:spcBef>
                <a:spcPts val="700"/>
              </a:spcBef>
              <a:defRPr sz="2800">
                <a:latin typeface="Cambria"/>
                <a:ea typeface="Cambria"/>
                <a:cs typeface="Cambria"/>
                <a:sym typeface="Cambria"/>
              </a:defRPr>
            </a:pPr>
            <a:r>
              <a:t>30 David no pudo ir allá para consultar a Dios, porque se había llenado de espanto al ver la espada del ángel del Señor.</a:t>
            </a:r>
          </a:p>
        </p:txBody>
      </p:sp>
      <p:sp>
        <p:nvSpPr>
          <p:cNvPr id="162"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Crónicas 2.30</a:t>
            </a:r>
          </a:p>
        </p:txBody>
      </p:sp>
      <p:pic>
        <p:nvPicPr>
          <p:cNvPr id="163" name="ed 2025.png" descr="ed 2025.png"/>
          <p:cNvPicPr>
            <a:picLocks noChangeAspect="1"/>
          </p:cNvPicPr>
          <p:nvPr/>
        </p:nvPicPr>
        <p:blipFill>
          <a:blip r:embed="rId3">
            <a:extLst/>
          </a:blip>
          <a:srcRect l="52925" t="6479" r="0" b="67314"/>
          <a:stretch>
            <a:fillRect/>
          </a:stretch>
        </p:blipFill>
        <p:spPr>
          <a:xfrm>
            <a:off x="9892506" y="5878512"/>
            <a:ext cx="2142668" cy="841431"/>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5" name="Picture 5" descr="Picture 5"/>
          <p:cNvPicPr>
            <a:picLocks noChangeAspect="1"/>
          </p:cNvPicPr>
          <p:nvPr/>
        </p:nvPicPr>
        <p:blipFill>
          <a:blip r:embed="rId2">
            <a:extLst/>
          </a:blip>
          <a:srcRect l="0" t="0" r="0" b="14071"/>
          <a:stretch>
            <a:fillRect/>
          </a:stretch>
        </p:blipFill>
        <p:spPr>
          <a:xfrm>
            <a:off x="17" y="1278"/>
            <a:ext cx="12191984" cy="5893007"/>
          </a:xfrm>
          <a:prstGeom prst="rect">
            <a:avLst/>
          </a:prstGeom>
          <a:ln w="12700">
            <a:miter lim="400000"/>
          </a:ln>
        </p:spPr>
      </p:pic>
      <p:sp>
        <p:nvSpPr>
          <p:cNvPr id="166" name="Content Placeholder 7"/>
          <p:cNvSpPr txBox="1"/>
          <p:nvPr>
            <p:ph type="body" idx="1"/>
          </p:nvPr>
        </p:nvSpPr>
        <p:spPr>
          <a:xfrm>
            <a:off x="838200" y="2028825"/>
            <a:ext cx="10515600" cy="3914775"/>
          </a:xfrm>
          <a:prstGeom prst="rect">
            <a:avLst/>
          </a:prstGeom>
        </p:spPr>
        <p:txBody>
          <a:bodyPr anchor="ctr"/>
          <a:lstStyle>
            <a:lvl1pPr marL="178787" indent="-178787" defTabSz="715151">
              <a:spcBef>
                <a:spcPts val="700"/>
              </a:spcBef>
              <a:defRPr sz="2100">
                <a:latin typeface="Cambria"/>
                <a:ea typeface="Cambria"/>
                <a:cs typeface="Cambria"/>
                <a:sym typeface="Cambria"/>
              </a:defRPr>
            </a:lvl1pPr>
          </a:lstStyle>
          <a:p>
            <a:pPr/>
            <a:r>
              <a:t>El cronista, fiel seguidor de su Dios, presenta un cuadro teológico-mesiánico donde puede abrigar la esperanza en la eventual acción de Dios en beneficio de su pueblo. Afirmamos categóricamente que esta es la intención del autor. Lo hace en un momento cuando el pueblo carece de un rey y es dirigido por los sacerdotes. El cronista recuerda que Dios prometió a David que en su casa siempre habría un rey sobre Israel.</a:t>
            </a:r>
          </a:p>
        </p:txBody>
      </p:sp>
      <p:pic>
        <p:nvPicPr>
          <p:cNvPr id="167" name="ed 2025.png" descr="ed 2025.png"/>
          <p:cNvPicPr>
            <a:picLocks noChangeAspect="1"/>
          </p:cNvPicPr>
          <p:nvPr/>
        </p:nvPicPr>
        <p:blipFill>
          <a:blip r:embed="rId3">
            <a:extLst/>
          </a:blip>
          <a:srcRect l="52925" t="6479" r="0" b="67314"/>
          <a:stretch>
            <a:fillRect/>
          </a:stretch>
        </p:blipFill>
        <p:spPr>
          <a:xfrm>
            <a:off x="9892506" y="5878512"/>
            <a:ext cx="2142668" cy="841431"/>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 name="Picture 5" descr="Picture 5"/>
          <p:cNvPicPr>
            <a:picLocks noChangeAspect="1"/>
          </p:cNvPicPr>
          <p:nvPr/>
        </p:nvPicPr>
        <p:blipFill>
          <a:blip r:embed="rId2">
            <a:extLst/>
          </a:blip>
          <a:srcRect l="0" t="0" r="0" b="13575"/>
          <a:stretch>
            <a:fillRect/>
          </a:stretch>
        </p:blipFill>
        <p:spPr>
          <a:xfrm>
            <a:off x="17" y="1279"/>
            <a:ext cx="12191984" cy="5926905"/>
          </a:xfrm>
          <a:prstGeom prst="rect">
            <a:avLst/>
          </a:prstGeom>
          <a:ln w="12700">
            <a:miter lim="400000"/>
          </a:ln>
        </p:spPr>
      </p:pic>
      <p:sp>
        <p:nvSpPr>
          <p:cNvPr id="170" name="Content Placeholder 7"/>
          <p:cNvSpPr txBox="1"/>
          <p:nvPr>
            <p:ph type="body" idx="1"/>
          </p:nvPr>
        </p:nvSpPr>
        <p:spPr>
          <a:xfrm>
            <a:off x="838200" y="2333625"/>
            <a:ext cx="10515600" cy="3914775"/>
          </a:xfrm>
          <a:prstGeom prst="rect">
            <a:avLst/>
          </a:prstGeom>
        </p:spPr>
        <p:txBody>
          <a:bodyPr anchor="ctr"/>
          <a:lstStyle>
            <a:lvl1pPr marL="123034" indent="-123034" defTabSz="492144">
              <a:spcBef>
                <a:spcPts val="400"/>
              </a:spcBef>
              <a:defRPr sz="2050">
                <a:latin typeface="Cambria"/>
                <a:ea typeface="Cambria"/>
                <a:cs typeface="Cambria"/>
                <a:sym typeface="Cambria"/>
              </a:defRPr>
            </a:lvl1pPr>
          </a:lstStyle>
          <a:p>
            <a:pPr/>
            <a:r>
              <a:t>Es por eso que el cronista, por medio de esta excelente narrativa bíblica, expresa su añoranza de que en el tiempo de Dios un Mesías llegaría para crear un reino con las marcas del poder de Dios. Ese modelo real tendría como norte magistral el carácter del rey David a quien el pueblo consideraba un verdadero ungido del Señor. Entonces, el cronista se propone definir el carácter de un rey como David de tal manera que el pueblo viera en él un modelo que se pareciera al rey de los últimos tiempos, mas ahora hay esperanza porque esta se actualiza por el valor que tiene para el pueblo a quien ellos consideran su más grande rey.La Iglesia se inserta más bien en el testimonio de adoración del rey David. Reconoce el valor espiritual de su conducta al momento de presentar su ofrenda al Señor. La Iglesia es consciente de que ya el Mesías de Dios llegó en la persona de Cristo. Y, por ende, la esperanza mesiánica se cumplió en el ejercicio pastoral, profético y redentor de Cristo. Sin embargo, la Iglesia reconoce la integridad del rey David y la sinceridad de su acercamiento al Señor. ¡Porque el Señor de David es el mismo nuestro, el Dios que nos amó para salvarnos! (Jn 3.16). </a:t>
            </a:r>
          </a:p>
        </p:txBody>
      </p:sp>
      <p:pic>
        <p:nvPicPr>
          <p:cNvPr id="171" name="ed 2025.png" descr="ed 2025.png"/>
          <p:cNvPicPr>
            <a:picLocks noChangeAspect="1"/>
          </p:cNvPicPr>
          <p:nvPr/>
        </p:nvPicPr>
        <p:blipFill>
          <a:blip r:embed="rId3">
            <a:extLst/>
          </a:blip>
          <a:srcRect l="52925" t="6479" r="0" b="67314"/>
          <a:stretch>
            <a:fillRect/>
          </a:stretch>
        </p:blipFill>
        <p:spPr>
          <a:xfrm>
            <a:off x="9892506" y="5878512"/>
            <a:ext cx="2142668" cy="841431"/>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Picture 5" descr="Picture 5"/>
          <p:cNvPicPr>
            <a:picLocks noChangeAspect="1"/>
          </p:cNvPicPr>
          <p:nvPr/>
        </p:nvPicPr>
        <p:blipFill>
          <a:blip r:embed="rId2">
            <a:extLst/>
          </a:blip>
          <a:srcRect l="0" t="0" r="0" b="13575"/>
          <a:stretch>
            <a:fillRect/>
          </a:stretch>
        </p:blipFill>
        <p:spPr>
          <a:xfrm>
            <a:off x="17" y="1279"/>
            <a:ext cx="12191984" cy="5926905"/>
          </a:xfrm>
          <a:prstGeom prst="rect">
            <a:avLst/>
          </a:prstGeom>
          <a:ln w="12700">
            <a:miter lim="400000"/>
          </a:ln>
        </p:spPr>
      </p:pic>
      <p:sp>
        <p:nvSpPr>
          <p:cNvPr id="174" name="Content Placeholder 7"/>
          <p:cNvSpPr txBox="1"/>
          <p:nvPr>
            <p:ph type="body" idx="1"/>
          </p:nvPr>
        </p:nvSpPr>
        <p:spPr>
          <a:xfrm>
            <a:off x="838200" y="2333625"/>
            <a:ext cx="10515600" cy="3914775"/>
          </a:xfrm>
          <a:prstGeom prst="rect">
            <a:avLst/>
          </a:prstGeom>
        </p:spPr>
        <p:txBody>
          <a:bodyPr anchor="ctr"/>
          <a:lstStyle>
            <a:lvl1pPr marL="129035" indent="-129035" defTabSz="516152">
              <a:spcBef>
                <a:spcPts val="400"/>
              </a:spcBef>
              <a:defRPr sz="2100">
                <a:latin typeface="Cambria"/>
                <a:ea typeface="Cambria"/>
                <a:cs typeface="Cambria"/>
                <a:sym typeface="Cambria"/>
              </a:defRPr>
            </a:lvl1pPr>
          </a:lstStyle>
          <a:p>
            <a:pPr/>
            <a:r>
              <a:t>El carácter personal de este rey es motivo de reconocimiento. Ese sentido de dependencia de Dios que se transparenta en sus salmos (ejemplo Sal 23) es un testimonio de fe que debe ser emulado en todos los tiempos. Con el Antiguo Testamento y con relación a esta conducta davídica se nos entrega una instancia revelacional especial de Dios por medio de un hombre que era conforme a su corazón. Todos sabemos que la máxima expresión de Dios es Cristo y desde nuestro amor a ese Señor avalamos también el mensaje de justicia e integridad de un hombre que supo adorar a Dios y lo hizo íntegramente entregando la totalidad de su ser al Señor. Por eso el cronista lo encumbra porque reconoció en el rey David un hombre de Dios.</a:t>
            </a:r>
          </a:p>
        </p:txBody>
      </p:sp>
      <p:pic>
        <p:nvPicPr>
          <p:cNvPr id="175" name="ed 2025.png" descr="ed 2025.png"/>
          <p:cNvPicPr>
            <a:picLocks noChangeAspect="1"/>
          </p:cNvPicPr>
          <p:nvPr/>
        </p:nvPicPr>
        <p:blipFill>
          <a:blip r:embed="rId3">
            <a:extLst/>
          </a:blip>
          <a:srcRect l="52925" t="6479" r="0" b="67314"/>
          <a:stretch>
            <a:fillRect/>
          </a:stretch>
        </p:blipFill>
        <p:spPr>
          <a:xfrm>
            <a:off x="9892506" y="5878512"/>
            <a:ext cx="2142667" cy="84143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Picture 2" descr="Picture 2"/>
          <p:cNvPicPr>
            <a:picLocks noChangeAspect="1"/>
          </p:cNvPicPr>
          <p:nvPr/>
        </p:nvPicPr>
        <p:blipFill>
          <a:blip r:embed="rId2">
            <a:extLst/>
          </a:blip>
          <a:srcRect l="0" t="0" r="0" b="14049"/>
          <a:stretch>
            <a:fillRect/>
          </a:stretch>
        </p:blipFill>
        <p:spPr>
          <a:xfrm>
            <a:off x="17" y="1281"/>
            <a:ext cx="12191984" cy="5894422"/>
          </a:xfrm>
          <a:prstGeom prst="rect">
            <a:avLst/>
          </a:prstGeom>
          <a:ln w="12700">
            <a:miter lim="400000"/>
          </a:ln>
        </p:spPr>
      </p:pic>
      <p:sp>
        <p:nvSpPr>
          <p:cNvPr id="178"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Señor ayúdanos a acercarnos a ti con corazones sinceros, en actitud humilde, reconocimiento que por tu gracia nos amas y recibes nuestra adoración. Queremos ofrendarte, Señor, la totalidad de nuestra vida en agradecimiento a tu bondad infinita. Te damos gracias por Jesucristo, el Mesías que enviaste por nosotros, la más grande ofrenda que haya salido de tu corazón bueno. Mas es nuestro deseo, junto a nuestra ofrenda, caminar unidos a nuestros hermanos ¡para que todos unidos te adoremos! Amén.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2"/>
            <a:ext cx="12192000" cy="5879800"/>
          </a:xfrm>
          <a:prstGeom prst="rect">
            <a:avLst/>
          </a:prstGeom>
          <a:ln w="12700">
            <a:miter lim="400000"/>
          </a:ln>
        </p:spPr>
      </p:pic>
      <p:sp>
        <p:nvSpPr>
          <p:cNvPr id="100" name="Content Placeholder 7"/>
          <p:cNvSpPr txBox="1"/>
          <p:nvPr>
            <p:ph type="body" idx="1"/>
          </p:nvPr>
        </p:nvSpPr>
        <p:spPr>
          <a:xfrm>
            <a:off x="838200" y="2000248"/>
            <a:ext cx="10515600" cy="3929070"/>
          </a:xfrm>
          <a:prstGeom prst="rect">
            <a:avLst/>
          </a:prstGeom>
        </p:spPr>
        <p:txBody>
          <a:bodyPr anchor="ctr"/>
          <a:lstStyle/>
          <a:p>
            <a:pPr>
              <a:defRPr sz="2400">
                <a:latin typeface="Cambria"/>
                <a:ea typeface="Cambria"/>
                <a:cs typeface="Cambria"/>
                <a:sym typeface="Cambria"/>
              </a:defRPr>
            </a:pPr>
            <a:r>
              <a:t>Analizar bien este texto tan significativo del cronista a la luz de la imagen excelsa que tiene el pueblo hebreo sobre David.</a:t>
            </a:r>
          </a:p>
          <a:p>
            <a:pPr>
              <a:defRPr sz="2400">
                <a:latin typeface="Cambria"/>
                <a:ea typeface="Cambria"/>
                <a:cs typeface="Cambria"/>
                <a:sym typeface="Cambria"/>
              </a:defRPr>
            </a:pPr>
            <a:r>
              <a:t>Profundizar en el sentido que tiene la ofrenda de David según lo evalúa el cronista.</a:t>
            </a:r>
          </a:p>
          <a:p>
            <a:pPr>
              <a:defRPr sz="2400">
                <a:latin typeface="Cambria"/>
                <a:ea typeface="Cambria"/>
                <a:cs typeface="Cambria"/>
                <a:sym typeface="Cambria"/>
              </a:defRPr>
            </a:pPr>
            <a:r>
              <a:t>Inquirir sobre el valor litúrgico de la ofrenda en la perspectiva de la relación con Dios y el pueblo en general.</a:t>
            </a:r>
          </a:p>
        </p:txBody>
      </p:sp>
      <p:pic>
        <p:nvPicPr>
          <p:cNvPr id="101" name="ed 2025.png" descr="ed 2025.png"/>
          <p:cNvPicPr>
            <a:picLocks noChangeAspect="1"/>
          </p:cNvPicPr>
          <p:nvPr/>
        </p:nvPicPr>
        <p:blipFill>
          <a:blip r:embed="rId3">
            <a:extLst/>
          </a:blip>
          <a:srcRect l="52925" t="6479" r="0" b="67314"/>
          <a:stretch>
            <a:fillRect/>
          </a:stretch>
        </p:blipFill>
        <p:spPr>
          <a:xfrm>
            <a:off x="9892506" y="5878514"/>
            <a:ext cx="2142668" cy="84143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12"/>
            <a:ext cx="12192000" cy="5753513"/>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marL="224026" indent="-224026" defTabSz="896111">
              <a:spcBef>
                <a:spcPts val="900"/>
              </a:spcBef>
              <a:defRPr cap="all" sz="2300">
                <a:latin typeface="Cambria"/>
                <a:ea typeface="Cambria"/>
                <a:cs typeface="Cambria"/>
                <a:sym typeface="Cambria"/>
              </a:defRPr>
            </a:pPr>
            <a:r>
              <a:t>Parenético: </a:t>
            </a:r>
            <a:r>
              <a:rPr cap="none"/>
              <a:t>Relacionado con la reprensión o reprender.</a:t>
            </a:r>
            <a:endParaRPr cap="none"/>
          </a:p>
          <a:p>
            <a:pPr marL="224026" indent="-224026" defTabSz="896111">
              <a:spcBef>
                <a:spcPts val="900"/>
              </a:spcBef>
              <a:defRPr cap="all" sz="2300">
                <a:latin typeface="Cambria"/>
                <a:ea typeface="Cambria"/>
                <a:cs typeface="Cambria"/>
                <a:sym typeface="Cambria"/>
              </a:defRPr>
            </a:pPr>
            <a:r>
              <a:t>Realismo mágico: </a:t>
            </a:r>
            <a:r>
              <a:rPr cap="none"/>
              <a:t>En la literatura es lo que muestra lo irreal y extraño como algo común.</a:t>
            </a:r>
            <a:endParaRPr cap="none"/>
          </a:p>
          <a:p>
            <a:pPr marL="224026" indent="-224026" defTabSz="896111">
              <a:spcBef>
                <a:spcPts val="900"/>
              </a:spcBef>
              <a:defRPr cap="all" sz="2300">
                <a:latin typeface="Cambria"/>
                <a:ea typeface="Cambria"/>
                <a:cs typeface="Cambria"/>
                <a:sym typeface="Cambria"/>
              </a:defRPr>
            </a:pPr>
            <a:r>
              <a:t>Teofanía: </a:t>
            </a:r>
            <a:r>
              <a:rPr cap="none"/>
              <a:t>Aplicado a la manifestación de lo divino, que incluye la aparición del ángel. Es también un sustantivo.</a:t>
            </a:r>
          </a:p>
        </p:txBody>
      </p:sp>
      <p:pic>
        <p:nvPicPr>
          <p:cNvPr id="105" name="ed 2025.png" descr="ed 2025.png"/>
          <p:cNvPicPr>
            <a:picLocks noChangeAspect="1"/>
          </p:cNvPicPr>
          <p:nvPr/>
        </p:nvPicPr>
        <p:blipFill>
          <a:blip r:embed="rId3">
            <a:extLst/>
          </a:blip>
          <a:srcRect l="52925" t="6479" r="0" b="67314"/>
          <a:stretch>
            <a:fillRect/>
          </a:stretch>
        </p:blipFill>
        <p:spPr>
          <a:xfrm>
            <a:off x="9892506" y="5878512"/>
            <a:ext cx="2142668" cy="84143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13" descr="Picture 13"/>
          <p:cNvPicPr>
            <a:picLocks noChangeAspect="1"/>
          </p:cNvPicPr>
          <p:nvPr/>
        </p:nvPicPr>
        <p:blipFill>
          <a:blip r:embed="rId2">
            <a:extLst/>
          </a:blip>
          <a:srcRect l="0" t="0" r="0" b="16105"/>
          <a:stretch>
            <a:fillRect/>
          </a:stretch>
        </p:blipFill>
        <p:spPr>
          <a:xfrm>
            <a:off x="0" y="-12"/>
            <a:ext cx="12192000" cy="5753513"/>
          </a:xfrm>
          <a:prstGeom prst="rect">
            <a:avLst/>
          </a:prstGeom>
          <a:ln w="12700">
            <a:miter lim="400000"/>
          </a:ln>
        </p:spPr>
      </p:pic>
      <p:sp>
        <p:nvSpPr>
          <p:cNvPr id="108" name="Content Placeholder 15"/>
          <p:cNvSpPr txBox="1"/>
          <p:nvPr>
            <p:ph type="body" idx="1"/>
          </p:nvPr>
        </p:nvSpPr>
        <p:spPr>
          <a:xfrm>
            <a:off x="838200" y="2000250"/>
            <a:ext cx="10515600" cy="3943350"/>
          </a:xfrm>
          <a:prstGeom prst="rect">
            <a:avLst/>
          </a:prstGeom>
        </p:spPr>
        <p:txBody>
          <a:bodyPr anchor="ctr"/>
          <a:lstStyle/>
          <a:p>
            <a:pPr marL="224026" indent="-224026" defTabSz="896111">
              <a:spcBef>
                <a:spcPts val="900"/>
              </a:spcBef>
              <a:defRPr cap="all" sz="2300">
                <a:latin typeface="Cambria"/>
                <a:ea typeface="Cambria"/>
                <a:cs typeface="Cambria"/>
                <a:sym typeface="Cambria"/>
              </a:defRPr>
            </a:pPr>
            <a:r>
              <a:t>Jebuseo: </a:t>
            </a:r>
            <a:r>
              <a:rPr cap="none"/>
              <a:t>Gentilicio de Jebús, también Jerusalén. Se dice que Arauna era un rey jebuseo.</a:t>
            </a:r>
            <a:endParaRPr cap="none"/>
          </a:p>
          <a:p>
            <a:pPr marL="224026" indent="-224026" defTabSz="896111">
              <a:spcBef>
                <a:spcPts val="900"/>
              </a:spcBef>
              <a:defRPr cap="all" sz="2300">
                <a:latin typeface="Cambria"/>
                <a:ea typeface="Cambria"/>
                <a:cs typeface="Cambria"/>
                <a:sym typeface="Cambria"/>
              </a:defRPr>
            </a:pPr>
            <a:r>
              <a:t>trillar: </a:t>
            </a:r>
            <a:r>
              <a:rPr cap="none"/>
              <a:t>Acto de separar el grano de la paja.</a:t>
            </a:r>
            <a:endParaRPr cap="none"/>
          </a:p>
          <a:p>
            <a:pPr marL="224026" indent="-224026" defTabSz="896111">
              <a:spcBef>
                <a:spcPts val="900"/>
              </a:spcBef>
              <a:defRPr cap="all" sz="2300">
                <a:latin typeface="Cambria"/>
                <a:ea typeface="Cambria"/>
                <a:cs typeface="Cambria"/>
                <a:sym typeface="Cambria"/>
              </a:defRPr>
            </a:pPr>
            <a:r>
              <a:t>Ortodoxia: </a:t>
            </a:r>
            <a:r>
              <a:rPr cap="none"/>
              <a:t>Relacionado con lo tradicional y que sigue una doctrina que se cree verdadera.</a:t>
            </a:r>
          </a:p>
        </p:txBody>
      </p:sp>
      <p:pic>
        <p:nvPicPr>
          <p:cNvPr id="109" name="ed 2025.png" descr="ed 2025.png"/>
          <p:cNvPicPr>
            <a:picLocks noChangeAspect="1"/>
          </p:cNvPicPr>
          <p:nvPr/>
        </p:nvPicPr>
        <p:blipFill>
          <a:blip r:embed="rId3">
            <a:extLst/>
          </a:blip>
          <a:srcRect l="52925" t="6479" r="0" b="67314"/>
          <a:stretch>
            <a:fillRect/>
          </a:stretch>
        </p:blipFill>
        <p:spPr>
          <a:xfrm>
            <a:off x="9892506" y="5878512"/>
            <a:ext cx="2142668" cy="841431"/>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1"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12" name="Content Placeholder 10"/>
          <p:cNvSpPr txBox="1"/>
          <p:nvPr>
            <p:ph type="body" sz="half" idx="1"/>
          </p:nvPr>
        </p:nvSpPr>
        <p:spPr>
          <a:xfrm>
            <a:off x="838200" y="1933467"/>
            <a:ext cx="5181600" cy="4162442"/>
          </a:xfrm>
          <a:prstGeom prst="rect">
            <a:avLst/>
          </a:prstGeom>
        </p:spPr>
        <p:txBody>
          <a:bodyPr/>
          <a:lstStyle/>
          <a:p>
            <a:pPr marL="0" indent="0" defTabSz="878186">
              <a:spcBef>
                <a:spcPts val="800"/>
              </a:spcBef>
              <a:buSzTx/>
              <a:buNone/>
              <a:defRPr sz="2200">
                <a:latin typeface="Cambria"/>
                <a:ea typeface="Cambria"/>
                <a:cs typeface="Cambria"/>
                <a:sym typeface="Cambria"/>
              </a:defRPr>
            </a:pPr>
            <a:r>
              <a:t>RVR</a:t>
            </a:r>
          </a:p>
          <a:p>
            <a:pPr marL="0" indent="0" defTabSz="878186">
              <a:spcBef>
                <a:spcPts val="800"/>
              </a:spcBef>
              <a:buSzTx/>
              <a:buNone/>
              <a:defRPr sz="2200">
                <a:latin typeface="Cambria"/>
                <a:ea typeface="Cambria"/>
                <a:cs typeface="Cambria"/>
                <a:sym typeface="Cambria"/>
              </a:defRPr>
            </a:pPr>
          </a:p>
          <a:p>
            <a:pPr marL="0" indent="0" defTabSz="878186">
              <a:spcBef>
                <a:spcPts val="800"/>
              </a:spcBef>
              <a:buSzTx/>
              <a:buNone/>
              <a:defRPr sz="2200">
                <a:latin typeface="Cambria"/>
                <a:ea typeface="Cambria"/>
                <a:cs typeface="Cambria"/>
                <a:sym typeface="Cambria"/>
              </a:defRPr>
            </a:pPr>
            <a:r>
              <a:t>14 Entonces Jehová envió una peste sobre Israel, y murieron setenta mil hombres. </a:t>
            </a:r>
          </a:p>
          <a:p>
            <a:pPr marL="0" indent="0" defTabSz="878186">
              <a:spcBef>
                <a:spcPts val="800"/>
              </a:spcBef>
              <a:buSzTx/>
              <a:buNone/>
              <a:defRPr sz="2200">
                <a:latin typeface="Cambria"/>
                <a:ea typeface="Cambria"/>
                <a:cs typeface="Cambria"/>
                <a:sym typeface="Cambria"/>
              </a:defRPr>
            </a:pPr>
          </a:p>
          <a:p>
            <a:pPr marL="0" indent="0" defTabSz="878186">
              <a:spcBef>
                <a:spcPts val="800"/>
              </a:spcBef>
              <a:buSzTx/>
              <a:buNone/>
              <a:defRPr sz="2200">
                <a:latin typeface="Cambria"/>
                <a:ea typeface="Cambria"/>
                <a:cs typeface="Cambria"/>
                <a:sym typeface="Cambria"/>
              </a:defRPr>
            </a:pPr>
            <a:r>
              <a:t>15 Envió Jehová el ángel a Jerusalén para destruirla; pero cuando ya estaba destruyéndola, miró Jehová y se arrepintió de aquel mal, y dijo al ángel que destruía: «¡Basta ya! ¡Detén tu mano!» El ángel de Jehová estaba junto a la era de Ornán, el jebuseo. </a:t>
            </a:r>
          </a:p>
        </p:txBody>
      </p:sp>
      <p:sp>
        <p:nvSpPr>
          <p:cNvPr id="113" name="Content Placeholder 11"/>
          <p:cNvSpPr txBox="1"/>
          <p:nvPr/>
        </p:nvSpPr>
        <p:spPr>
          <a:xfrm>
            <a:off x="6193237" y="1675435"/>
            <a:ext cx="5090167" cy="416244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26397">
              <a:lnSpc>
                <a:spcPct val="90000"/>
              </a:lnSpc>
              <a:spcBef>
                <a:spcPts val="500"/>
              </a:spcBef>
              <a:defRPr sz="2079">
                <a:latin typeface="Cambria"/>
                <a:ea typeface="Cambria"/>
                <a:cs typeface="Cambria"/>
                <a:sym typeface="Cambria"/>
              </a:defRPr>
            </a:pPr>
            <a:r>
              <a:t>VP</a:t>
            </a:r>
          </a:p>
          <a:p>
            <a:pPr defTabSz="726397">
              <a:lnSpc>
                <a:spcPct val="90000"/>
              </a:lnSpc>
              <a:spcBef>
                <a:spcPts val="500"/>
              </a:spcBef>
              <a:defRPr sz="2079">
                <a:latin typeface="Cambria"/>
                <a:ea typeface="Cambria"/>
                <a:cs typeface="Cambria"/>
                <a:sym typeface="Cambria"/>
              </a:defRPr>
            </a:pPr>
          </a:p>
          <a:p>
            <a:pPr defTabSz="726397">
              <a:lnSpc>
                <a:spcPct val="90000"/>
              </a:lnSpc>
              <a:spcBef>
                <a:spcPts val="500"/>
              </a:spcBef>
              <a:defRPr sz="2079">
                <a:latin typeface="Cambria"/>
                <a:ea typeface="Cambria"/>
                <a:cs typeface="Cambria"/>
                <a:sym typeface="Cambria"/>
              </a:defRPr>
            </a:pPr>
            <a:r>
              <a:t>14 Entonces mandó el Señor una peste sobre Israel, y cayeron muertos setenta mil israelitas. </a:t>
            </a:r>
          </a:p>
          <a:p>
            <a:pPr defTabSz="726397">
              <a:lnSpc>
                <a:spcPct val="90000"/>
              </a:lnSpc>
              <a:spcBef>
                <a:spcPts val="500"/>
              </a:spcBef>
              <a:defRPr sz="2079">
                <a:latin typeface="Cambria"/>
                <a:ea typeface="Cambria"/>
                <a:cs typeface="Cambria"/>
                <a:sym typeface="Cambria"/>
              </a:defRPr>
            </a:pPr>
          </a:p>
          <a:p>
            <a:pPr defTabSz="726397">
              <a:lnSpc>
                <a:spcPct val="90000"/>
              </a:lnSpc>
              <a:spcBef>
                <a:spcPts val="500"/>
              </a:spcBef>
              <a:defRPr sz="2079">
                <a:latin typeface="Cambria"/>
                <a:ea typeface="Cambria"/>
                <a:cs typeface="Cambria"/>
                <a:sym typeface="Cambria"/>
              </a:defRPr>
            </a:pPr>
            <a:r>
              <a:t>15 Y mandó Dios un ángel para destruir Jerusalén. Pero cuando la estaba destruyendo, el Señor lo vio, y le pesó aquel daño, y ordenó al ángel que estaba hiriendo: «¡Basta ya, no sigas!» En aquel momento, el ángel del Señor se encontraba junto al lugar donde Ornán el jebuseo trillaba el trigo. </a:t>
            </a:r>
          </a:p>
        </p:txBody>
      </p:sp>
      <p:sp>
        <p:nvSpPr>
          <p:cNvPr id="114" name="TextBox 1"/>
          <p:cNvSpPr txBox="1"/>
          <p:nvPr/>
        </p:nvSpPr>
        <p:spPr>
          <a:xfrm>
            <a:off x="5049958" y="1153928"/>
            <a:ext cx="3414127"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Crónicas 2.14-15</a:t>
            </a:r>
          </a:p>
        </p:txBody>
      </p:sp>
      <p:pic>
        <p:nvPicPr>
          <p:cNvPr id="115" name="ed 2025.png" descr="ed 2025.png"/>
          <p:cNvPicPr>
            <a:picLocks noChangeAspect="1"/>
          </p:cNvPicPr>
          <p:nvPr/>
        </p:nvPicPr>
        <p:blipFill>
          <a:blip r:embed="rId3">
            <a:extLst/>
          </a:blip>
          <a:srcRect l="52925" t="6479" r="0" b="67314"/>
          <a:stretch>
            <a:fillRect/>
          </a:stretch>
        </p:blipFill>
        <p:spPr>
          <a:xfrm>
            <a:off x="9892506" y="5878512"/>
            <a:ext cx="2142668" cy="84143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7" name="Picture 8" descr="Picture 8"/>
          <p:cNvPicPr>
            <a:picLocks noChangeAspect="1"/>
          </p:cNvPicPr>
          <p:nvPr/>
        </p:nvPicPr>
        <p:blipFill>
          <a:blip r:embed="rId2">
            <a:extLst/>
          </a:blip>
          <a:srcRect l="0" t="0" r="0" b="13834"/>
          <a:stretch>
            <a:fillRect/>
          </a:stretch>
        </p:blipFill>
        <p:spPr>
          <a:xfrm>
            <a:off x="0" y="73571"/>
            <a:ext cx="12192000" cy="5909135"/>
          </a:xfrm>
          <a:prstGeom prst="rect">
            <a:avLst/>
          </a:prstGeom>
          <a:ln w="12700">
            <a:miter lim="400000"/>
          </a:ln>
        </p:spPr>
      </p:pic>
      <p:sp>
        <p:nvSpPr>
          <p:cNvPr id="118" name="Content Placeholder 10"/>
          <p:cNvSpPr txBox="1"/>
          <p:nvPr>
            <p:ph type="body" sz="half" idx="1"/>
          </p:nvPr>
        </p:nvSpPr>
        <p:spPr>
          <a:xfrm>
            <a:off x="838200" y="2024488"/>
            <a:ext cx="5181600" cy="4162436"/>
          </a:xfrm>
          <a:prstGeom prst="rect">
            <a:avLst/>
          </a:prstGeom>
        </p:spPr>
        <p:txBody>
          <a:bodyPr/>
          <a:lstStyle/>
          <a:p>
            <a:pPr marL="0" indent="0" defTabSz="834629">
              <a:spcBef>
                <a:spcPts val="600"/>
              </a:spcBef>
              <a:buSzTx/>
              <a:buNone/>
              <a:defRPr sz="2016">
                <a:latin typeface="Cambria"/>
                <a:ea typeface="Cambria"/>
                <a:cs typeface="Cambria"/>
                <a:sym typeface="Cambria"/>
              </a:defRPr>
            </a:pPr>
            <a:r>
              <a:t>RVR</a:t>
            </a:r>
          </a:p>
          <a:p>
            <a:pPr marL="0" indent="0" defTabSz="834629">
              <a:spcBef>
                <a:spcPts val="600"/>
              </a:spcBef>
              <a:buSzTx/>
              <a:buNone/>
              <a:defRPr sz="2016">
                <a:latin typeface="Cambria"/>
                <a:ea typeface="Cambria"/>
                <a:cs typeface="Cambria"/>
                <a:sym typeface="Cambria"/>
              </a:defRPr>
            </a:pPr>
          </a:p>
          <a:p>
            <a:pPr marL="0" indent="0" defTabSz="834629">
              <a:spcBef>
                <a:spcPts val="600"/>
              </a:spcBef>
              <a:buSzTx/>
              <a:buNone/>
              <a:defRPr sz="2016">
                <a:latin typeface="Cambria"/>
                <a:ea typeface="Cambria"/>
                <a:cs typeface="Cambria"/>
                <a:sym typeface="Cambria"/>
              </a:defRPr>
            </a:pPr>
            <a:r>
              <a:t>16 Y alzando David sus ojos, vio al ángel de Jehová que estaba entre el cielo y la tierra, con una espada desnuda en su mano, extendida contra Jerusalén. Entonces David y los ancianos se postraron sobre sus rostros, vestidos de ropas ásperas. </a:t>
            </a:r>
          </a:p>
          <a:p>
            <a:pPr marL="0" indent="0" defTabSz="834629">
              <a:spcBef>
                <a:spcPts val="600"/>
              </a:spcBef>
              <a:buSzTx/>
              <a:buNone/>
              <a:defRPr sz="2016">
                <a:latin typeface="Cambria"/>
                <a:ea typeface="Cambria"/>
                <a:cs typeface="Cambria"/>
                <a:sym typeface="Cambria"/>
              </a:defRPr>
            </a:pPr>
          </a:p>
          <a:p>
            <a:pPr marL="0" indent="0" defTabSz="834629">
              <a:spcBef>
                <a:spcPts val="600"/>
              </a:spcBef>
              <a:buSzTx/>
              <a:buNone/>
              <a:defRPr sz="2016">
                <a:latin typeface="Cambria"/>
                <a:ea typeface="Cambria"/>
                <a:cs typeface="Cambria"/>
                <a:sym typeface="Cambria"/>
              </a:defRPr>
            </a:pPr>
            <a:r>
              <a:t>17 Y dijo David a Dios: —¿No soy yo el que hizo contar al pueblo? Yo mismo soy el que pequé, y ciertamente he hecho mal; pero estas atemorizado a causa de la espada del ángel de Jehová.</a:t>
            </a:r>
          </a:p>
        </p:txBody>
      </p:sp>
      <p:sp>
        <p:nvSpPr>
          <p:cNvPr id="119" name="Content Placeholder 11"/>
          <p:cNvSpPr txBox="1"/>
          <p:nvPr/>
        </p:nvSpPr>
        <p:spPr>
          <a:xfrm>
            <a:off x="6182444" y="2126088"/>
            <a:ext cx="5090167" cy="416243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79736">
              <a:lnSpc>
                <a:spcPct val="90000"/>
              </a:lnSpc>
              <a:spcBef>
                <a:spcPts val="500"/>
              </a:spcBef>
              <a:defRPr sz="1840">
                <a:latin typeface="Cambria"/>
                <a:ea typeface="Cambria"/>
                <a:cs typeface="Cambria"/>
                <a:sym typeface="Cambria"/>
              </a:defRPr>
            </a:pPr>
            <a:r>
              <a:t>VP</a:t>
            </a:r>
          </a:p>
          <a:p>
            <a:pPr defTabSz="679736">
              <a:lnSpc>
                <a:spcPct val="90000"/>
              </a:lnSpc>
              <a:spcBef>
                <a:spcPts val="500"/>
              </a:spcBef>
              <a:defRPr sz="1840">
                <a:latin typeface="Cambria"/>
                <a:ea typeface="Cambria"/>
                <a:cs typeface="Cambria"/>
                <a:sym typeface="Cambria"/>
              </a:defRPr>
            </a:pPr>
          </a:p>
          <a:p>
            <a:pPr defTabSz="679736">
              <a:lnSpc>
                <a:spcPct val="90000"/>
              </a:lnSpc>
              <a:spcBef>
                <a:spcPts val="500"/>
              </a:spcBef>
              <a:defRPr sz="1840">
                <a:latin typeface="Cambria"/>
                <a:ea typeface="Cambria"/>
                <a:cs typeface="Cambria"/>
                <a:sym typeface="Cambria"/>
              </a:defRPr>
            </a:pPr>
            <a:r>
              <a:t>16 Al alzar David los ojos, vio que el ángel del Señor se encontraba entre el cielo y la tierra, con una espada desenvainada en la mano, que apuntaba hacia Jerusalén. Entonces David y los ancianos, vestidos con ropas ásperas, se inclinaron hasta tocar el suelo con la frente, </a:t>
            </a:r>
          </a:p>
          <a:p>
            <a:pPr defTabSz="679736">
              <a:lnSpc>
                <a:spcPct val="90000"/>
              </a:lnSpc>
              <a:spcBef>
                <a:spcPts val="500"/>
              </a:spcBef>
              <a:defRPr sz="1840">
                <a:latin typeface="Cambria"/>
                <a:ea typeface="Cambria"/>
                <a:cs typeface="Cambria"/>
                <a:sym typeface="Cambria"/>
              </a:defRPr>
            </a:pPr>
          </a:p>
          <a:p>
            <a:pPr defTabSz="679736">
              <a:lnSpc>
                <a:spcPct val="90000"/>
              </a:lnSpc>
              <a:spcBef>
                <a:spcPts val="500"/>
              </a:spcBef>
              <a:defRPr sz="1840">
                <a:latin typeface="Cambria"/>
                <a:ea typeface="Cambria"/>
                <a:cs typeface="Cambria"/>
                <a:sym typeface="Cambria"/>
              </a:defRPr>
            </a:pPr>
            <a:r>
              <a:t>17 y David dijo a Dios: —¡Yo fui quien mandó hacer el censo de la población! ¡Yo soy quien ha pecado y ha hecho mal! ¿Pero qué han hecho estos inocentes? Señor y Dios mío, yo te ruego que tu castigo caiga sobre mí y sobre mi familia, pero deja de herir a tu pueblo.</a:t>
            </a:r>
          </a:p>
        </p:txBody>
      </p:sp>
      <p:sp>
        <p:nvSpPr>
          <p:cNvPr id="120"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Crónicas 2.16-17</a:t>
            </a:r>
          </a:p>
        </p:txBody>
      </p:sp>
      <p:pic>
        <p:nvPicPr>
          <p:cNvPr id="121" name="ed 2025.png" descr="ed 2025.png"/>
          <p:cNvPicPr>
            <a:picLocks noChangeAspect="1"/>
          </p:cNvPicPr>
          <p:nvPr/>
        </p:nvPicPr>
        <p:blipFill>
          <a:blip r:embed="rId3">
            <a:extLst/>
          </a:blip>
          <a:srcRect l="52925" t="6479" r="0" b="67314"/>
          <a:stretch>
            <a:fillRect/>
          </a:stretch>
        </p:blipFill>
        <p:spPr>
          <a:xfrm>
            <a:off x="10052918" y="5898565"/>
            <a:ext cx="2142668" cy="841431"/>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3" name="Picture 8" descr="Picture 8"/>
          <p:cNvPicPr>
            <a:picLocks noChangeAspect="1"/>
          </p:cNvPicPr>
          <p:nvPr/>
        </p:nvPicPr>
        <p:blipFill>
          <a:blip r:embed="rId2">
            <a:extLst/>
          </a:blip>
          <a:srcRect l="0" t="0" r="0" b="14083"/>
          <a:stretch>
            <a:fillRect/>
          </a:stretch>
        </p:blipFill>
        <p:spPr>
          <a:xfrm>
            <a:off x="0" y="73572"/>
            <a:ext cx="12192000" cy="5891985"/>
          </a:xfrm>
          <a:prstGeom prst="rect">
            <a:avLst/>
          </a:prstGeom>
          <a:ln w="12700">
            <a:miter lim="400000"/>
          </a:ln>
        </p:spPr>
      </p:pic>
      <p:sp>
        <p:nvSpPr>
          <p:cNvPr id="124" name="Content Placeholder 10"/>
          <p:cNvSpPr txBox="1"/>
          <p:nvPr>
            <p:ph type="body" sz="half" idx="1"/>
          </p:nvPr>
        </p:nvSpPr>
        <p:spPr>
          <a:xfrm>
            <a:off x="838200" y="2204951"/>
            <a:ext cx="5181600" cy="4162436"/>
          </a:xfrm>
          <a:prstGeom prst="rect">
            <a:avLst/>
          </a:prstGeom>
        </p:spPr>
        <p:txBody>
          <a:bodyPr/>
          <a:lstStyle/>
          <a:p>
            <a:pPr marL="0" indent="0" defTabSz="713230">
              <a:spcBef>
                <a:spcPts val="700"/>
              </a:spcBef>
              <a:buSzTx/>
              <a:buNone/>
              <a:defRPr sz="2500">
                <a:latin typeface="Cambria"/>
                <a:ea typeface="Cambria"/>
                <a:cs typeface="Cambria"/>
                <a:sym typeface="Cambria"/>
              </a:defRPr>
            </a:pPr>
            <a:r>
              <a:t>RVR</a:t>
            </a:r>
          </a:p>
          <a:p>
            <a:pPr marL="0" indent="0" defTabSz="713230">
              <a:spcBef>
                <a:spcPts val="700"/>
              </a:spcBef>
              <a:buSzTx/>
              <a:buNone/>
              <a:defRPr sz="2500">
                <a:latin typeface="Cambria"/>
                <a:ea typeface="Cambria"/>
                <a:cs typeface="Cambria"/>
                <a:sym typeface="Cambria"/>
              </a:defRPr>
            </a:pPr>
          </a:p>
          <a:p>
            <a:pPr marL="0" indent="0" defTabSz="713230">
              <a:spcBef>
                <a:spcPts val="700"/>
              </a:spcBef>
              <a:buSzTx/>
              <a:buNone/>
              <a:defRPr sz="2500">
                <a:latin typeface="Cambria"/>
                <a:ea typeface="Cambria"/>
                <a:cs typeface="Cambria"/>
                <a:sym typeface="Cambria"/>
              </a:defRPr>
            </a:pPr>
            <a:r>
              <a:t>18 El ángel de Jehová ordenó a Gad decirle a David que subiera y construyera un altar a Jehová en la era de Ornán, el jebuseo. </a:t>
            </a:r>
          </a:p>
          <a:p>
            <a:pPr marL="0" indent="0" defTabSz="713230">
              <a:spcBef>
                <a:spcPts val="700"/>
              </a:spcBef>
              <a:buSzTx/>
              <a:buNone/>
              <a:defRPr sz="2500">
                <a:latin typeface="Cambria"/>
                <a:ea typeface="Cambria"/>
                <a:cs typeface="Cambria"/>
                <a:sym typeface="Cambria"/>
              </a:defRPr>
            </a:pPr>
          </a:p>
          <a:p>
            <a:pPr marL="0" indent="0" defTabSz="713230">
              <a:spcBef>
                <a:spcPts val="700"/>
              </a:spcBef>
              <a:buSzTx/>
              <a:buNone/>
              <a:defRPr sz="2500">
                <a:latin typeface="Cambria"/>
                <a:ea typeface="Cambria"/>
                <a:cs typeface="Cambria"/>
                <a:sym typeface="Cambria"/>
              </a:defRPr>
            </a:pPr>
            <a:r>
              <a:t>19 Y David subió, conforme a la orden que Gad le había dado en nombre de Jehová. </a:t>
            </a:r>
          </a:p>
        </p:txBody>
      </p:sp>
      <p:sp>
        <p:nvSpPr>
          <p:cNvPr id="125" name="Content Placeholder 11"/>
          <p:cNvSpPr txBox="1"/>
          <p:nvPr/>
        </p:nvSpPr>
        <p:spPr>
          <a:xfrm>
            <a:off x="6174913" y="2204953"/>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89821">
              <a:lnSpc>
                <a:spcPct val="90000"/>
              </a:lnSpc>
              <a:spcBef>
                <a:spcPts val="700"/>
              </a:spcBef>
              <a:defRPr sz="2300">
                <a:latin typeface="Cambria"/>
                <a:ea typeface="Cambria"/>
                <a:cs typeface="Cambria"/>
                <a:sym typeface="Cambria"/>
              </a:defRPr>
            </a:pPr>
            <a:r>
              <a:t>VP</a:t>
            </a:r>
          </a:p>
          <a:p>
            <a:pPr defTabSz="689821">
              <a:lnSpc>
                <a:spcPct val="90000"/>
              </a:lnSpc>
              <a:spcBef>
                <a:spcPts val="700"/>
              </a:spcBef>
              <a:defRPr sz="2300">
                <a:latin typeface="Cambria"/>
                <a:ea typeface="Cambria"/>
                <a:cs typeface="Cambria"/>
                <a:sym typeface="Cambria"/>
              </a:defRPr>
            </a:pPr>
          </a:p>
          <a:p>
            <a:pPr defTabSz="689821">
              <a:lnSpc>
                <a:spcPct val="90000"/>
              </a:lnSpc>
              <a:spcBef>
                <a:spcPts val="700"/>
              </a:spcBef>
              <a:defRPr sz="2300">
                <a:latin typeface="Cambria"/>
                <a:ea typeface="Cambria"/>
                <a:cs typeface="Cambria"/>
                <a:sym typeface="Cambria"/>
              </a:defRPr>
            </a:pPr>
            <a:r>
              <a:t>18 Entonces el ángel del Señor ordenó a Gad decirle a David que levantara un altar al Señor en el lugar donde Ornán el jebuseo trillaba el trigo. </a:t>
            </a:r>
          </a:p>
          <a:p>
            <a:pPr defTabSz="689821">
              <a:lnSpc>
                <a:spcPct val="90000"/>
              </a:lnSpc>
              <a:spcBef>
                <a:spcPts val="700"/>
              </a:spcBef>
              <a:defRPr sz="2300">
                <a:latin typeface="Cambria"/>
                <a:ea typeface="Cambria"/>
                <a:cs typeface="Cambria"/>
                <a:sym typeface="Cambria"/>
              </a:defRPr>
            </a:pPr>
          </a:p>
          <a:p>
            <a:pPr defTabSz="689821">
              <a:lnSpc>
                <a:spcPct val="90000"/>
              </a:lnSpc>
              <a:spcBef>
                <a:spcPts val="700"/>
              </a:spcBef>
              <a:defRPr sz="2300">
                <a:latin typeface="Cambria"/>
                <a:ea typeface="Cambria"/>
                <a:cs typeface="Cambria"/>
                <a:sym typeface="Cambria"/>
              </a:defRPr>
            </a:pPr>
            <a:r>
              <a:t>19 Entonces David fue a hacer lo que Gad le había dicho en nombre del Señor. </a:t>
            </a:r>
          </a:p>
        </p:txBody>
      </p:sp>
      <p:sp>
        <p:nvSpPr>
          <p:cNvPr id="126"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Crónicas 2.18-19</a:t>
            </a:r>
          </a:p>
        </p:txBody>
      </p:sp>
      <p:pic>
        <p:nvPicPr>
          <p:cNvPr id="127" name="ed 2025.png" descr="ed 2025.png"/>
          <p:cNvPicPr>
            <a:picLocks noChangeAspect="1"/>
          </p:cNvPicPr>
          <p:nvPr/>
        </p:nvPicPr>
        <p:blipFill>
          <a:blip r:embed="rId3">
            <a:extLst/>
          </a:blip>
          <a:srcRect l="52925" t="6479" r="0" b="67314"/>
          <a:stretch>
            <a:fillRect/>
          </a:stretch>
        </p:blipFill>
        <p:spPr>
          <a:xfrm>
            <a:off x="9892506" y="5878512"/>
            <a:ext cx="2142668" cy="841431"/>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9"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30" name="Content Placeholder 10"/>
          <p:cNvSpPr txBox="1"/>
          <p:nvPr>
            <p:ph type="body" sz="half" idx="1"/>
          </p:nvPr>
        </p:nvSpPr>
        <p:spPr>
          <a:xfrm>
            <a:off x="887558" y="2229627"/>
            <a:ext cx="5181606" cy="4162442"/>
          </a:xfrm>
          <a:prstGeom prst="rect">
            <a:avLst/>
          </a:prstGeom>
        </p:spPr>
        <p:txBody>
          <a:bodyPr/>
          <a:lstStyle/>
          <a:p>
            <a:pPr marL="0" indent="0" defTabSz="739840">
              <a:spcBef>
                <a:spcPts val="700"/>
              </a:spcBef>
              <a:buSzTx/>
              <a:buNone/>
              <a:defRPr sz="2100">
                <a:latin typeface="Cambria"/>
                <a:ea typeface="Cambria"/>
                <a:cs typeface="Cambria"/>
                <a:sym typeface="Cambria"/>
              </a:defRPr>
            </a:pPr>
            <a:r>
              <a:t>RVR</a:t>
            </a:r>
          </a:p>
          <a:p>
            <a:pPr marL="0" indent="0" defTabSz="739840">
              <a:spcBef>
                <a:spcPts val="700"/>
              </a:spcBef>
              <a:buSzTx/>
              <a:buNone/>
              <a:defRPr sz="2100">
                <a:latin typeface="Cambria"/>
                <a:ea typeface="Cambria"/>
                <a:cs typeface="Cambria"/>
                <a:sym typeface="Cambria"/>
              </a:defRPr>
            </a:pPr>
          </a:p>
          <a:p>
            <a:pPr marL="0" indent="0" defTabSz="739840">
              <a:spcBef>
                <a:spcPts val="700"/>
              </a:spcBef>
              <a:buSzTx/>
              <a:buNone/>
              <a:defRPr sz="2100">
                <a:latin typeface="Cambria"/>
                <a:ea typeface="Cambria"/>
                <a:cs typeface="Cambria"/>
                <a:sym typeface="Cambria"/>
              </a:defRPr>
            </a:pPr>
            <a:r>
              <a:t>21 Cuando David llegó adonde estaba Ornán, éste miró y vio a David; entonces salió de la era y se postró en tierra ante David. </a:t>
            </a:r>
          </a:p>
          <a:p>
            <a:pPr marL="0" indent="0" defTabSz="739840">
              <a:spcBef>
                <a:spcPts val="700"/>
              </a:spcBef>
              <a:buSzTx/>
              <a:buNone/>
              <a:defRPr sz="2100">
                <a:latin typeface="Cambria"/>
                <a:ea typeface="Cambria"/>
                <a:cs typeface="Cambria"/>
                <a:sym typeface="Cambria"/>
              </a:defRPr>
            </a:pPr>
          </a:p>
          <a:p>
            <a:pPr marL="0" indent="0" defTabSz="739840">
              <a:spcBef>
                <a:spcPts val="700"/>
              </a:spcBef>
              <a:buSzTx/>
              <a:buNone/>
              <a:defRPr sz="2100">
                <a:latin typeface="Cambria"/>
                <a:ea typeface="Cambria"/>
                <a:cs typeface="Cambria"/>
                <a:sym typeface="Cambria"/>
              </a:defRPr>
            </a:pPr>
            <a:r>
              <a:t>22 Luego dijo David a Ornán: —Dame este lugar de la era, para que edifique un altar a Jehová; dámelo por su cabal precio, para que cese la mortandad en el pueblo.</a:t>
            </a:r>
          </a:p>
        </p:txBody>
      </p:sp>
      <p:sp>
        <p:nvSpPr>
          <p:cNvPr id="131" name="Content Placeholder 11"/>
          <p:cNvSpPr txBox="1"/>
          <p:nvPr/>
        </p:nvSpPr>
        <p:spPr>
          <a:xfrm>
            <a:off x="6217917" y="2056865"/>
            <a:ext cx="5090167" cy="416244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24420">
              <a:lnSpc>
                <a:spcPct val="90000"/>
              </a:lnSpc>
              <a:spcBef>
                <a:spcPts val="800"/>
              </a:spcBef>
              <a:defRPr sz="2100">
                <a:latin typeface="Cambria"/>
                <a:ea typeface="Cambria"/>
                <a:cs typeface="Cambria"/>
                <a:sym typeface="Cambria"/>
              </a:defRPr>
            </a:pPr>
            <a:r>
              <a:t>VP</a:t>
            </a:r>
          </a:p>
          <a:p>
            <a:pPr defTabSz="824420">
              <a:lnSpc>
                <a:spcPct val="90000"/>
              </a:lnSpc>
              <a:spcBef>
                <a:spcPts val="800"/>
              </a:spcBef>
              <a:defRPr sz="2100">
                <a:latin typeface="Cambria"/>
                <a:ea typeface="Cambria"/>
                <a:cs typeface="Cambria"/>
                <a:sym typeface="Cambria"/>
              </a:defRPr>
            </a:pPr>
          </a:p>
          <a:p>
            <a:pPr defTabSz="824420">
              <a:lnSpc>
                <a:spcPct val="90000"/>
              </a:lnSpc>
              <a:spcBef>
                <a:spcPts val="800"/>
              </a:spcBef>
              <a:defRPr sz="2100">
                <a:latin typeface="Cambria"/>
                <a:ea typeface="Cambria"/>
                <a:cs typeface="Cambria"/>
                <a:sym typeface="Cambria"/>
              </a:defRPr>
            </a:pPr>
            <a:r>
              <a:t>21 Cuando David se acercó a donde estaba Ornán, éste miró, y al ver a David salió del lugar donde trillaba el trigo y se inclinó delante de David.</a:t>
            </a:r>
          </a:p>
          <a:p>
            <a:pPr defTabSz="824420">
              <a:lnSpc>
                <a:spcPct val="90000"/>
              </a:lnSpc>
              <a:spcBef>
                <a:spcPts val="800"/>
              </a:spcBef>
              <a:defRPr sz="2100">
                <a:latin typeface="Cambria"/>
                <a:ea typeface="Cambria"/>
                <a:cs typeface="Cambria"/>
                <a:sym typeface="Cambria"/>
              </a:defRPr>
            </a:pPr>
          </a:p>
          <a:p>
            <a:pPr defTabSz="824420">
              <a:lnSpc>
                <a:spcPct val="90000"/>
              </a:lnSpc>
              <a:spcBef>
                <a:spcPts val="800"/>
              </a:spcBef>
              <a:defRPr sz="2100">
                <a:latin typeface="Cambria"/>
                <a:ea typeface="Cambria"/>
                <a:cs typeface="Cambria"/>
                <a:sym typeface="Cambria"/>
              </a:defRPr>
            </a:pPr>
            <a:r>
              <a:t>22 Entonces le dijo David a Ornán: —Cédeme el lugar donde trillas el trigo, para construir allí un altar al Señor. Véndemelo por el precio exacto, a fin de que la peste se retire del pueblo.</a:t>
            </a:r>
          </a:p>
        </p:txBody>
      </p:sp>
      <p:sp>
        <p:nvSpPr>
          <p:cNvPr id="132"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Crónicas 2.20-21</a:t>
            </a:r>
          </a:p>
        </p:txBody>
      </p:sp>
      <p:pic>
        <p:nvPicPr>
          <p:cNvPr id="133" name="ed 2025.png" descr="ed 2025.png"/>
          <p:cNvPicPr>
            <a:picLocks noChangeAspect="1"/>
          </p:cNvPicPr>
          <p:nvPr/>
        </p:nvPicPr>
        <p:blipFill>
          <a:blip r:embed="rId3">
            <a:extLst/>
          </a:blip>
          <a:srcRect l="52925" t="6479" r="0" b="67314"/>
          <a:stretch>
            <a:fillRect/>
          </a:stretch>
        </p:blipFill>
        <p:spPr>
          <a:xfrm>
            <a:off x="9892506" y="5878512"/>
            <a:ext cx="2142668" cy="84143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5" name="Picture 8" descr="Picture 8"/>
          <p:cNvPicPr>
            <a:picLocks noChangeAspect="1"/>
          </p:cNvPicPr>
          <p:nvPr/>
        </p:nvPicPr>
        <p:blipFill>
          <a:blip r:embed="rId2">
            <a:extLst/>
          </a:blip>
          <a:srcRect l="0" t="0" r="0" b="13349"/>
          <a:stretch>
            <a:fillRect/>
          </a:stretch>
        </p:blipFill>
        <p:spPr>
          <a:xfrm>
            <a:off x="0" y="73572"/>
            <a:ext cx="12192000" cy="5942388"/>
          </a:xfrm>
          <a:prstGeom prst="rect">
            <a:avLst/>
          </a:prstGeom>
          <a:ln w="12700">
            <a:miter lim="400000"/>
          </a:ln>
        </p:spPr>
      </p:pic>
      <p:sp>
        <p:nvSpPr>
          <p:cNvPr id="136" name="Content Placeholder 10"/>
          <p:cNvSpPr txBox="1"/>
          <p:nvPr>
            <p:ph type="body" sz="half" idx="1"/>
          </p:nvPr>
        </p:nvSpPr>
        <p:spPr>
          <a:xfrm>
            <a:off x="838200" y="2017941"/>
            <a:ext cx="5181600" cy="4162427"/>
          </a:xfrm>
          <a:prstGeom prst="rect">
            <a:avLst/>
          </a:prstGeom>
        </p:spPr>
        <p:txBody>
          <a:bodyPr/>
          <a:lstStyle/>
          <a:p>
            <a:pPr marL="0" indent="0" defTabSz="807962">
              <a:spcBef>
                <a:spcPts val="800"/>
              </a:spcBef>
              <a:buSzTx/>
              <a:buNone/>
              <a:defRPr sz="2100">
                <a:latin typeface="Cambria"/>
                <a:ea typeface="Cambria"/>
                <a:cs typeface="Cambria"/>
                <a:sym typeface="Cambria"/>
              </a:defRPr>
            </a:pPr>
            <a:r>
              <a:t>RVR</a:t>
            </a:r>
          </a:p>
          <a:p>
            <a:pPr marL="0" indent="0" defTabSz="807962">
              <a:spcBef>
                <a:spcPts val="800"/>
              </a:spcBef>
              <a:buSzTx/>
              <a:buNone/>
              <a:defRPr sz="2100">
                <a:latin typeface="Cambria"/>
                <a:ea typeface="Cambria"/>
                <a:cs typeface="Cambria"/>
                <a:sym typeface="Cambria"/>
              </a:defRPr>
            </a:pPr>
          </a:p>
          <a:p>
            <a:pPr marL="0" indent="0" defTabSz="807962">
              <a:spcBef>
                <a:spcPts val="800"/>
              </a:spcBef>
              <a:buSzTx/>
              <a:buNone/>
              <a:defRPr sz="2100">
                <a:latin typeface="Cambria"/>
                <a:ea typeface="Cambria"/>
                <a:cs typeface="Cambria"/>
                <a:sym typeface="Cambria"/>
              </a:defRPr>
            </a:pPr>
            <a:r>
              <a:t>22 Luego dijo David a Ornán: —Dame este lugar de la era, para que edifique un altar a Jehová; dámelo por su cabal precio, para que cese la mortandad en el pueblo.</a:t>
            </a:r>
          </a:p>
          <a:p>
            <a:pPr marL="0" indent="0" defTabSz="807962">
              <a:spcBef>
                <a:spcPts val="800"/>
              </a:spcBef>
              <a:buSzTx/>
              <a:buNone/>
              <a:defRPr sz="2100">
                <a:latin typeface="Cambria"/>
                <a:ea typeface="Cambria"/>
                <a:cs typeface="Cambria"/>
                <a:sym typeface="Cambria"/>
              </a:defRPr>
            </a:pPr>
          </a:p>
          <a:p>
            <a:pPr marL="0" indent="0" defTabSz="807962">
              <a:spcBef>
                <a:spcPts val="800"/>
              </a:spcBef>
              <a:buSzTx/>
              <a:buNone/>
              <a:defRPr sz="2100">
                <a:latin typeface="Cambria"/>
                <a:ea typeface="Cambria"/>
                <a:cs typeface="Cambria"/>
                <a:sym typeface="Cambria"/>
              </a:defRPr>
            </a:pPr>
            <a:r>
              <a:t>23 Respondió Ornán a David: —Tómala para ti, y haga mi señor, el rey, lo que bien le parezca. Yo daré los bueyes para el holocausto, trillos para leña y trigo para la ofrenda. Yo lo doy todo.</a:t>
            </a:r>
          </a:p>
        </p:txBody>
      </p:sp>
      <p:sp>
        <p:nvSpPr>
          <p:cNvPr id="137"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75966">
              <a:lnSpc>
                <a:spcPct val="90000"/>
              </a:lnSpc>
              <a:spcBef>
                <a:spcPts val="600"/>
              </a:spcBef>
              <a:defRPr sz="2068">
                <a:latin typeface="Cambria"/>
                <a:ea typeface="Cambria"/>
                <a:cs typeface="Cambria"/>
                <a:sym typeface="Cambria"/>
              </a:defRPr>
            </a:pPr>
            <a:r>
              <a:t>VP</a:t>
            </a:r>
          </a:p>
          <a:p>
            <a:pPr defTabSz="775966">
              <a:lnSpc>
                <a:spcPct val="90000"/>
              </a:lnSpc>
              <a:spcBef>
                <a:spcPts val="600"/>
              </a:spcBef>
              <a:defRPr sz="2068">
                <a:latin typeface="Cambria"/>
                <a:ea typeface="Cambria"/>
                <a:cs typeface="Cambria"/>
                <a:sym typeface="Cambria"/>
              </a:defRPr>
            </a:pPr>
          </a:p>
          <a:p>
            <a:pPr defTabSz="775966">
              <a:lnSpc>
                <a:spcPct val="90000"/>
              </a:lnSpc>
              <a:spcBef>
                <a:spcPts val="600"/>
              </a:spcBef>
              <a:defRPr sz="2068">
                <a:latin typeface="Cambria"/>
                <a:ea typeface="Cambria"/>
                <a:cs typeface="Cambria"/>
                <a:sym typeface="Cambria"/>
              </a:defRPr>
            </a:pPr>
            <a:r>
              <a:t>22 Entonces le dijo David a Ornán: —Cédeme el lugar donde trillas el trigo, para construir allí un altar al Señor. Véndemelo por el precio exacto, a fin de que la peste se retire del pueblo.</a:t>
            </a:r>
          </a:p>
          <a:p>
            <a:pPr defTabSz="775966">
              <a:lnSpc>
                <a:spcPct val="90000"/>
              </a:lnSpc>
              <a:spcBef>
                <a:spcPts val="600"/>
              </a:spcBef>
              <a:defRPr sz="2068">
                <a:latin typeface="Cambria"/>
                <a:ea typeface="Cambria"/>
                <a:cs typeface="Cambria"/>
                <a:sym typeface="Cambria"/>
              </a:defRPr>
            </a:pPr>
          </a:p>
          <a:p>
            <a:pPr defTabSz="775966">
              <a:lnSpc>
                <a:spcPct val="90000"/>
              </a:lnSpc>
              <a:spcBef>
                <a:spcPts val="600"/>
              </a:spcBef>
              <a:defRPr sz="2068">
                <a:latin typeface="Cambria"/>
                <a:ea typeface="Cambria"/>
                <a:cs typeface="Cambria"/>
                <a:sym typeface="Cambria"/>
              </a:defRPr>
            </a:pPr>
            <a:r>
              <a:t>23 Y Ornán le contestó: —Tómelo Su Majestad y haga lo que le parezca mejor. Yo le doy los toros para el holocausto, los trillos para la leña y el trigo para la ofrenda.  ¡Todo esto se lo doy a Su Majestad!</a:t>
            </a:r>
          </a:p>
        </p:txBody>
      </p:sp>
      <p:sp>
        <p:nvSpPr>
          <p:cNvPr id="138"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Crónicas 2.22-23</a:t>
            </a:r>
          </a:p>
        </p:txBody>
      </p:sp>
      <p:pic>
        <p:nvPicPr>
          <p:cNvPr id="139" name="ed 2025.png" descr="ed 2025.png"/>
          <p:cNvPicPr>
            <a:picLocks noChangeAspect="1"/>
          </p:cNvPicPr>
          <p:nvPr/>
        </p:nvPicPr>
        <p:blipFill>
          <a:blip r:embed="rId3">
            <a:extLst/>
          </a:blip>
          <a:srcRect l="52925" t="6479" r="0" b="67314"/>
          <a:stretch>
            <a:fillRect/>
          </a:stretch>
        </p:blipFill>
        <p:spPr>
          <a:xfrm>
            <a:off x="9892506" y="5878512"/>
            <a:ext cx="2142668" cy="84143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