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cordero 2025.png" descr="cordero 2025.png"/>
          <p:cNvPicPr>
            <a:picLocks noChangeAspect="1"/>
          </p:cNvPicPr>
          <p:nvPr/>
        </p:nvPicPr>
        <p:blipFill>
          <a:blip r:embed="rId2">
            <a:alphaModFix amt="26818"/>
            <a:extLst/>
          </a:blip>
          <a:srcRect l="488" t="20409" r="0" b="0"/>
          <a:stretch>
            <a:fillRect/>
          </a:stretch>
        </p:blipFill>
        <p:spPr>
          <a:xfrm>
            <a:off x="-9897" y="269571"/>
            <a:ext cx="14001201" cy="7496409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/>
          <p:nvPr>
            <p:ph type="ctrTitle"/>
          </p:nvPr>
        </p:nvSpPr>
        <p:spPr>
          <a:xfrm>
            <a:off x="920713" y="1150421"/>
            <a:ext cx="7472855" cy="1655762"/>
          </a:xfrm>
          <a:prstGeom prst="rect">
            <a:avLst/>
          </a:prstGeom>
        </p:spPr>
        <p:txBody>
          <a:bodyPr anchor="t"/>
          <a:lstStyle/>
          <a:p>
            <a:pPr algn="l" defTabSz="691833">
              <a:defRPr sz="2807">
                <a:solidFill>
                  <a:srgbClr val="6E76A1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rgbClr val="92D3F0"/>
                </a:solidFill>
              </a:rPr>
              <a:t>Lección 1</a:t>
            </a:r>
            <a:br/>
            <a:r>
              <a:rPr cap="all">
                <a:solidFill>
                  <a:srgbClr val="C5423E"/>
                </a:solidFill>
              </a:rPr>
              <a:t>Un reino de sacerdotes, UNA nación santa</a:t>
            </a:r>
            <a:endParaRPr>
              <a:solidFill>
                <a:srgbClr val="C5423E"/>
              </a:solidFill>
            </a:endParaRPr>
          </a:p>
          <a:p>
            <a:pPr algn="l" defTabSz="691833">
              <a:defRPr sz="2807">
                <a:solidFill>
                  <a:srgbClr val="6E76A1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1403">
                <a:solidFill>
                  <a:srgbClr val="0D0D0D"/>
                </a:solidFill>
              </a:rPr>
              <a:t>Éxodo 19.1-14</a:t>
            </a:r>
          </a:p>
        </p:txBody>
      </p:sp>
      <p:sp>
        <p:nvSpPr>
          <p:cNvPr id="96" name="Subtitle 2"/>
          <p:cNvSpPr txBox="1"/>
          <p:nvPr>
            <p:ph type="subTitle" sz="quarter" idx="1"/>
          </p:nvPr>
        </p:nvSpPr>
        <p:spPr>
          <a:xfrm>
            <a:off x="920713" y="2778125"/>
            <a:ext cx="7472855" cy="1655761"/>
          </a:xfrm>
          <a:prstGeom prst="rect">
            <a:avLst/>
          </a:prstGeom>
        </p:spPr>
        <p:txBody>
          <a:bodyPr/>
          <a:lstStyle/>
          <a:p>
            <a:pPr algn="l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«Vosotros seréis mi especial tesoro sobre todos los pueblos,   porque mía es toda la tierra. Vosotros me seréis un reino de sacerdotes». </a:t>
            </a:r>
          </a:p>
          <a:p>
            <a:pPr algn="r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Éxodo 19.5b-6a</a:t>
            </a:r>
          </a:p>
        </p:txBody>
      </p:sp>
      <p:pic>
        <p:nvPicPr>
          <p:cNvPr id="97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368" t="8775" r="2449" b="69282"/>
          <a:stretch>
            <a:fillRect/>
          </a:stretch>
        </p:blipFill>
        <p:spPr>
          <a:xfrm>
            <a:off x="785668" y="4033731"/>
            <a:ext cx="2691987" cy="922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351"/>
          <a:stretch>
            <a:fillRect/>
          </a:stretch>
        </p:blipFill>
        <p:spPr>
          <a:xfrm>
            <a:off x="0" y="73572"/>
            <a:ext cx="12192000" cy="594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ontent Placeholder 10"/>
          <p:cNvSpPr txBox="1"/>
          <p:nvPr>
            <p:ph type="body" sz="half" idx="1"/>
          </p:nvPr>
        </p:nvSpPr>
        <p:spPr>
          <a:xfrm>
            <a:off x="838200" y="1964508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13 No lo tocará mano alguna, porque será apedreado o muerto a flechazos; sea animal o sea hombre, no quedará con vida. Cuando resuene la bocina, subirán al monte.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14 Descendió, pues, Moisés del monte al pueblo, y santificó al pueblo y ellos lavaron sus vestidos.</a:t>
            </a:r>
          </a:p>
        </p:txBody>
      </p:sp>
      <p:sp>
        <p:nvSpPr>
          <p:cNvPr id="145" name="Content Placeholder 11"/>
          <p:cNvSpPr txBox="1"/>
          <p:nvPr/>
        </p:nvSpPr>
        <p:spPr>
          <a:xfrm>
            <a:off x="6111054" y="1964508"/>
            <a:ext cx="5090162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795527">
              <a:lnSpc>
                <a:spcPct val="90000"/>
              </a:lnSpc>
              <a:spcBef>
                <a:spcPts val="800"/>
              </a:spcBef>
              <a:defRPr sz="2088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436"/>
          </a:p>
          <a:p>
            <a:pPr defTabSz="795527">
              <a:lnSpc>
                <a:spcPct val="90000"/>
              </a:lnSpc>
              <a:spcBef>
                <a:spcPts val="800"/>
              </a:spcBef>
              <a:defRPr sz="2088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795527">
              <a:lnSpc>
                <a:spcPct val="90000"/>
              </a:lnSpc>
              <a:spcBef>
                <a:spcPts val="800"/>
              </a:spcBef>
              <a:defRPr sz="2088">
                <a:latin typeface="Cambria"/>
                <a:ea typeface="Cambria"/>
                <a:cs typeface="Cambria"/>
                <a:sym typeface="Cambria"/>
              </a:defRPr>
            </a:pPr>
            <a:r>
              <a:t>13 Pero nadie debe ponerle la mano encima, sino que tendrán que matarlo a pedradas o a flechazos. No importa si es un hombre o un animal, no se le deberá dejar con vida. La gente podrá subir al monte sólo cuando se oiga el toque del cuerno de carnero.</a:t>
            </a:r>
          </a:p>
          <a:p>
            <a:pPr defTabSz="795527">
              <a:lnSpc>
                <a:spcPct val="90000"/>
              </a:lnSpc>
              <a:spcBef>
                <a:spcPts val="800"/>
              </a:spcBef>
              <a:defRPr sz="2088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795527">
              <a:lnSpc>
                <a:spcPct val="90000"/>
              </a:lnSpc>
              <a:spcBef>
                <a:spcPts val="800"/>
              </a:spcBef>
              <a:defRPr sz="2088">
                <a:latin typeface="Cambria"/>
                <a:ea typeface="Cambria"/>
                <a:cs typeface="Cambria"/>
                <a:sym typeface="Cambria"/>
              </a:defRPr>
            </a:pPr>
            <a:r>
              <a:t>14 Moisés bajó del monte a preparar al pueblo para que rindiera culto a Dios. La gente se lavó la ropa.</a:t>
            </a:r>
          </a:p>
        </p:txBody>
      </p:sp>
      <p:sp>
        <p:nvSpPr>
          <p:cNvPr id="146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19.13-14</a:t>
            </a:r>
          </a:p>
        </p:txBody>
      </p:sp>
      <p:pic>
        <p:nvPicPr>
          <p:cNvPr id="147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8" y="5878513"/>
            <a:ext cx="2142659" cy="841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8" y="1281"/>
            <a:ext cx="12191982" cy="589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Content Placeholder 7"/>
          <p:cNvSpPr txBox="1"/>
          <p:nvPr>
            <p:ph type="body" idx="1"/>
          </p:nvPr>
        </p:nvSpPr>
        <p:spPr>
          <a:xfrm>
            <a:off x="838200" y="20288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Después de salir de Egipto, Moisés y el pueblo se encuentran en el Sinaí, donde Dios hace pacto con el pueblo. Este pacto sigue el patrón de los tratados hititas entre un soberano y sus súbditos, que incluían beneficios, estipulaciones y consecuencias. 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pacto establecido por Dios con el pueblo está condicionado a su obediencia. Si se cumple, el pueblo será la posesión especial de Dios, un reino sacerdotal y una nación santa. La obediencia está basada en la experiencia previa de liberación y protección divina.</a:t>
            </a:r>
          </a:p>
        </p:txBody>
      </p:sp>
      <p:pic>
        <p:nvPicPr>
          <p:cNvPr id="151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8" y="5878513"/>
            <a:ext cx="2142659" cy="841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576"/>
          <a:stretch>
            <a:fillRect/>
          </a:stretch>
        </p:blipFill>
        <p:spPr>
          <a:xfrm>
            <a:off x="18" y="1282"/>
            <a:ext cx="12191982" cy="592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Content Placeholder 7"/>
          <p:cNvSpPr txBox="1"/>
          <p:nvPr>
            <p:ph type="body" idx="1"/>
          </p:nvPr>
        </p:nvSpPr>
        <p:spPr>
          <a:xfrm>
            <a:off x="838200" y="23336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 marL="203864" indent="-203864" defTabSz="815461">
              <a:spcBef>
                <a:spcPts val="800"/>
              </a:spcBef>
              <a:defRPr sz="2457">
                <a:latin typeface="Cambria"/>
                <a:ea typeface="Cambria"/>
                <a:cs typeface="Cambria"/>
                <a:sym typeface="Cambria"/>
              </a:defRPr>
            </a:pPr>
            <a:r>
              <a:t>En el Nuevo Testamento, 1 Pedro 2.9-10 retoma esta promesa, aplicándola a las primeras comunidades cristianas como continuación del pueblo de Dios. Se les recuerda su identidad y misión: anunciar las maravillas de Dios y vivir vidas consagradas.</a:t>
            </a:r>
          </a:p>
          <a:p>
            <a:pPr marL="203864" indent="-203864" defTabSz="815461">
              <a:spcBef>
                <a:spcPts val="800"/>
              </a:spcBef>
              <a:defRPr sz="2457">
                <a:latin typeface="Cambria"/>
                <a:ea typeface="Cambria"/>
                <a:cs typeface="Cambria"/>
                <a:sym typeface="Cambria"/>
              </a:defRPr>
            </a:pPr>
            <a:r>
              <a:t>El estudio del pasaje bíblico establecido para hoy resalta la necesidad de compromiso en nuestra relación con Dios, más allá de las múltiples actividades que ocupan nuestro tiempo. </a:t>
            </a:r>
          </a:p>
          <a:p>
            <a:pPr marL="203864" indent="-203864" defTabSz="815461">
              <a:spcBef>
                <a:spcPts val="800"/>
              </a:spcBef>
              <a:defRPr sz="2457">
                <a:latin typeface="Cambria"/>
                <a:ea typeface="Cambria"/>
                <a:cs typeface="Cambria"/>
                <a:sym typeface="Cambria"/>
              </a:defRPr>
            </a:pPr>
            <a:r>
              <a:t>Nuestra identidad en Cristo debe reflejarse en acciones que eviten sentimientos de superioridad. Ser «especial tesoro» implica interceder y testimoniar el amor de Dios a toda la humanidad, sin apropiarnos indebidamente de este título para justificar exclusión o arrogancia.</a:t>
            </a:r>
          </a:p>
        </p:txBody>
      </p:sp>
      <p:pic>
        <p:nvPicPr>
          <p:cNvPr id="155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8" y="5878513"/>
            <a:ext cx="2142659" cy="841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49"/>
          <a:stretch>
            <a:fillRect/>
          </a:stretch>
        </p:blipFill>
        <p:spPr>
          <a:xfrm>
            <a:off x="18" y="1281"/>
            <a:ext cx="12191982" cy="589442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Content Placeholder 4"/>
          <p:cNvSpPr txBox="1"/>
          <p:nvPr>
            <p:ph type="body" idx="1"/>
          </p:nvPr>
        </p:nvSpPr>
        <p:spPr>
          <a:xfrm>
            <a:off x="838200" y="2000249"/>
            <a:ext cx="10515600" cy="3943352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Dios, te agradecemos por extender a quienes no éramos pueblo el estatus de pueblo escogido, sacerdocio real, nación santa, pueblo adquirido por Dios, y nos has dado la responsabilidad de anunciar tus virtudes y tus promesas. Renovamos nuestro pacto contigo como señal de nuestro compromiso y pedimos tu ayuda para no creernos mejores que nadie por formar parte de tu pueblo. En el nombre de Jesús. Amén.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263"/>
          <a:stretch>
            <a:fillRect/>
          </a:stretch>
        </p:blipFill>
        <p:spPr>
          <a:xfrm>
            <a:off x="0" y="-1"/>
            <a:ext cx="12192000" cy="5879798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Content Placeholder 7"/>
          <p:cNvSpPr txBox="1"/>
          <p:nvPr>
            <p:ph type="body" idx="1"/>
          </p:nvPr>
        </p:nvSpPr>
        <p:spPr>
          <a:xfrm>
            <a:off x="838200" y="2000249"/>
            <a:ext cx="10515600" cy="3929066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Explorar el concepto pacto y lo que significan sus beneficios y obligaciones para la relación de Israel con Dios.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Describir las características de la identidad individual y comunitaria del pueblo de Dios como parte de un «reino sacerdotal» y una «nación santa».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Aplicar el concepto pacto y las características de la identidad del pueblo de Dios a nuestra realidad actual.</a:t>
            </a:r>
          </a:p>
        </p:txBody>
      </p:sp>
      <p:pic>
        <p:nvPicPr>
          <p:cNvPr id="101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8" y="5878514"/>
            <a:ext cx="2142659" cy="841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105"/>
          <a:stretch>
            <a:fillRect/>
          </a:stretch>
        </p:blipFill>
        <p:spPr>
          <a:xfrm>
            <a:off x="0" y="-3"/>
            <a:ext cx="12192000" cy="5753496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ontent Placeholder 15"/>
          <p:cNvSpPr txBox="1"/>
          <p:nvPr>
            <p:ph type="body" idx="1"/>
          </p:nvPr>
        </p:nvSpPr>
        <p:spPr>
          <a:xfrm>
            <a:off x="838200" y="2000250"/>
            <a:ext cx="10515600" cy="3943350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cap="all"/>
              <a:t>Pacto (alianza):</a:t>
            </a:r>
            <a:r>
              <a:t> Documento legal que une a dos partes que acuerdan, bajo juramento, cumplir con unas obligaciones. Algunos elementos de los tratados hititas se ven reflejados en el pacto del Sinaí (Ex 20.1-3) y en otros pactos que se encuentran en el Deuteronomio. 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cap="all"/>
              <a:t>Santificación:</a:t>
            </a:r>
            <a:r>
              <a:t> </a:t>
            </a:r>
            <a:r>
              <a:t>Puede involucrar el acto de consagrar personas, animales, objetos a una deidad por medio de la remoción de la impureza y la maldad. La santidad también supone peligro.  La persona o animal que se acerque a Dios sin haberse santificado puede morir. Tocar algo santo (objeto sagrado, templo, etcétera) lo profanaba. El toque de alguien no santificado contamina lo santo.</a:t>
            </a:r>
          </a:p>
        </p:txBody>
      </p:sp>
      <p:pic>
        <p:nvPicPr>
          <p:cNvPr id="105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8" y="5878513"/>
            <a:ext cx="2142659" cy="841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7"/>
          <a:stretch>
            <a:fillRect/>
          </a:stretch>
        </p:blipFill>
        <p:spPr>
          <a:xfrm>
            <a:off x="0" y="0"/>
            <a:ext cx="12192000" cy="589254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1 Al tercer mes de haber salido los hijos de Israel de la tierra de Egipto, ese mismo día, llegaron al desierto de Sinaí.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2 Habían salido de Refidim, y al llegar al desierto de Sinaí acamparon en el desierto. Israel acampó allí frente al monte,</a:t>
            </a:r>
          </a:p>
        </p:txBody>
      </p:sp>
      <p:sp>
        <p:nvSpPr>
          <p:cNvPr id="109" name="Content Placeholder 11"/>
          <p:cNvSpPr txBox="1"/>
          <p:nvPr/>
        </p:nvSpPr>
        <p:spPr>
          <a:xfrm>
            <a:off x="6217919" y="2204954"/>
            <a:ext cx="5090162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813816">
              <a:lnSpc>
                <a:spcPct val="90000"/>
              </a:lnSpc>
              <a:spcBef>
                <a:spcPts val="8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</a:p>
          <a:p>
            <a:pPr defTabSz="813816">
              <a:lnSpc>
                <a:spcPct val="90000"/>
              </a:lnSpc>
              <a:spcBef>
                <a:spcPts val="8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13816">
              <a:lnSpc>
                <a:spcPct val="90000"/>
              </a:lnSpc>
              <a:spcBef>
                <a:spcPts val="8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1 Los israelitas llegaron al desierto del Sinaí al tercer mes de haber salido de Egipto. </a:t>
            </a:r>
          </a:p>
          <a:p>
            <a:pPr defTabSz="813816">
              <a:lnSpc>
                <a:spcPct val="90000"/>
              </a:lnSpc>
              <a:spcBef>
                <a:spcPts val="8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13816">
              <a:lnSpc>
                <a:spcPct val="90000"/>
              </a:lnSpc>
              <a:spcBef>
                <a:spcPts val="8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2 Después de salir de Refidim, llegaron al desierto del Sinaí y acamparon allí mismo, frente al monte. </a:t>
            </a:r>
          </a:p>
        </p:txBody>
      </p:sp>
      <p:sp>
        <p:nvSpPr>
          <p:cNvPr id="110" name="TextBox 1"/>
          <p:cNvSpPr txBox="1"/>
          <p:nvPr/>
        </p:nvSpPr>
        <p:spPr>
          <a:xfrm>
            <a:off x="5049958" y="1153930"/>
            <a:ext cx="3414127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19.1-2</a:t>
            </a:r>
          </a:p>
        </p:txBody>
      </p:sp>
      <p:pic>
        <p:nvPicPr>
          <p:cNvPr id="111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8" y="5878513"/>
            <a:ext cx="2142659" cy="841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834"/>
          <a:stretch>
            <a:fillRect/>
          </a:stretch>
        </p:blipFill>
        <p:spPr>
          <a:xfrm>
            <a:off x="0" y="73572"/>
            <a:ext cx="12192000" cy="5909134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Content Placeholder 10"/>
          <p:cNvSpPr txBox="1"/>
          <p:nvPr>
            <p:ph type="body" sz="half" idx="1"/>
          </p:nvPr>
        </p:nvSpPr>
        <p:spPr>
          <a:xfrm>
            <a:off x="838200" y="2024492"/>
            <a:ext cx="5181600" cy="4162427"/>
          </a:xfrm>
          <a:prstGeom prst="rect">
            <a:avLst/>
          </a:prstGeom>
        </p:spPr>
        <p:txBody>
          <a:bodyPr/>
          <a:lstStyle/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3 y Moisés subió a encontrarse con Dios. Jehová lo llamó desde el monte y le dijo: —Así dirás a la casa de Jacob, y anunciarás a los hijos de Israel: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4 “Vosotros visteis lo que hice con los egipcios, y cómo os tomé sobre alas de águila y os he traído a mí. </a:t>
            </a:r>
          </a:p>
        </p:txBody>
      </p:sp>
      <p:sp>
        <p:nvSpPr>
          <p:cNvPr id="115" name="Content Placeholder 11"/>
          <p:cNvSpPr txBox="1"/>
          <p:nvPr/>
        </p:nvSpPr>
        <p:spPr>
          <a:xfrm>
            <a:off x="6157765" y="2024492"/>
            <a:ext cx="5090162" cy="4162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777240">
              <a:lnSpc>
                <a:spcPct val="90000"/>
              </a:lnSpc>
              <a:spcBef>
                <a:spcPts val="8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</a:p>
          <a:p>
            <a:pPr defTabSz="777240">
              <a:lnSpc>
                <a:spcPct val="90000"/>
              </a:lnSpc>
              <a:spcBef>
                <a:spcPts val="8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777240">
              <a:lnSpc>
                <a:spcPct val="90000"/>
              </a:lnSpc>
              <a:spcBef>
                <a:spcPts val="8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3 Allí Moisés subió a encontrarse con Dios, pues el Señor lo llamó desde el monte y le dijo: —Anúnciales estas mismas palabras a los descendientes de Jacob, a los israelitas: </a:t>
            </a:r>
          </a:p>
          <a:p>
            <a:pPr defTabSz="777240">
              <a:lnSpc>
                <a:spcPct val="90000"/>
              </a:lnSpc>
              <a:spcBef>
                <a:spcPts val="8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777240">
              <a:lnSpc>
                <a:spcPct val="90000"/>
              </a:lnSpc>
              <a:spcBef>
                <a:spcPts val="8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4 “Ustedes han visto lo que yo hice con los egipcios, y cómo los he traído a ustedes a donde yo estoy, como si vinieran sobre las alas de un águila. </a:t>
            </a:r>
          </a:p>
        </p:txBody>
      </p:sp>
      <p:sp>
        <p:nvSpPr>
          <p:cNvPr id="116" name="TextBox 1"/>
          <p:cNvSpPr txBox="1"/>
          <p:nvPr/>
        </p:nvSpPr>
        <p:spPr>
          <a:xfrm>
            <a:off x="5040488" y="1251053"/>
            <a:ext cx="4238341" cy="452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19.3-4</a:t>
            </a:r>
          </a:p>
        </p:txBody>
      </p:sp>
      <p:pic>
        <p:nvPicPr>
          <p:cNvPr id="117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10052919" y="5898565"/>
            <a:ext cx="2142659" cy="841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5 Ahora, pues, si dais oído a mi voz y guardáis mi pacto, vosotros seréis mi especial tesoro sobre todos los pueblos, porque mía es toda la tierra. 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6 Vosotros me seréis un reino de sacerdotes y gente santa.” Éstas son las palabras que dirás a los hijos de Israel.</a:t>
            </a:r>
          </a:p>
        </p:txBody>
      </p:sp>
      <p:sp>
        <p:nvSpPr>
          <p:cNvPr id="121" name="Content Placeholder 11"/>
          <p:cNvSpPr txBox="1"/>
          <p:nvPr/>
        </p:nvSpPr>
        <p:spPr>
          <a:xfrm>
            <a:off x="6217919" y="2204954"/>
            <a:ext cx="5090162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5 Así que, si ustedes me obedecen en todo y cumplen mi alianza, serán mi pueblo preferido entre todos los pueblos, pues toda la tierra me pertenece.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6 Ustedes me serán un reino de sacerdotes, un pueblo consagrado a mí.” Diles todo esto a los israelitas.</a:t>
            </a:r>
          </a:p>
        </p:txBody>
      </p:sp>
      <p:sp>
        <p:nvSpPr>
          <p:cNvPr id="122" name="TextBox 1"/>
          <p:cNvSpPr txBox="1"/>
          <p:nvPr/>
        </p:nvSpPr>
        <p:spPr>
          <a:xfrm>
            <a:off x="5040488" y="1251053"/>
            <a:ext cx="4238341" cy="452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19.5-6</a:t>
            </a:r>
          </a:p>
        </p:txBody>
      </p:sp>
      <p:pic>
        <p:nvPicPr>
          <p:cNvPr id="123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8" y="5878513"/>
            <a:ext cx="2142659" cy="841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496"/>
          <a:stretch>
            <a:fillRect/>
          </a:stretch>
        </p:blipFill>
        <p:spPr>
          <a:xfrm>
            <a:off x="0" y="73572"/>
            <a:ext cx="12192000" cy="593240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 defTabSz="850391">
              <a:spcBef>
                <a:spcPts val="9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50391">
              <a:spcBef>
                <a:spcPts val="9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50391">
              <a:spcBef>
                <a:spcPts val="900"/>
              </a:spcBef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7 Entonces regresó Moisés, llamó a los ancianos del pueblo y expuso en su presencia todas estas palabras que Jehová le había mandado. </a:t>
            </a:r>
          </a:p>
          <a:p>
            <a:pPr marL="0" indent="0" defTabSz="850391">
              <a:spcBef>
                <a:spcPts val="900"/>
              </a:spcBef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50391">
              <a:spcBef>
                <a:spcPts val="900"/>
              </a:spcBef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8 Todo el pueblo respondió a una diciendo: —Haremos todo lo que Jehová ha dicho. Moisés refirió a Jehová las palabras del pueblo, </a:t>
            </a:r>
          </a:p>
        </p:txBody>
      </p:sp>
      <p:sp>
        <p:nvSpPr>
          <p:cNvPr id="127" name="Content Placeholder 11"/>
          <p:cNvSpPr txBox="1"/>
          <p:nvPr/>
        </p:nvSpPr>
        <p:spPr>
          <a:xfrm>
            <a:off x="6217919" y="2204954"/>
            <a:ext cx="5090162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0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7 Moisés fue y llamó a los ancianos del pueblo, y les expuso todo lo que el Señor le había ordenado.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8 Entonces los israelitas contestaron a una voz: —Haremos todo lo que el Señor ha ordenado. Moisés llevó entonces al Señor la respuesta del pueblo, </a:t>
            </a:r>
          </a:p>
        </p:txBody>
      </p:sp>
      <p:sp>
        <p:nvSpPr>
          <p:cNvPr id="128" name="TextBox 1"/>
          <p:cNvSpPr txBox="1"/>
          <p:nvPr/>
        </p:nvSpPr>
        <p:spPr>
          <a:xfrm>
            <a:off x="5040488" y="1251053"/>
            <a:ext cx="4238341" cy="452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19.7-8</a:t>
            </a:r>
          </a:p>
        </p:txBody>
      </p:sp>
      <p:pic>
        <p:nvPicPr>
          <p:cNvPr id="129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8" y="5878513"/>
            <a:ext cx="2142659" cy="841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350"/>
          <a:stretch>
            <a:fillRect/>
          </a:stretch>
        </p:blipFill>
        <p:spPr>
          <a:xfrm>
            <a:off x="0" y="73572"/>
            <a:ext cx="12192000" cy="594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Content Placeholder 10"/>
          <p:cNvSpPr txBox="1"/>
          <p:nvPr>
            <p:ph type="body" sz="half" idx="1"/>
          </p:nvPr>
        </p:nvSpPr>
        <p:spPr>
          <a:xfrm>
            <a:off x="838200" y="2017941"/>
            <a:ext cx="5181600" cy="416242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9 y Jehová le dijo: —Yo vendré a ti en una nube espesa, para que el pueblo oiga mientras yo hablo contigo, y así te crean para siempre. Moisés refirió las palabras del pueblo a Jehová, 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10 y Jehová le dijo: —Ve al pueblo, y santifícalos hoy y mañana. Que laven sus vestidos </a:t>
            </a:r>
          </a:p>
        </p:txBody>
      </p:sp>
      <p:sp>
        <p:nvSpPr>
          <p:cNvPr id="133" name="Content Placeholder 11"/>
          <p:cNvSpPr txBox="1"/>
          <p:nvPr/>
        </p:nvSpPr>
        <p:spPr>
          <a:xfrm>
            <a:off x="6191203" y="2017942"/>
            <a:ext cx="5090161" cy="4162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632"/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9 y el Señor le dijo: —Mira, voy a presentarme ante ti en medio de una nube espesa, para que la gente me oiga hablar contigo y así tengan siempre confianza en ti. Moisés le repitió al Señor la respuesta del pueblo, </a:t>
            </a:r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10 y el Señor le dijo: —Ve y prepara al pueblo hoy y mañana para que me rinda culto. Deben lavarse la ropa </a:t>
            </a:r>
          </a:p>
        </p:txBody>
      </p:sp>
      <p:sp>
        <p:nvSpPr>
          <p:cNvPr id="134" name="TextBox 1"/>
          <p:cNvSpPr txBox="1"/>
          <p:nvPr/>
        </p:nvSpPr>
        <p:spPr>
          <a:xfrm>
            <a:off x="5040488" y="1251053"/>
            <a:ext cx="4238341" cy="452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19.9-10</a:t>
            </a:r>
          </a:p>
        </p:txBody>
      </p:sp>
      <p:pic>
        <p:nvPicPr>
          <p:cNvPr id="135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8" y="5878513"/>
            <a:ext cx="2142659" cy="841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350"/>
          <a:stretch>
            <a:fillRect/>
          </a:stretch>
        </p:blipFill>
        <p:spPr>
          <a:xfrm>
            <a:off x="0" y="73572"/>
            <a:ext cx="12192000" cy="594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Content Placeholder 10"/>
          <p:cNvSpPr txBox="1"/>
          <p:nvPr>
            <p:ph type="body" sz="half" idx="1"/>
          </p:nvPr>
        </p:nvSpPr>
        <p:spPr>
          <a:xfrm>
            <a:off x="838200" y="1964508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Cambria"/>
                <a:ea typeface="Cambria"/>
                <a:cs typeface="Cambria"/>
                <a:sym typeface="Cambria"/>
              </a:defRPr>
            </a:pPr>
            <a:r>
              <a:t>11 y estén preparados para el tercer día, porque al tercer día Jehová descenderá a la vista de todo el pueblo sobre el monte Sinaí. 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Cambria"/>
                <a:ea typeface="Cambria"/>
                <a:cs typeface="Cambria"/>
                <a:sym typeface="Cambria"/>
              </a:defRPr>
            </a:pPr>
            <a:r>
              <a:t>12 Señalarás límites alrededor del pueblo, y dirás: “Guardaos, no subáis al monte ni toquéis sus límites; cualquiera que toque el monte, de seguro morirá.” </a:t>
            </a:r>
          </a:p>
        </p:txBody>
      </p:sp>
      <p:sp>
        <p:nvSpPr>
          <p:cNvPr id="139" name="Content Placeholder 11"/>
          <p:cNvSpPr txBox="1"/>
          <p:nvPr/>
        </p:nvSpPr>
        <p:spPr>
          <a:xfrm>
            <a:off x="6111055" y="1964508"/>
            <a:ext cx="5090161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822959">
              <a:lnSpc>
                <a:spcPct val="90000"/>
              </a:lnSpc>
              <a:spcBef>
                <a:spcPts val="900"/>
              </a:spcBef>
              <a:defRPr sz="2159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520"/>
          </a:p>
          <a:p>
            <a:pPr defTabSz="822959">
              <a:lnSpc>
                <a:spcPct val="90000"/>
              </a:lnSpc>
              <a:spcBef>
                <a:spcPts val="900"/>
              </a:spcBef>
              <a:defRPr sz="2159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22959">
              <a:lnSpc>
                <a:spcPct val="90000"/>
              </a:lnSpc>
              <a:spcBef>
                <a:spcPts val="900"/>
              </a:spcBef>
              <a:defRPr sz="2159">
                <a:latin typeface="Cambria"/>
                <a:ea typeface="Cambria"/>
                <a:cs typeface="Cambria"/>
                <a:sym typeface="Cambria"/>
              </a:defRPr>
            </a:pPr>
            <a:r>
              <a:t>11 y prepararse para pasado mañana, porque pasado mañana bajaré yo, el Señor, al monte Sinaí, a la vista de todo el pueblo. </a:t>
            </a:r>
          </a:p>
          <a:p>
            <a:pPr defTabSz="822959">
              <a:lnSpc>
                <a:spcPct val="90000"/>
              </a:lnSpc>
              <a:spcBef>
                <a:spcPts val="900"/>
              </a:spcBef>
              <a:defRPr sz="2159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22959">
              <a:lnSpc>
                <a:spcPct val="90000"/>
              </a:lnSpc>
              <a:spcBef>
                <a:spcPts val="900"/>
              </a:spcBef>
              <a:defRPr sz="2159">
                <a:latin typeface="Cambria"/>
                <a:ea typeface="Cambria"/>
                <a:cs typeface="Cambria"/>
                <a:sym typeface="Cambria"/>
              </a:defRPr>
            </a:pPr>
            <a:r>
              <a:t>12 Pon límites alrededor del monte para que la gente no pase, y diles que respeten el monte y que no suban a él ni se acerquen a sus alrededores, porque todo el que se acerque será condenado a muerte. </a:t>
            </a:r>
          </a:p>
        </p:txBody>
      </p:sp>
      <p:sp>
        <p:nvSpPr>
          <p:cNvPr id="140" name="TextBox 1"/>
          <p:cNvSpPr txBox="1"/>
          <p:nvPr/>
        </p:nvSpPr>
        <p:spPr>
          <a:xfrm>
            <a:off x="5040488" y="1251053"/>
            <a:ext cx="4238341" cy="452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19.11-12</a:t>
            </a:r>
          </a:p>
        </p:txBody>
      </p:sp>
      <p:pic>
        <p:nvPicPr>
          <p:cNvPr id="141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8" y="5878513"/>
            <a:ext cx="2142659" cy="841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