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arpa ED 33-1.png" descr="arpa ED 33-1.png"/>
          <p:cNvPicPr>
            <a:picLocks noChangeAspect="1"/>
          </p:cNvPicPr>
          <p:nvPr/>
        </p:nvPicPr>
        <p:blipFill>
          <a:blip r:embed="rId2">
            <a:alphaModFix amt="26818"/>
            <a:extLst/>
          </a:blip>
          <a:stretch>
            <a:fillRect/>
          </a:stretch>
        </p:blipFill>
        <p:spPr>
          <a:xfrm>
            <a:off x="-9897" y="-1554318"/>
            <a:ext cx="15696840" cy="11772629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/>
          <p:nvPr>
            <p:ph type="ctrTitle"/>
          </p:nvPr>
        </p:nvSpPr>
        <p:spPr>
          <a:xfrm>
            <a:off x="1524000" y="1122362"/>
            <a:ext cx="7472854" cy="1655762"/>
          </a:xfrm>
          <a:prstGeom prst="rect">
            <a:avLst/>
          </a:prstGeom>
        </p:spPr>
        <p:txBody>
          <a:bodyPr anchor="t"/>
          <a:lstStyle/>
          <a:p>
            <a:pPr algn="l" defTabSz="886966">
              <a:defRPr sz="3600">
                <a:solidFill>
                  <a:srgbClr val="4DA1A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rgbClr val="6E76A1"/>
                </a:solidFill>
              </a:rPr>
              <a:t>Lección 5</a:t>
            </a:r>
            <a:br/>
            <a:r>
              <a:rPr>
                <a:solidFill>
                  <a:srgbClr val="D98E5F"/>
                </a:solidFill>
              </a:rPr>
              <a:t>UN CÁNTICO DE VICTORIA</a:t>
            </a:r>
            <a:br>
              <a:rPr>
                <a:solidFill>
                  <a:srgbClr val="C8334A"/>
                </a:solidFill>
              </a:rPr>
            </a:br>
            <a:r>
              <a:rPr sz="1800">
                <a:solidFill>
                  <a:srgbClr val="0D0D0D"/>
                </a:solidFill>
              </a:rPr>
              <a:t>Éxodo 15.1-3, 11-13, 17-18, 20-21</a:t>
            </a:r>
          </a:p>
        </p:txBody>
      </p:sp>
      <p:sp>
        <p:nvSpPr>
          <p:cNvPr id="96" name="Subtitle 2"/>
          <p:cNvSpPr txBox="1"/>
          <p:nvPr>
            <p:ph type="subTitle" sz="quarter" idx="1"/>
          </p:nvPr>
        </p:nvSpPr>
        <p:spPr>
          <a:xfrm>
            <a:off x="1524000" y="2778125"/>
            <a:ext cx="7472854" cy="1655761"/>
          </a:xfrm>
          <a:prstGeom prst="rect">
            <a:avLst/>
          </a:prstGeom>
        </p:spPr>
        <p:txBody>
          <a:bodyPr/>
          <a:lstStyle/>
          <a:p>
            <a:pPr algn="l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«Entonces María, la profetisa, hermana de Aarón, tomó un pandero en su mano, y todas las mujeres salieron detrás de ella con panderos y danzas».</a:t>
            </a:r>
          </a:p>
          <a:p>
            <a:pPr algn="r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Éxodo 15.20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4306" y="5335418"/>
            <a:ext cx="3439638" cy="1227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9" y="1282"/>
            <a:ext cx="12191981" cy="589299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ontent Placeholder 7"/>
          <p:cNvSpPr txBox="1"/>
          <p:nvPr>
            <p:ph type="body" idx="1"/>
          </p:nvPr>
        </p:nvSpPr>
        <p:spPr>
          <a:xfrm>
            <a:off x="838200" y="20288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cántico de Moisés y el de María reflejan el amor que Jehová tiene por su pueblo.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cántico tenía como objetivo que los israelitas no olvidaran lo que Dios había hecho por ellos y, en ese sentido, tenía la misma finalidad que tiene la adoración cristiana.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La temeridad de faraón contra el pueblo de Dios provocó, por una parte, el desastre de su ejército; y, por otra parte, provocó la poderosa manifestación de Jehová a favor de su pueblo.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577"/>
          <a:stretch>
            <a:fillRect/>
          </a:stretch>
        </p:blipFill>
        <p:spPr>
          <a:xfrm>
            <a:off x="19" y="1282"/>
            <a:ext cx="12191981" cy="592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Content Placeholder 7"/>
          <p:cNvSpPr txBox="1"/>
          <p:nvPr>
            <p:ph type="body" idx="1"/>
          </p:nvPr>
        </p:nvSpPr>
        <p:spPr>
          <a:xfrm>
            <a:off x="838200" y="23336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cántico se escribió para preservar en el pueblo la memoria de ese evento glorioso.  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canto contempla la futura entrada de Israel a la tierra prometida y la edificación del Templo a Jehová.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En la medida que en nuestra adoración a Dios escuchemos con fe y espíritu de obediencia su Palabra, el culto nos comunicará el conocimiento y el poder para crecer en la entera santificación de nuestras vidas.  </a:t>
            </a:r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50"/>
          <a:stretch>
            <a:fillRect/>
          </a:stretch>
        </p:blipFill>
        <p:spPr>
          <a:xfrm>
            <a:off x="19" y="1282"/>
            <a:ext cx="12191981" cy="589442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Content Placeholder 4"/>
          <p:cNvSpPr txBox="1"/>
          <p:nvPr>
            <p:ph type="body" idx="1"/>
          </p:nvPr>
        </p:nvSpPr>
        <p:spPr>
          <a:xfrm>
            <a:off x="838200" y="2000249"/>
            <a:ext cx="10515600" cy="3943352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Amantísimo Padre celestial, gracias por tu gloriosa presencia que ha llegado a nuestras vidas para transformarnos conforme a tu santidad. En tu compañía y en el calor de tu gracia somos transformados para servir a tu reino. ¡Contigo hemos cruzado tormentas y hemos enfrentado turbulencias faraónicas! ¡Pero hoy estamos de pie para continuar cantando himnos que den a conocer tus grandezas y tu santidad a todo el mundo! En el nombre de Jesús. Amén. 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263"/>
          <a:stretch>
            <a:fillRect/>
          </a:stretch>
        </p:blipFill>
        <p:spPr>
          <a:xfrm>
            <a:off x="0" y="0"/>
            <a:ext cx="12192000" cy="587979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ontent Placeholder 7"/>
          <p:cNvSpPr txBox="1"/>
          <p:nvPr>
            <p:ph type="body" idx="1"/>
          </p:nvPr>
        </p:nvSpPr>
        <p:spPr>
          <a:xfrm>
            <a:off x="838200" y="2000250"/>
            <a:ext cx="10515600" cy="3929065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Comprender por qué y para qué Moisés escribió el cántico.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Apreciar la semejanza entre el cántico de María y la adoración que tributamos a Dios. </a:t>
            </a:r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105"/>
          <a:stretch>
            <a:fillRect/>
          </a:stretch>
        </p:blipFill>
        <p:spPr>
          <a:xfrm>
            <a:off x="0" y="-2"/>
            <a:ext cx="12192000" cy="5753494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ontent Placeholder 15"/>
          <p:cNvSpPr txBox="1"/>
          <p:nvPr>
            <p:ph type="body" idx="1"/>
          </p:nvPr>
        </p:nvSpPr>
        <p:spPr>
          <a:xfrm>
            <a:off x="838200" y="2000250"/>
            <a:ext cx="10515600" cy="3943350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Santidad: </a:t>
            </a:r>
            <a:r>
              <a:rPr i="1"/>
              <a:t>Ser santo significa ser perfecto o completo en sí mismo, por lo cual únicamente Dios es santo. Pero, a partir de la gracia de Dios revelada en Cristo, los creyentes son santificados, y con la asistencia del Espíritu Santo y en la comunión cristiana van creciendo a la semejanza de Cristo. </a:t>
            </a:r>
          </a:p>
        </p:txBody>
      </p:sp>
      <p:pic>
        <p:nvPicPr>
          <p:cNvPr id="1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7"/>
          <a:stretch>
            <a:fillRect/>
          </a:stretch>
        </p:blipFill>
        <p:spPr>
          <a:xfrm>
            <a:off x="0" y="0"/>
            <a:ext cx="12192000" cy="589254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1 Entonces Moisés y los hijos de Israel entonaron este cántico a Jehová: «Cantaré yo a Jehová, porque se ha cubierto de gloria; ha echado en el mar al caballo y al jinete.</a:t>
            </a:r>
          </a:p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2 Jehová es mi fortaleza y mi cántico. Ha sido mi salvación. Éste es mi Dios, a quien yo alabaré; el Dios de mi padre, a quien yo enalteceré.</a:t>
            </a:r>
          </a:p>
        </p:txBody>
      </p:sp>
      <p:sp>
        <p:nvSpPr>
          <p:cNvPr id="109" name="Content Placeholder 11"/>
          <p:cNvSpPr txBox="1"/>
          <p:nvPr/>
        </p:nvSpPr>
        <p:spPr>
          <a:xfrm>
            <a:off x="6217920" y="2204954"/>
            <a:ext cx="5090160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i="1"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i="1"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i="1" sz="2200">
                <a:latin typeface="Cambria"/>
                <a:ea typeface="Cambria"/>
                <a:cs typeface="Cambria"/>
                <a:sym typeface="Cambria"/>
              </a:defRPr>
            </a:pPr>
            <a:r>
              <a:t>1  Entonces Moisés y los israelitas entonaron este canto en honor del Señor: «Cantaré en honor del Señor, que tuvo un triunfo maravilloso al hundir en el mar caballos y jinetes.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i="1"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i="1" sz="2200">
                <a:latin typeface="Cambria"/>
                <a:ea typeface="Cambria"/>
                <a:cs typeface="Cambria"/>
                <a:sym typeface="Cambria"/>
              </a:defRPr>
            </a:pPr>
            <a:r>
              <a:t>2 Mi canto es al Señor, quien es mi fuerza y salvación. Él es mi Dios, y he de alabarlo; es el Dios de mi padre, y he de enaltecerlo.</a:t>
            </a:r>
          </a:p>
        </p:txBody>
      </p:sp>
      <p:sp>
        <p:nvSpPr>
          <p:cNvPr id="110" name="TextBox 1"/>
          <p:cNvSpPr txBox="1"/>
          <p:nvPr/>
        </p:nvSpPr>
        <p:spPr>
          <a:xfrm>
            <a:off x="5049958" y="1153930"/>
            <a:ext cx="3414127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15.1-2</a:t>
            </a:r>
          </a:p>
        </p:txBody>
      </p:sp>
      <p:pic>
        <p:nvPicPr>
          <p:cNvPr id="1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4119" y="6105795"/>
            <a:ext cx="1745827" cy="623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835"/>
          <a:stretch>
            <a:fillRect/>
          </a:stretch>
        </p:blipFill>
        <p:spPr>
          <a:xfrm>
            <a:off x="0" y="73572"/>
            <a:ext cx="12192000" cy="5909133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 defTabSz="777240">
              <a:spcBef>
                <a:spcPts val="800"/>
              </a:spcBef>
              <a:buSzTx/>
              <a:buNone/>
              <a:defRPr sz="204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777240">
              <a:spcBef>
                <a:spcPts val="800"/>
              </a:spcBef>
              <a:buSzTx/>
              <a:buNone/>
              <a:defRPr sz="204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777240">
              <a:spcBef>
                <a:spcPts val="800"/>
              </a:spcBef>
              <a:buSzTx/>
              <a:buNone/>
              <a:defRPr sz="2040">
                <a:latin typeface="Cambria"/>
                <a:ea typeface="Cambria"/>
                <a:cs typeface="Cambria"/>
                <a:sym typeface="Cambria"/>
              </a:defRPr>
            </a:pPr>
            <a:r>
              <a:t>3 Dijo además a los levitas que enseñaban a todo Israel y que estaban dedicados a Jehová: «Poned el Arca santa en la casa que edificó Salomón hijo de David, rey de Israel, para que no la carguéis más sobre los hombros. Servid ahora a Jehová, vuestro Dios, y a su pueblo Israel. </a:t>
            </a:r>
          </a:p>
          <a:p>
            <a:pPr marL="0" indent="0" defTabSz="777240">
              <a:spcBef>
                <a:spcPts val="800"/>
              </a:spcBef>
              <a:buSzTx/>
              <a:buNone/>
              <a:defRPr sz="204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777240">
              <a:spcBef>
                <a:spcPts val="800"/>
              </a:spcBef>
              <a:buSzTx/>
              <a:buNone/>
              <a:defRPr sz="2040">
                <a:latin typeface="Cambria"/>
                <a:ea typeface="Cambria"/>
                <a:cs typeface="Cambria"/>
                <a:sym typeface="Cambria"/>
              </a:defRPr>
            </a:pPr>
            <a:r>
              <a:t>4 Preparaos según las familias de vuestros padres, por vuestros turnos, como lo ordenaron David, rey de Israel, y Salomón, su hijo. </a:t>
            </a:r>
          </a:p>
        </p:txBody>
      </p:sp>
      <p:sp>
        <p:nvSpPr>
          <p:cNvPr id="115" name="Content Placeholder 11"/>
          <p:cNvSpPr txBox="1"/>
          <p:nvPr/>
        </p:nvSpPr>
        <p:spPr>
          <a:xfrm>
            <a:off x="6217920" y="2204954"/>
            <a:ext cx="5090160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740663">
              <a:lnSpc>
                <a:spcPct val="90000"/>
              </a:lnSpc>
              <a:spcBef>
                <a:spcPts val="800"/>
              </a:spcBef>
              <a:defRPr sz="1944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268"/>
          </a:p>
          <a:p>
            <a:pPr defTabSz="740663">
              <a:lnSpc>
                <a:spcPct val="90000"/>
              </a:lnSpc>
              <a:spcBef>
                <a:spcPts val="800"/>
              </a:spcBef>
              <a:defRPr sz="1944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740663">
              <a:lnSpc>
                <a:spcPct val="90000"/>
              </a:lnSpc>
              <a:spcBef>
                <a:spcPts val="800"/>
              </a:spcBef>
              <a:defRPr sz="1944">
                <a:latin typeface="Cambria"/>
                <a:ea typeface="Cambria"/>
                <a:cs typeface="Cambria"/>
                <a:sym typeface="Cambria"/>
              </a:defRPr>
            </a:pPr>
            <a:r>
              <a:t>3 Además, a los levitas, que eran los maestros de todo Israel y que estaban consagrados al Señor, les dio las siguientes instrucciones: «Coloquen el arca sagrada en el templo que construyó Salomón, hijo de David y rey de Israel. Ya no tendrán que llevarlo en hombros. Ahora dedíquense a servir al Señor su Dios, y a Israel, pueblo del Señor. </a:t>
            </a:r>
          </a:p>
          <a:p>
            <a:pPr defTabSz="740663">
              <a:lnSpc>
                <a:spcPct val="90000"/>
              </a:lnSpc>
              <a:spcBef>
                <a:spcPts val="800"/>
              </a:spcBef>
              <a:defRPr sz="1944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740663">
              <a:lnSpc>
                <a:spcPct val="90000"/>
              </a:lnSpc>
              <a:spcBef>
                <a:spcPts val="800"/>
              </a:spcBef>
              <a:defRPr sz="1944">
                <a:latin typeface="Cambria"/>
                <a:ea typeface="Cambria"/>
                <a:cs typeface="Cambria"/>
                <a:sym typeface="Cambria"/>
              </a:defRPr>
            </a:pPr>
            <a:r>
              <a:t>4 Organícense por familias y turnos, según lo dejaron escrito David, rey de Israel, y su hijo Salomón. </a:t>
            </a:r>
          </a:p>
        </p:txBody>
      </p:sp>
      <p:sp>
        <p:nvSpPr>
          <p:cNvPr id="116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15.3</a:t>
            </a:r>
          </a:p>
        </p:txBody>
      </p:sp>
      <p:pic>
        <p:nvPicPr>
          <p:cNvPr id="1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5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11 ¿Quién como tú, Jehová, entre los dioses? ¿Quién como tú, magnífico en santidad, terrible en maravillosas hazañas, hacedor de prodigios?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12 Extendiste tu diestra; la tierra los tragó.</a:t>
            </a:r>
          </a:p>
        </p:txBody>
      </p:sp>
      <p:sp>
        <p:nvSpPr>
          <p:cNvPr id="121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11 Oh, Señor, ¡ningún dios puede compararse a ti! ¡Nadie es santo ni grande como tú! ¡Haces cosas maravillosas y terribles! ¡Eres digno de alabanza!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12 ¡Desplegaste tu poder y se los tragó la tierra!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15.11-12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496"/>
          <a:stretch>
            <a:fillRect/>
          </a:stretch>
        </p:blipFill>
        <p:spPr>
          <a:xfrm>
            <a:off x="0" y="73572"/>
            <a:ext cx="12192000" cy="593240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13 Condujiste en tu misericordia a este pueblo que redimiste. Lo llevaste con tu poder a tu santa morada.</a:t>
            </a:r>
          </a:p>
        </p:txBody>
      </p:sp>
      <p:sp>
        <p:nvSpPr>
          <p:cNvPr id="127" name="Content Placeholder 11"/>
          <p:cNvSpPr txBox="1"/>
          <p:nvPr/>
        </p:nvSpPr>
        <p:spPr>
          <a:xfrm>
            <a:off x="6217920" y="2204954"/>
            <a:ext cx="5090160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0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13 Con tu amor vas dirigiendo a este pueblo que salvaste; con tu poder lo llevas a tu santa casa.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15.13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351"/>
          <a:stretch>
            <a:fillRect/>
          </a:stretch>
        </p:blipFill>
        <p:spPr>
          <a:xfrm>
            <a:off x="0" y="73572"/>
            <a:ext cx="12192000" cy="594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17 Tú los introducirás y los plantarás en el monte de tu heredad, en el lugar donde has preparado, oh Jehová, tu morada, en el santuario que tus manos, oh Jehová, han afirmado.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18 ¡Jehová reinará eternamente y para siempre!»</a:t>
            </a:r>
          </a:p>
        </p:txBody>
      </p:sp>
      <p:sp>
        <p:nvSpPr>
          <p:cNvPr id="133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17 Oh, Señor, llévanos a vivir a tu santo monte, al lugar que escogiste para vivir, al santuario que afirmaste con tus manos.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18 ¡El Señor reina por toda la eternidad!»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15.17-18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351"/>
          <a:stretch>
            <a:fillRect/>
          </a:stretch>
        </p:blipFill>
        <p:spPr>
          <a:xfrm>
            <a:off x="0" y="73572"/>
            <a:ext cx="12192000" cy="594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20 Entonces María, la profetisa, hermana de Aarón, tomó un pandero en su mano, y todas las mujeres salieron detrás de ella con panderos y danzas. 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21 Y María repetía: «Cantad a Jehová, porque se ha cubierto de gloria; ha echado en el mar al caballo y al jinete».</a:t>
            </a:r>
          </a:p>
        </p:txBody>
      </p:sp>
      <p:sp>
        <p:nvSpPr>
          <p:cNvPr id="139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886968">
              <a:lnSpc>
                <a:spcPct val="90000"/>
              </a:lnSpc>
              <a:spcBef>
                <a:spcPts val="900"/>
              </a:spcBef>
              <a:defRPr sz="2328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716"/>
          </a:p>
          <a:p>
            <a:pPr defTabSz="886968">
              <a:lnSpc>
                <a:spcPct val="90000"/>
              </a:lnSpc>
              <a:spcBef>
                <a:spcPts val="900"/>
              </a:spcBef>
              <a:defRPr sz="2328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86968">
              <a:lnSpc>
                <a:spcPct val="90000"/>
              </a:lnSpc>
              <a:spcBef>
                <a:spcPts val="900"/>
              </a:spcBef>
              <a:defRPr sz="2328">
                <a:latin typeface="Cambria"/>
                <a:ea typeface="Cambria"/>
                <a:cs typeface="Cambria"/>
                <a:sym typeface="Cambria"/>
              </a:defRPr>
            </a:pPr>
            <a:r>
              <a:t>20 Entonces la profetisa María, hermana de Aarón, tomó una pandereta, y todas las mujeres la siguieron, bailando y tocando panderetas, </a:t>
            </a:r>
          </a:p>
          <a:p>
            <a:pPr defTabSz="886968">
              <a:lnSpc>
                <a:spcPct val="90000"/>
              </a:lnSpc>
              <a:spcBef>
                <a:spcPts val="900"/>
              </a:spcBef>
              <a:defRPr sz="2328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86968">
              <a:lnSpc>
                <a:spcPct val="90000"/>
              </a:lnSpc>
              <a:spcBef>
                <a:spcPts val="900"/>
              </a:spcBef>
              <a:defRPr sz="2328">
                <a:latin typeface="Cambria"/>
                <a:ea typeface="Cambria"/>
                <a:cs typeface="Cambria"/>
                <a:sym typeface="Cambria"/>
              </a:defRPr>
            </a:pPr>
            <a:r>
              <a:t>21 mientras ella les cantaba: «Canten en honor al Señor, que tuvo un triunfo maravilloso al hundir en el mar caballos y jinetes».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Éxodo 15.20-21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