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 b="def" i="def"/>
      <a:tcStyle>
        <a:tcBdr/>
        <a:fill>
          <a:solidFill>
            <a:srgbClr val="E7E9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 b="def" i="def"/>
      <a:tcStyle>
        <a:tcBdr/>
        <a:fill>
          <a:solidFill>
            <a:srgbClr val="E7EA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 b="def" i="def"/>
      <a:tcStyle>
        <a:tcBdr/>
        <a:fill>
          <a:solidFill>
            <a:srgbClr val="E8F0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Aptos"/>
      </a:defRPr>
    </a:lvl1pPr>
    <a:lvl2pPr indent="228600" latinLnBrk="0">
      <a:defRPr sz="1200">
        <a:latin typeface="+mn-lt"/>
        <a:ea typeface="+mn-ea"/>
        <a:cs typeface="+mn-cs"/>
        <a:sym typeface="Aptos"/>
      </a:defRPr>
    </a:lvl2pPr>
    <a:lvl3pPr indent="457200" latinLnBrk="0">
      <a:defRPr sz="1200">
        <a:latin typeface="+mn-lt"/>
        <a:ea typeface="+mn-ea"/>
        <a:cs typeface="+mn-cs"/>
        <a:sym typeface="Aptos"/>
      </a:defRPr>
    </a:lvl3pPr>
    <a:lvl4pPr indent="685800" latinLnBrk="0">
      <a:defRPr sz="1200">
        <a:latin typeface="+mn-lt"/>
        <a:ea typeface="+mn-ea"/>
        <a:cs typeface="+mn-cs"/>
        <a:sym typeface="Aptos"/>
      </a:defRPr>
    </a:lvl4pPr>
    <a:lvl5pPr indent="914400" latinLnBrk="0">
      <a:defRPr sz="1200">
        <a:latin typeface="+mn-lt"/>
        <a:ea typeface="+mn-ea"/>
        <a:cs typeface="+mn-cs"/>
        <a:sym typeface="Aptos"/>
      </a:defRPr>
    </a:lvl5pPr>
    <a:lvl6pPr indent="1143000" latinLnBrk="0">
      <a:defRPr sz="1200">
        <a:latin typeface="+mn-lt"/>
        <a:ea typeface="+mn-ea"/>
        <a:cs typeface="+mn-cs"/>
        <a:sym typeface="Aptos"/>
      </a:defRPr>
    </a:lvl6pPr>
    <a:lvl7pPr indent="1371600" latinLnBrk="0">
      <a:defRPr sz="1200">
        <a:latin typeface="+mn-lt"/>
        <a:ea typeface="+mn-ea"/>
        <a:cs typeface="+mn-cs"/>
        <a:sym typeface="Aptos"/>
      </a:defRPr>
    </a:lvl7pPr>
    <a:lvl8pPr indent="1600200" latinLnBrk="0">
      <a:defRPr sz="1200">
        <a:latin typeface="+mn-lt"/>
        <a:ea typeface="+mn-ea"/>
        <a:cs typeface="+mn-cs"/>
        <a:sym typeface="Aptos"/>
      </a:defRPr>
    </a:lvl8pPr>
    <a:lvl9pPr indent="1828800" latinLnBrk="0">
      <a:defRPr sz="1200">
        <a:latin typeface="+mn-lt"/>
        <a:ea typeface="+mn-ea"/>
        <a:cs typeface="+mn-cs"/>
        <a:sym typeface="Aptos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arpa ED 33-1.png" descr="arpa ED 33-1.png"/>
          <p:cNvPicPr>
            <a:picLocks noChangeAspect="1"/>
          </p:cNvPicPr>
          <p:nvPr/>
        </p:nvPicPr>
        <p:blipFill>
          <a:blip r:embed="rId2">
            <a:alphaModFix amt="26818"/>
            <a:extLst/>
          </a:blip>
          <a:stretch>
            <a:fillRect/>
          </a:stretch>
        </p:blipFill>
        <p:spPr>
          <a:xfrm>
            <a:off x="-9897" y="-1554318"/>
            <a:ext cx="15696840" cy="11772629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itle 1"/>
          <p:cNvSpPr txBox="1"/>
          <p:nvPr>
            <p:ph type="ctrTitle"/>
          </p:nvPr>
        </p:nvSpPr>
        <p:spPr>
          <a:xfrm>
            <a:off x="1524000" y="1122362"/>
            <a:ext cx="7472854" cy="1655762"/>
          </a:xfrm>
          <a:prstGeom prst="rect">
            <a:avLst/>
          </a:prstGeom>
        </p:spPr>
        <p:txBody>
          <a:bodyPr anchor="t"/>
          <a:lstStyle/>
          <a:p>
            <a:pPr algn="l" defTabSz="886966">
              <a:defRPr sz="3600">
                <a:solidFill>
                  <a:srgbClr val="4DA1A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solidFill>
                  <a:srgbClr val="6E76A1"/>
                </a:solidFill>
              </a:rPr>
              <a:t>Lección 3</a:t>
            </a:r>
            <a:br/>
            <a:r>
              <a:rPr>
                <a:solidFill>
                  <a:srgbClr val="D98E5F"/>
                </a:solidFill>
              </a:rPr>
              <a:t>LA ORACIÓN DE EZEQUÍAS</a:t>
            </a:r>
            <a:br>
              <a:rPr>
                <a:solidFill>
                  <a:srgbClr val="C8334A"/>
                </a:solidFill>
              </a:rPr>
            </a:br>
            <a:r>
              <a:rPr sz="1800">
                <a:solidFill>
                  <a:srgbClr val="0D0D0D"/>
                </a:solidFill>
              </a:rPr>
              <a:t>2 Reyes 19.14-20, 29-31</a:t>
            </a:r>
          </a:p>
        </p:txBody>
      </p:sp>
      <p:sp>
        <p:nvSpPr>
          <p:cNvPr id="96" name="Subtitle 2"/>
          <p:cNvSpPr txBox="1"/>
          <p:nvPr>
            <p:ph type="subTitle" sz="quarter" idx="1"/>
          </p:nvPr>
        </p:nvSpPr>
        <p:spPr>
          <a:xfrm>
            <a:off x="1524000" y="2778125"/>
            <a:ext cx="7472854" cy="1655761"/>
          </a:xfrm>
          <a:prstGeom prst="rect">
            <a:avLst/>
          </a:prstGeom>
        </p:spPr>
        <p:txBody>
          <a:bodyPr/>
          <a:lstStyle/>
          <a:p>
            <a:pPr algn="l">
              <a:defRPr sz="2000">
                <a:latin typeface="Cambria"/>
                <a:ea typeface="Cambria"/>
                <a:cs typeface="Cambria"/>
                <a:sym typeface="Cambria"/>
              </a:defRPr>
            </a:pPr>
            <a:r>
              <a:t>«Ahora, pues, Jehová, Dios nuestro, sálvanos, te ruego, de sus manos, para que sepan todos los reinos de la tierra que sólo tú, Jehová, eres Dios». </a:t>
            </a:r>
          </a:p>
          <a:p>
            <a:pPr algn="r">
              <a:defRPr sz="2000">
                <a:latin typeface="Cambria"/>
                <a:ea typeface="Cambria"/>
                <a:cs typeface="Cambria"/>
                <a:sym typeface="Cambria"/>
              </a:defRPr>
            </a:pPr>
            <a:r>
              <a:t> 2 Reyes 19.19</a:t>
            </a:r>
          </a:p>
        </p:txBody>
      </p:sp>
      <p:pic>
        <p:nvPicPr>
          <p:cNvPr id="9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4306" y="5335418"/>
            <a:ext cx="3439638" cy="12279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71"/>
          <a:stretch>
            <a:fillRect/>
          </a:stretch>
        </p:blipFill>
        <p:spPr>
          <a:xfrm>
            <a:off x="19" y="1282"/>
            <a:ext cx="12191981" cy="5892999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Content Placeholder 7"/>
          <p:cNvSpPr txBox="1"/>
          <p:nvPr>
            <p:ph type="body" idx="1"/>
          </p:nvPr>
        </p:nvSpPr>
        <p:spPr>
          <a:xfrm>
            <a:off x="838200" y="2028825"/>
            <a:ext cx="10515600" cy="3914775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La oración no es un poder mecánico y material, sino un poder espiritual que nos permite cumplir con la voluntad de Dios.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La oración sirve para presentar a Dios la problemática que se suscita como resultado de nuestra obediencia a su voluntad, que es controvertida por el mundo que está en pecado y desobediencia.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La oración sostiene al cristiano en su obediencia a la voluntad de Dios.</a:t>
            </a:r>
          </a:p>
        </p:txBody>
      </p:sp>
      <p:pic>
        <p:nvPicPr>
          <p:cNvPr id="14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577"/>
          <a:stretch>
            <a:fillRect/>
          </a:stretch>
        </p:blipFill>
        <p:spPr>
          <a:xfrm>
            <a:off x="19" y="1282"/>
            <a:ext cx="12191981" cy="5926900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Content Placeholder 7"/>
          <p:cNvSpPr txBox="1"/>
          <p:nvPr>
            <p:ph type="body" idx="1"/>
          </p:nvPr>
        </p:nvSpPr>
        <p:spPr>
          <a:xfrm>
            <a:off x="838200" y="1914525"/>
            <a:ext cx="10515600" cy="3914775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Con el poder de la oración, las crisis pueden convertirse en oportunidades para realizar nuestros propósitos de vida cristiana.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Ezequías se presentó ante Dios con fe y humildad, y por eso fue escuchado. 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La oración hay que ejercitarla siempre con fe y humildad.</a:t>
            </a:r>
          </a:p>
        </p:txBody>
      </p:sp>
      <p:pic>
        <p:nvPicPr>
          <p:cNvPr id="14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577"/>
          <a:stretch>
            <a:fillRect/>
          </a:stretch>
        </p:blipFill>
        <p:spPr>
          <a:xfrm>
            <a:off x="19" y="1282"/>
            <a:ext cx="12191981" cy="592690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Content Placeholder 7"/>
          <p:cNvSpPr txBox="1"/>
          <p:nvPr>
            <p:ph type="body" idx="1"/>
          </p:nvPr>
        </p:nvSpPr>
        <p:spPr>
          <a:xfrm>
            <a:off x="838200" y="1978025"/>
            <a:ext cx="10515600" cy="3914775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Entre más tareas tengamos que hacer más tiempo tenemos que dedicar a la oración para poder hacer bien todo lo que tenemos que hacer.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Cuando asumimos nuestros deberes cristianos con fe y oración no estamos solos, sino que Dios nos acompaña para que podamos cumplir con lo que él nos manda que hagamos. </a:t>
            </a:r>
          </a:p>
        </p:txBody>
      </p:sp>
      <p:pic>
        <p:nvPicPr>
          <p:cNvPr id="15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50"/>
          <a:stretch>
            <a:fillRect/>
          </a:stretch>
        </p:blipFill>
        <p:spPr>
          <a:xfrm>
            <a:off x="19" y="1282"/>
            <a:ext cx="12191981" cy="5894420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Content Placeholder 4"/>
          <p:cNvSpPr txBox="1"/>
          <p:nvPr>
            <p:ph type="body" idx="1"/>
          </p:nvPr>
        </p:nvSpPr>
        <p:spPr>
          <a:xfrm>
            <a:off x="838200" y="2000249"/>
            <a:ext cx="10515600" cy="3943352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Amantísimo Padre celestial, gracias por los hombres y mujeres que en tiempos pasados has usado para mostrarnos cómo podemos crecer en la fe y cumplir con tu voluntad aun en medio de grandes crisis. Gracias porque esos testimonios culminaron en Cristo, a quien hemos conocido y recibido como nuestro Señor. Asístenos con tu presencia y bendición para que también podamos dar testimonio verdadero de tu poder y tu verdad en medio de los conflictos que nos rodean. En el nombre de Jesús. Amén. </a:t>
            </a:r>
          </a:p>
        </p:txBody>
      </p:sp>
      <p:pic>
        <p:nvPicPr>
          <p:cNvPr id="15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263"/>
          <a:stretch>
            <a:fillRect/>
          </a:stretch>
        </p:blipFill>
        <p:spPr>
          <a:xfrm>
            <a:off x="0" y="0"/>
            <a:ext cx="12192000" cy="5879797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Content Placeholder 7"/>
          <p:cNvSpPr txBox="1"/>
          <p:nvPr>
            <p:ph type="body" idx="1"/>
          </p:nvPr>
        </p:nvSpPr>
        <p:spPr>
          <a:xfrm>
            <a:off x="838200" y="2000250"/>
            <a:ext cx="10515600" cy="3929065"/>
          </a:xfrm>
          <a:prstGeom prst="rect">
            <a:avLst/>
          </a:prstGeom>
        </p:spPr>
        <p:txBody>
          <a:bodyPr anchor="ctr"/>
          <a:lstStyle/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Sostiene a los creyentes en Dios obrando conforme a la voluntad divina.</a:t>
            </a:r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Capacita a los creyentes en Cristo para servir como instrumentos de la obra de Dios.</a:t>
            </a:r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Da balance emocional y poder espiritual para afrontar con éxito las crisis que sobrevengan en el cumplimiento de la voluntad divina. </a:t>
            </a:r>
          </a:p>
        </p:txBody>
      </p:sp>
      <p:pic>
        <p:nvPicPr>
          <p:cNvPr id="10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3" descr="Picture 13"/>
          <p:cNvPicPr>
            <a:picLocks noChangeAspect="1"/>
          </p:cNvPicPr>
          <p:nvPr/>
        </p:nvPicPr>
        <p:blipFill>
          <a:blip r:embed="rId2">
            <a:extLst/>
          </a:blip>
          <a:srcRect l="0" t="0" r="0" b="16105"/>
          <a:stretch>
            <a:fillRect/>
          </a:stretch>
        </p:blipFill>
        <p:spPr>
          <a:xfrm>
            <a:off x="0" y="-2"/>
            <a:ext cx="12192000" cy="5753494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Content Placeholder 15"/>
          <p:cNvSpPr txBox="1"/>
          <p:nvPr>
            <p:ph type="body" idx="1"/>
          </p:nvPr>
        </p:nvSpPr>
        <p:spPr>
          <a:xfrm>
            <a:off x="838200" y="2000250"/>
            <a:ext cx="10515600" cy="3943350"/>
          </a:xfrm>
          <a:prstGeom prst="rect">
            <a:avLst/>
          </a:prstGeom>
        </p:spPr>
        <p:txBody>
          <a:bodyPr anchor="ctr"/>
          <a:lstStyle/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b="1"/>
              <a:t>El arca de Jehová: </a:t>
            </a:r>
            <a:r>
              <a:rPr i="1"/>
              <a:t>El arca de Jehová es un cofre de madera en el que están las tablas de la ley de Moisés, que contiene el Pacto entre Israel y Jehová. Esta arca representa para los israelitas la misma presencia de Jehová. </a:t>
            </a:r>
          </a:p>
        </p:txBody>
      </p:sp>
      <p:pic>
        <p:nvPicPr>
          <p:cNvPr id="10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77"/>
          <a:stretch>
            <a:fillRect/>
          </a:stretch>
        </p:blipFill>
        <p:spPr>
          <a:xfrm>
            <a:off x="0" y="0"/>
            <a:ext cx="12192000" cy="5892549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Content Placeholder 10"/>
          <p:cNvSpPr txBox="1"/>
          <p:nvPr>
            <p:ph type="body" sz="half" idx="1"/>
          </p:nvPr>
        </p:nvSpPr>
        <p:spPr>
          <a:xfrm>
            <a:off x="838200" y="2204955"/>
            <a:ext cx="5181600" cy="4162426"/>
          </a:xfrm>
          <a:prstGeom prst="rect">
            <a:avLst/>
          </a:prstGeom>
        </p:spPr>
        <p:txBody>
          <a:bodyPr/>
          <a:lstStyle/>
          <a:p>
            <a:pPr marL="0" indent="0" defTabSz="859536">
              <a:spcBef>
                <a:spcPts val="900"/>
              </a:spcBef>
              <a:buSzTx/>
              <a:buNone/>
              <a:defRPr sz="2256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 defTabSz="859536">
              <a:spcBef>
                <a:spcPts val="900"/>
              </a:spcBef>
              <a:buSzTx/>
              <a:buNone/>
              <a:defRPr sz="2256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859536">
              <a:spcBef>
                <a:spcPts val="900"/>
              </a:spcBef>
              <a:buSzTx/>
              <a:buNone/>
              <a:defRPr sz="2256">
                <a:latin typeface="Cambria"/>
                <a:ea typeface="Cambria"/>
                <a:cs typeface="Cambria"/>
                <a:sym typeface="Cambria"/>
              </a:defRPr>
            </a:pPr>
            <a:r>
              <a:t>14 Ezequías tomó la carta de manos de los embajadores. Después de leerla subió a la casa de Jehová y la extendió delante de Jehová. </a:t>
            </a:r>
          </a:p>
          <a:p>
            <a:pPr marL="0" indent="0" defTabSz="859536">
              <a:spcBef>
                <a:spcPts val="900"/>
              </a:spcBef>
              <a:buSzTx/>
              <a:buNone/>
              <a:defRPr sz="2256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859536">
              <a:spcBef>
                <a:spcPts val="900"/>
              </a:spcBef>
              <a:buSzTx/>
              <a:buNone/>
              <a:defRPr sz="2256">
                <a:latin typeface="Cambria"/>
                <a:ea typeface="Cambria"/>
                <a:cs typeface="Cambria"/>
                <a:sym typeface="Cambria"/>
              </a:defRPr>
            </a:pPr>
            <a:r>
              <a:t>15 Entonces oró Ezequías delante de Jehová diciendo: «Jehová, Dios de Israel, que moras entre los querubines, sólo tú eres Dios de todos los reinos de la tierra. Tú hiciste el cielo y la tierra. </a:t>
            </a:r>
          </a:p>
        </p:txBody>
      </p:sp>
      <p:sp>
        <p:nvSpPr>
          <p:cNvPr id="109" name="Content Placeholder 11"/>
          <p:cNvSpPr txBox="1"/>
          <p:nvPr/>
        </p:nvSpPr>
        <p:spPr>
          <a:xfrm>
            <a:off x="6217920" y="2204954"/>
            <a:ext cx="5090160" cy="416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i="1"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i="1"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i="1" sz="2200">
                <a:latin typeface="Cambria"/>
                <a:ea typeface="Cambria"/>
                <a:cs typeface="Cambria"/>
                <a:sym typeface="Cambria"/>
              </a:defRPr>
            </a:pPr>
            <a:r>
              <a:t>14 Ezequías tomó la carta que le entregaron los embajadores, y la leyó. Luego se fue al templo y, extendiendo la carta delante del Señor, 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i="1" sz="22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i="1" sz="2200">
                <a:latin typeface="Cambria"/>
                <a:ea typeface="Cambria"/>
                <a:cs typeface="Cambria"/>
                <a:sym typeface="Cambria"/>
              </a:defRPr>
            </a:pPr>
            <a:r>
              <a:t>15 oró así: «Señor, Dios de Israel, que tienes tu trono sobre los querubines: tú solo eres Dios de todos los reinos de la tierra; tú creaste el cielo y la tierra.</a:t>
            </a:r>
          </a:p>
        </p:txBody>
      </p:sp>
      <p:sp>
        <p:nvSpPr>
          <p:cNvPr id="110" name="TextBox 1"/>
          <p:cNvSpPr txBox="1"/>
          <p:nvPr/>
        </p:nvSpPr>
        <p:spPr>
          <a:xfrm>
            <a:off x="5049958" y="1153930"/>
            <a:ext cx="3414127" cy="45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2 Reyes 19.14-15</a:t>
            </a:r>
          </a:p>
        </p:txBody>
      </p:sp>
      <p:pic>
        <p:nvPicPr>
          <p:cNvPr id="11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74119" y="6105795"/>
            <a:ext cx="1745827" cy="6232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835"/>
          <a:stretch>
            <a:fillRect/>
          </a:stretch>
        </p:blipFill>
        <p:spPr>
          <a:xfrm>
            <a:off x="0" y="73572"/>
            <a:ext cx="12192000" cy="5909133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Content Placeholder 10"/>
          <p:cNvSpPr txBox="1"/>
          <p:nvPr>
            <p:ph type="body" sz="half" idx="1"/>
          </p:nvPr>
        </p:nvSpPr>
        <p:spPr>
          <a:xfrm>
            <a:off x="838200" y="2204955"/>
            <a:ext cx="5181600" cy="41624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16 Inclina, Jehová, tu oído y oye; abre, Jehová, tus ojos y mira. Oye las palabras que Sena-querib ha enviado a decirme para blasfemar contra el Dios viviente. 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17 Es verdad, Jehová, que los reyes de Asiria han destruido las naciones y sus tierras, </a:t>
            </a:r>
          </a:p>
        </p:txBody>
      </p:sp>
      <p:sp>
        <p:nvSpPr>
          <p:cNvPr id="115" name="Content Placeholder 11"/>
          <p:cNvSpPr txBox="1"/>
          <p:nvPr/>
        </p:nvSpPr>
        <p:spPr>
          <a:xfrm>
            <a:off x="6217920" y="2204954"/>
            <a:ext cx="5090160" cy="416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16 Pon atención, Señor, y escucha. Abre tus ojos, Señor, y mira. Escucha las palabras que Senaquerib mandó decirme, palabras todas ellas ofensivas contra ti, el Dios viviente. 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17 Es cierto, Señor, que los reyes de Asiria han destruido las naciones y sus tierras, </a:t>
            </a:r>
          </a:p>
        </p:txBody>
      </p:sp>
      <p:sp>
        <p:nvSpPr>
          <p:cNvPr id="116" name="TextBox 1"/>
          <p:cNvSpPr txBox="1"/>
          <p:nvPr/>
        </p:nvSpPr>
        <p:spPr>
          <a:xfrm>
            <a:off x="5040488" y="1251052"/>
            <a:ext cx="4238340" cy="45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2 Reyes 19.16-17</a:t>
            </a:r>
          </a:p>
        </p:txBody>
      </p:sp>
      <p:pic>
        <p:nvPicPr>
          <p:cNvPr id="11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85"/>
          <a:stretch>
            <a:fillRect/>
          </a:stretch>
        </p:blipFill>
        <p:spPr>
          <a:xfrm>
            <a:off x="0" y="73572"/>
            <a:ext cx="12192000" cy="589198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Content Placeholder 10"/>
          <p:cNvSpPr txBox="1"/>
          <p:nvPr>
            <p:ph type="body" sz="half" idx="1"/>
          </p:nvPr>
        </p:nvSpPr>
        <p:spPr>
          <a:xfrm>
            <a:off x="838200" y="2204955"/>
            <a:ext cx="5181600" cy="4162426"/>
          </a:xfrm>
          <a:prstGeom prst="rect">
            <a:avLst/>
          </a:prstGeom>
        </p:spPr>
        <p:txBody>
          <a:bodyPr/>
          <a:lstStyle/>
          <a:p>
            <a:pPr marL="0" indent="0" defTabSz="896111">
              <a:spcBef>
                <a:spcPts val="900"/>
              </a:spcBef>
              <a:buSzTx/>
              <a:buNone/>
              <a:defRPr sz="2352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 defTabSz="896111">
              <a:spcBef>
                <a:spcPts val="900"/>
              </a:spcBef>
              <a:buSzTx/>
              <a:buNone/>
              <a:defRPr sz="2352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896111">
              <a:spcBef>
                <a:spcPts val="900"/>
              </a:spcBef>
              <a:buSzTx/>
              <a:buNone/>
              <a:defRPr sz="2352">
                <a:latin typeface="Cambria"/>
                <a:ea typeface="Cambria"/>
                <a:cs typeface="Cambria"/>
                <a:sym typeface="Cambria"/>
              </a:defRPr>
            </a:pPr>
            <a:r>
              <a:t>18 y que han echado al fuego a sus dioses, por cuanto ellos no eran dioses, sino obra de manos humanas, de madera o de piedra, y por eso los destruyeron. </a:t>
            </a:r>
          </a:p>
          <a:p>
            <a:pPr marL="0" indent="0" defTabSz="896111">
              <a:spcBef>
                <a:spcPts val="900"/>
              </a:spcBef>
              <a:buSzTx/>
              <a:buNone/>
              <a:defRPr sz="2352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896111">
              <a:spcBef>
                <a:spcPts val="900"/>
              </a:spcBef>
              <a:buSzTx/>
              <a:buNone/>
              <a:defRPr sz="2352">
                <a:latin typeface="Cambria"/>
                <a:ea typeface="Cambria"/>
                <a:cs typeface="Cambria"/>
                <a:sym typeface="Cambria"/>
              </a:defRPr>
            </a:pPr>
            <a:r>
              <a:t>19 Ahora, pues, Jehová, Dios nuestro, sálvanos, te ruego, de sus manos, para que sepan todos los reinos de la tierra que sólo tú, Jehová, eres Dios».</a:t>
            </a:r>
          </a:p>
        </p:txBody>
      </p:sp>
      <p:sp>
        <p:nvSpPr>
          <p:cNvPr id="121" name="Content Placeholder 11"/>
          <p:cNvSpPr txBox="1"/>
          <p:nvPr/>
        </p:nvSpPr>
        <p:spPr>
          <a:xfrm>
            <a:off x="6217920" y="2204954"/>
            <a:ext cx="5090160" cy="4162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defTabSz="905255">
              <a:lnSpc>
                <a:spcPct val="90000"/>
              </a:lnSpc>
              <a:spcBef>
                <a:spcPts val="900"/>
              </a:spcBef>
              <a:defRPr sz="2376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772"/>
          </a:p>
          <a:p>
            <a:pPr defTabSz="905255">
              <a:lnSpc>
                <a:spcPct val="90000"/>
              </a:lnSpc>
              <a:spcBef>
                <a:spcPts val="900"/>
              </a:spcBef>
              <a:defRPr sz="2376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905255">
              <a:lnSpc>
                <a:spcPct val="90000"/>
              </a:lnSpc>
              <a:spcBef>
                <a:spcPts val="900"/>
              </a:spcBef>
              <a:defRPr sz="2376">
                <a:latin typeface="Cambria"/>
                <a:ea typeface="Cambria"/>
                <a:cs typeface="Cambria"/>
                <a:sym typeface="Cambria"/>
              </a:defRPr>
            </a:pPr>
            <a:r>
              <a:t>18 y que han echado al fuego sus dioses, porque en realidad no eran dioses, sino objetos de madera o de piedra hechos por el hombre. Por eso los destruyeron. </a:t>
            </a:r>
          </a:p>
          <a:p>
            <a:pPr defTabSz="905255">
              <a:lnSpc>
                <a:spcPct val="90000"/>
              </a:lnSpc>
              <a:spcBef>
                <a:spcPts val="900"/>
              </a:spcBef>
              <a:defRPr sz="2376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905255">
              <a:lnSpc>
                <a:spcPct val="90000"/>
              </a:lnSpc>
              <a:spcBef>
                <a:spcPts val="900"/>
              </a:spcBef>
              <a:defRPr sz="2376">
                <a:latin typeface="Cambria"/>
                <a:ea typeface="Cambria"/>
                <a:cs typeface="Cambria"/>
                <a:sym typeface="Cambria"/>
              </a:defRPr>
            </a:pPr>
            <a:r>
              <a:t>19 Ahora pues, Señor y Dios nuestro, sálvanos de su poder, para que todas las naciones de la tierra sepan que tú, Señor, eres el único Dios».</a:t>
            </a:r>
          </a:p>
        </p:txBody>
      </p:sp>
      <p:pic>
        <p:nvPicPr>
          <p:cNvPr id="1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TextBox 1"/>
          <p:cNvSpPr txBox="1"/>
          <p:nvPr/>
        </p:nvSpPr>
        <p:spPr>
          <a:xfrm>
            <a:off x="5040488" y="1251052"/>
            <a:ext cx="4238340" cy="45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2 Reyes 19.18-19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496"/>
          <a:stretch>
            <a:fillRect/>
          </a:stretch>
        </p:blipFill>
        <p:spPr>
          <a:xfrm>
            <a:off x="0" y="73572"/>
            <a:ext cx="12192000" cy="5932403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Content Placeholder 10"/>
          <p:cNvSpPr txBox="1"/>
          <p:nvPr>
            <p:ph type="body" sz="half" idx="1"/>
          </p:nvPr>
        </p:nvSpPr>
        <p:spPr>
          <a:xfrm>
            <a:off x="838200" y="2204955"/>
            <a:ext cx="5181600" cy="41624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300">
                <a:latin typeface="Cambria"/>
                <a:ea typeface="Cambria"/>
                <a:cs typeface="Cambria"/>
                <a:sym typeface="Cambria"/>
              </a:defRPr>
            </a:pPr>
            <a:r>
              <a:t>20 Entonces Isaías hijo de Amoz envió a decir a Ezequías: «Así ha dicho Jehová, Dios de Israel: “He oído lo que me pediste acerca de Senaquerib, rey de Asiria”.</a:t>
            </a:r>
          </a:p>
        </p:txBody>
      </p:sp>
      <p:sp>
        <p:nvSpPr>
          <p:cNvPr id="127" name="Content Placeholder 11"/>
          <p:cNvSpPr txBox="1"/>
          <p:nvPr/>
        </p:nvSpPr>
        <p:spPr>
          <a:xfrm>
            <a:off x="6217920" y="2204954"/>
            <a:ext cx="5090160" cy="416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0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0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300">
                <a:latin typeface="Cambria"/>
                <a:ea typeface="Cambria"/>
                <a:cs typeface="Cambria"/>
                <a:sym typeface="Cambria"/>
              </a:defRPr>
            </a:pPr>
            <a:r>
              <a:t>20 Entonces Isaías mandó a decir a Ezequías: «Esto dice el Señor, Dios de Israel: “Yo he escuchado la oración que me hiciste acerca de Senaquerib, rey de Asiria”».</a:t>
            </a:r>
          </a:p>
        </p:txBody>
      </p:sp>
      <p:pic>
        <p:nvPicPr>
          <p:cNvPr id="12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TextBox 1"/>
          <p:cNvSpPr txBox="1"/>
          <p:nvPr/>
        </p:nvSpPr>
        <p:spPr>
          <a:xfrm>
            <a:off x="5040488" y="1251052"/>
            <a:ext cx="4238340" cy="45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2 Reyes 19.20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351"/>
          <a:stretch>
            <a:fillRect/>
          </a:stretch>
        </p:blipFill>
        <p:spPr>
          <a:xfrm>
            <a:off x="0" y="73572"/>
            <a:ext cx="12192000" cy="5942388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Content Placeholder 10"/>
          <p:cNvSpPr txBox="1"/>
          <p:nvPr>
            <p:ph type="body" sz="half" idx="1"/>
          </p:nvPr>
        </p:nvSpPr>
        <p:spPr>
          <a:xfrm>
            <a:off x="838200" y="2204955"/>
            <a:ext cx="5181600" cy="4162426"/>
          </a:xfrm>
          <a:prstGeom prst="rect">
            <a:avLst/>
          </a:prstGeom>
        </p:spPr>
        <p:txBody>
          <a:bodyPr/>
          <a:lstStyle/>
          <a:p>
            <a:pPr marL="0" indent="0" defTabSz="841247">
              <a:spcBef>
                <a:spcPts val="900"/>
              </a:spcBef>
              <a:buSzTx/>
              <a:buNone/>
              <a:defRPr sz="2208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 defTabSz="841247">
              <a:spcBef>
                <a:spcPts val="900"/>
              </a:spcBef>
              <a:buSzTx/>
              <a:buNone/>
              <a:defRPr sz="2208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841247">
              <a:spcBef>
                <a:spcPts val="900"/>
              </a:spcBef>
              <a:buSzTx/>
              <a:buNone/>
              <a:defRPr sz="2208">
                <a:latin typeface="Cambria"/>
                <a:ea typeface="Cambria"/>
                <a:cs typeface="Cambria"/>
                <a:sym typeface="Cambria"/>
              </a:defRPr>
            </a:pPr>
            <a:r>
              <a:t>29 »”Esto te daré por señal, Ezequías: Este año comeréis lo que nacerá de suyo, y el segundo año lo que nacerá de suyo. Al tercer año sembraréis y segaréis, plantaréis viñas y comeréis el fruto de ellas.</a:t>
            </a:r>
          </a:p>
          <a:p>
            <a:pPr marL="0" indent="0" defTabSz="841247">
              <a:spcBef>
                <a:spcPts val="900"/>
              </a:spcBef>
              <a:buSzTx/>
              <a:buNone/>
              <a:defRPr sz="2208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841247">
              <a:spcBef>
                <a:spcPts val="900"/>
              </a:spcBef>
              <a:buSzTx/>
              <a:buNone/>
              <a:defRPr sz="2208">
                <a:latin typeface="Cambria"/>
                <a:ea typeface="Cambria"/>
                <a:cs typeface="Cambria"/>
                <a:sym typeface="Cambria"/>
              </a:defRPr>
            </a:pPr>
            <a:r>
              <a:t>30 Lo que haya escapado, lo que haya quedado de la casa de Judá, volverá a echar raíces por debajo y llevará frutos por arriba.</a:t>
            </a:r>
          </a:p>
        </p:txBody>
      </p:sp>
      <p:sp>
        <p:nvSpPr>
          <p:cNvPr id="133" name="Content Placeholder 11"/>
          <p:cNvSpPr txBox="1"/>
          <p:nvPr/>
        </p:nvSpPr>
        <p:spPr>
          <a:xfrm>
            <a:off x="6217920" y="2204954"/>
            <a:ext cx="5090160" cy="4162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defTabSz="859536">
              <a:lnSpc>
                <a:spcPct val="90000"/>
              </a:lnSpc>
              <a:spcBef>
                <a:spcPts val="900"/>
              </a:spcBef>
              <a:defRPr sz="2256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632"/>
          </a:p>
          <a:p>
            <a:pPr defTabSz="859536">
              <a:lnSpc>
                <a:spcPct val="90000"/>
              </a:lnSpc>
              <a:spcBef>
                <a:spcPts val="900"/>
              </a:spcBef>
              <a:defRPr sz="2256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859536">
              <a:lnSpc>
                <a:spcPct val="90000"/>
              </a:lnSpc>
              <a:spcBef>
                <a:spcPts val="900"/>
              </a:spcBef>
              <a:defRPr sz="2256">
                <a:latin typeface="Cambria"/>
                <a:ea typeface="Cambria"/>
                <a:cs typeface="Cambria"/>
                <a:sym typeface="Cambria"/>
              </a:defRPr>
            </a:pPr>
            <a:r>
              <a:t>29 Isaías dijo entonces a Ezequías: «Ésta será una señal de lo que va a suceder: este año y el siguiente comerán ustedes el trigo que nace por sí solo, pero al tercer año podrán sembrar y cosechar, plantar viñedos y comer de sus frutos.</a:t>
            </a:r>
          </a:p>
          <a:p>
            <a:pPr defTabSz="859536">
              <a:lnSpc>
                <a:spcPct val="90000"/>
              </a:lnSpc>
              <a:spcBef>
                <a:spcPts val="900"/>
              </a:spcBef>
              <a:defRPr sz="2256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859536">
              <a:lnSpc>
                <a:spcPct val="90000"/>
              </a:lnSpc>
              <a:spcBef>
                <a:spcPts val="900"/>
              </a:spcBef>
              <a:defRPr sz="2256">
                <a:latin typeface="Cambria"/>
                <a:ea typeface="Cambria"/>
                <a:cs typeface="Cambria"/>
                <a:sym typeface="Cambria"/>
              </a:defRPr>
            </a:pPr>
            <a:r>
              <a:t>30 Los sobrevivientes de Judá serán como plantas: echarán raíces y producirán fruto.</a:t>
            </a:r>
          </a:p>
        </p:txBody>
      </p:sp>
      <p:pic>
        <p:nvPicPr>
          <p:cNvPr id="1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extBox 1"/>
          <p:cNvSpPr txBox="1"/>
          <p:nvPr/>
        </p:nvSpPr>
        <p:spPr>
          <a:xfrm>
            <a:off x="5040488" y="1251052"/>
            <a:ext cx="4238340" cy="45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2 Reyes 19.29-30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351"/>
          <a:stretch>
            <a:fillRect/>
          </a:stretch>
        </p:blipFill>
        <p:spPr>
          <a:xfrm>
            <a:off x="0" y="73572"/>
            <a:ext cx="12192000" cy="5942388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Content Placeholder 10"/>
          <p:cNvSpPr txBox="1"/>
          <p:nvPr>
            <p:ph type="body" sz="half" idx="1"/>
          </p:nvPr>
        </p:nvSpPr>
        <p:spPr>
          <a:xfrm>
            <a:off x="838200" y="2204955"/>
            <a:ext cx="5181600" cy="41624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31 Porque de Jerusalén saldrá un resto, y del monte Sión los que se salven. El celo de Jehová de los ejércitos hará esto.</a:t>
            </a:r>
          </a:p>
        </p:txBody>
      </p:sp>
      <p:sp>
        <p:nvSpPr>
          <p:cNvPr id="139" name="Content Placeholder 11"/>
          <p:cNvSpPr txBox="1"/>
          <p:nvPr/>
        </p:nvSpPr>
        <p:spPr>
          <a:xfrm>
            <a:off x="6217920" y="2204954"/>
            <a:ext cx="5090160" cy="4162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31 Porque un resto quedará en Jerusalén; en el monte Sión habrá sobrevivientes. Esto lo hará el ardiente amor del Señor todopoderoso.</a:t>
            </a:r>
          </a:p>
        </p:txBody>
      </p:sp>
      <p:pic>
        <p:nvPicPr>
          <p:cNvPr id="14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TextBox 1"/>
          <p:cNvSpPr txBox="1"/>
          <p:nvPr/>
        </p:nvSpPr>
        <p:spPr>
          <a:xfrm>
            <a:off x="5040488" y="1251052"/>
            <a:ext cx="4238340" cy="45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2 Reyes 19.31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ptos"/>
        <a:ea typeface="Aptos"/>
        <a:cs typeface="Aptos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ptos"/>
        <a:ea typeface="Aptos"/>
        <a:cs typeface="Aptos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