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ptos"/>
      </a:defRPr>
    </a:lvl1pPr>
    <a:lvl2pPr indent="228600" latinLnBrk="0">
      <a:defRPr sz="1200">
        <a:latin typeface="+mj-lt"/>
        <a:ea typeface="+mj-ea"/>
        <a:cs typeface="+mj-cs"/>
        <a:sym typeface="Aptos"/>
      </a:defRPr>
    </a:lvl2pPr>
    <a:lvl3pPr indent="457200" latinLnBrk="0">
      <a:defRPr sz="1200">
        <a:latin typeface="+mj-lt"/>
        <a:ea typeface="+mj-ea"/>
        <a:cs typeface="+mj-cs"/>
        <a:sym typeface="Aptos"/>
      </a:defRPr>
    </a:lvl3pPr>
    <a:lvl4pPr indent="685800" latinLnBrk="0">
      <a:defRPr sz="1200">
        <a:latin typeface="+mj-lt"/>
        <a:ea typeface="+mj-ea"/>
        <a:cs typeface="+mj-cs"/>
        <a:sym typeface="Aptos"/>
      </a:defRPr>
    </a:lvl4pPr>
    <a:lvl5pPr indent="914400" latinLnBrk="0">
      <a:defRPr sz="1200">
        <a:latin typeface="+mj-lt"/>
        <a:ea typeface="+mj-ea"/>
        <a:cs typeface="+mj-cs"/>
        <a:sym typeface="Aptos"/>
      </a:defRPr>
    </a:lvl5pPr>
    <a:lvl6pPr indent="1143000" latinLnBrk="0">
      <a:defRPr sz="1200">
        <a:latin typeface="+mj-lt"/>
        <a:ea typeface="+mj-ea"/>
        <a:cs typeface="+mj-cs"/>
        <a:sym typeface="Aptos"/>
      </a:defRPr>
    </a:lvl6pPr>
    <a:lvl7pPr indent="1371600" latinLnBrk="0">
      <a:defRPr sz="1200">
        <a:latin typeface="+mj-lt"/>
        <a:ea typeface="+mj-ea"/>
        <a:cs typeface="+mj-cs"/>
        <a:sym typeface="Aptos"/>
      </a:defRPr>
    </a:lvl7pPr>
    <a:lvl8pPr indent="1600200" latinLnBrk="0">
      <a:defRPr sz="1200">
        <a:latin typeface="+mj-lt"/>
        <a:ea typeface="+mj-ea"/>
        <a:cs typeface="+mj-cs"/>
        <a:sym typeface="Aptos"/>
      </a:defRPr>
    </a:lvl8pPr>
    <a:lvl9pPr indent="1828800" latinLnBrk="0">
      <a:defRPr sz="1200">
        <a:latin typeface="+mj-lt"/>
        <a:ea typeface="+mj-ea"/>
        <a:cs typeface="+mj-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89"/>
          </a:xfrm>
          <a:prstGeom prst="rect">
            <a:avLst/>
          </a:prstGeom>
        </p:spPr>
        <p:txBody>
          <a:bodyPr/>
          <a:lstStyle>
            <a:lvl1pPr marL="0" indent="0">
              <a:buSzTx/>
              <a:buFontTx/>
              <a:buNone/>
              <a:defRPr sz="2400">
                <a:solidFill>
                  <a:srgbClr val="757575"/>
                </a:solidFill>
              </a:defRPr>
            </a:lvl1pPr>
            <a:lvl2pPr marL="0" indent="0">
              <a:buSzTx/>
              <a:buFontTx/>
              <a:buNone/>
              <a:defRPr sz="2400">
                <a:solidFill>
                  <a:srgbClr val="757575"/>
                </a:solidFill>
              </a:defRPr>
            </a:lvl2pPr>
            <a:lvl3pPr marL="0" indent="0">
              <a:buSzTx/>
              <a:buFontTx/>
              <a:buNone/>
              <a:defRPr sz="2400">
                <a:solidFill>
                  <a:srgbClr val="757575"/>
                </a:solidFill>
              </a:defRPr>
            </a:lvl3pPr>
            <a:lvl4pPr marL="0" indent="0">
              <a:buSzTx/>
              <a:buFontTx/>
              <a:buNone/>
              <a:defRPr sz="2400">
                <a:solidFill>
                  <a:srgbClr val="757575"/>
                </a:solidFill>
              </a:defRPr>
            </a:lvl4pPr>
            <a:lvl5pPr marL="0" indent="0">
              <a:buSzTx/>
              <a:buFontTx/>
              <a:buNone/>
              <a:defRPr sz="2400">
                <a:solidFill>
                  <a:srgbClr val="757575"/>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0" cy="823914"/>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2" cy="4873625"/>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47" y="6404293"/>
            <a:ext cx="273654" cy="269239"/>
          </a:xfrm>
          <a:prstGeom prst="rect">
            <a:avLst/>
          </a:prstGeom>
          <a:ln w="12700">
            <a:miter lim="400000"/>
          </a:ln>
        </p:spPr>
        <p:txBody>
          <a:bodyPr wrap="none" lIns="45718" tIns="45718" rIns="45718" bIns="45718" anchor="ctr">
            <a:spAutoFit/>
          </a:bodyPr>
          <a:lstStyle>
            <a:lvl1pPr algn="r">
              <a:defRPr sz="1200">
                <a:solidFill>
                  <a:srgbClr val="757575"/>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arpa ED 33-1.png" descr="arpa ED 33-1.png"/>
          <p:cNvPicPr>
            <a:picLocks noChangeAspect="1"/>
          </p:cNvPicPr>
          <p:nvPr/>
        </p:nvPicPr>
        <p:blipFill>
          <a:blip r:embed="rId2">
            <a:alphaModFix amt="26818"/>
            <a:extLst/>
          </a:blip>
          <a:stretch>
            <a:fillRect/>
          </a:stretch>
        </p:blipFill>
        <p:spPr>
          <a:xfrm>
            <a:off x="-9897" y="-1554319"/>
            <a:ext cx="15696841" cy="11772630"/>
          </a:xfrm>
          <a:prstGeom prst="rect">
            <a:avLst/>
          </a:prstGeom>
          <a:ln w="12700">
            <a:miter lim="400000"/>
          </a:ln>
        </p:spPr>
      </p:pic>
      <p:sp>
        <p:nvSpPr>
          <p:cNvPr id="95" name="Title 1"/>
          <p:cNvSpPr txBox="1"/>
          <p:nvPr>
            <p:ph type="ctrTitle"/>
          </p:nvPr>
        </p:nvSpPr>
        <p:spPr>
          <a:xfrm>
            <a:off x="1524000" y="1149331"/>
            <a:ext cx="7472854" cy="1655762"/>
          </a:xfrm>
          <a:prstGeom prst="rect">
            <a:avLst/>
          </a:prstGeom>
        </p:spPr>
        <p:txBody>
          <a:bodyPr anchor="t"/>
          <a:lstStyle/>
          <a:p>
            <a:pPr algn="l" defTabSz="833748">
              <a:defRPr sz="3384">
                <a:solidFill>
                  <a:srgbClr val="6E76A1"/>
                </a:solidFill>
                <a:latin typeface="Futura Bold"/>
                <a:ea typeface="Futura Bold"/>
                <a:cs typeface="Futura Bold"/>
                <a:sym typeface="Futura Bold"/>
              </a:defRPr>
            </a:pPr>
            <a:r>
              <a:t>Lección 25</a:t>
            </a:r>
            <a:br/>
            <a:r>
              <a:rPr cap="all">
                <a:solidFill>
                  <a:srgbClr val="D98E5F"/>
                </a:solidFill>
              </a:rPr>
              <a:t>LOS ÚLTIMOS SERÁN LOS PRIMEROS</a:t>
            </a:r>
            <a:endParaRPr cap="all">
              <a:solidFill>
                <a:srgbClr val="D98E5F"/>
              </a:solidFill>
            </a:endParaRPr>
          </a:p>
          <a:p>
            <a:pPr algn="l" defTabSz="833748">
              <a:defRPr sz="1692">
                <a:solidFill>
                  <a:srgbClr val="0D0D0D"/>
                </a:solidFill>
                <a:latin typeface="Futura Bold"/>
                <a:ea typeface="Futura Bold"/>
                <a:cs typeface="Futura Bold"/>
                <a:sym typeface="Futura Bold"/>
              </a:defRPr>
            </a:pPr>
            <a:r>
              <a:t>Mateo 19.16-30</a:t>
            </a:r>
          </a:p>
        </p:txBody>
      </p:sp>
      <p:sp>
        <p:nvSpPr>
          <p:cNvPr id="96" name="Subtitle 2"/>
          <p:cNvSpPr txBox="1"/>
          <p:nvPr>
            <p:ph type="subTitle" sz="quarter" idx="1"/>
          </p:nvPr>
        </p:nvSpPr>
        <p:spPr>
          <a:xfrm>
            <a:off x="1524000" y="2778125"/>
            <a:ext cx="7472854" cy="1655761"/>
          </a:xfrm>
          <a:prstGeom prst="rect">
            <a:avLst/>
          </a:prstGeom>
        </p:spPr>
        <p:txBody>
          <a:bodyPr/>
          <a:lstStyle/>
          <a:p>
            <a:pPr algn="l">
              <a:defRPr sz="2000">
                <a:latin typeface="Cambria"/>
                <a:ea typeface="Cambria"/>
                <a:cs typeface="Cambria"/>
                <a:sym typeface="Cambria"/>
              </a:defRPr>
            </a:pPr>
            <a:r>
              <a:t>«Otra vez os digo que es más fácil pasar un camello por el ojo de una aguja, que entrar un rico en el reino de Dios». </a:t>
            </a:r>
          </a:p>
          <a:p>
            <a:pPr algn="r">
              <a:defRPr sz="2000">
                <a:latin typeface="Cambria"/>
                <a:ea typeface="Cambria"/>
                <a:cs typeface="Cambria"/>
                <a:sym typeface="Cambria"/>
              </a:defRPr>
            </a:pPr>
            <a:r>
              <a:t>Mateo 19.24</a:t>
            </a:r>
          </a:p>
        </p:txBody>
      </p:sp>
      <p:pic>
        <p:nvPicPr>
          <p:cNvPr id="97" name="Image" descr="Image"/>
          <p:cNvPicPr>
            <a:picLocks noChangeAspect="1"/>
          </p:cNvPicPr>
          <p:nvPr/>
        </p:nvPicPr>
        <p:blipFill>
          <a:blip r:embed="rId3">
            <a:extLst/>
          </a:blip>
          <a:stretch>
            <a:fillRect/>
          </a:stretch>
        </p:blipFill>
        <p:spPr>
          <a:xfrm>
            <a:off x="1654305" y="5335418"/>
            <a:ext cx="3439640" cy="1227962"/>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Picture 8" descr="Picture 8"/>
          <p:cNvPicPr>
            <a:picLocks noChangeAspect="1"/>
          </p:cNvPicPr>
          <p:nvPr/>
        </p:nvPicPr>
        <p:blipFill>
          <a:blip r:embed="rId2">
            <a:extLst/>
          </a:blip>
          <a:srcRect l="0" t="0" r="0" b="14084"/>
          <a:stretch>
            <a:fillRect/>
          </a:stretch>
        </p:blipFill>
        <p:spPr>
          <a:xfrm>
            <a:off x="0" y="73572"/>
            <a:ext cx="12192000" cy="5891985"/>
          </a:xfrm>
          <a:prstGeom prst="rect">
            <a:avLst/>
          </a:prstGeom>
          <a:ln w="12700">
            <a:miter lim="400000"/>
          </a:ln>
        </p:spPr>
      </p:pic>
      <p:sp>
        <p:nvSpPr>
          <p:cNvPr id="144" name="Content Placeholder 10"/>
          <p:cNvSpPr txBox="1"/>
          <p:nvPr>
            <p:ph type="body" sz="half" idx="1"/>
          </p:nvPr>
        </p:nvSpPr>
        <p:spPr>
          <a:xfrm>
            <a:off x="838200" y="2179205"/>
            <a:ext cx="5181600" cy="4162427"/>
          </a:xfrm>
          <a:prstGeom prst="rect">
            <a:avLst/>
          </a:prstGeom>
        </p:spPr>
        <p:txBody>
          <a:bodyPr/>
          <a:lstStyle/>
          <a:p>
            <a:pPr marL="0" indent="0" defTabSz="768095">
              <a:spcBef>
                <a:spcPts val="800"/>
              </a:spcBef>
              <a:buSzTx/>
              <a:buNone/>
              <a:defRPr sz="2016">
                <a:latin typeface="Cambria"/>
                <a:ea typeface="Cambria"/>
                <a:cs typeface="Cambria"/>
                <a:sym typeface="Cambria"/>
              </a:defRPr>
            </a:pPr>
            <a:r>
              <a:t>RVR</a:t>
            </a:r>
          </a:p>
          <a:p>
            <a:pPr marL="0" indent="0" defTabSz="768095">
              <a:spcBef>
                <a:spcPts val="800"/>
              </a:spcBef>
              <a:buSzTx/>
              <a:buNone/>
              <a:defRPr sz="2016">
                <a:latin typeface="Cambria"/>
                <a:ea typeface="Cambria"/>
                <a:cs typeface="Cambria"/>
                <a:sym typeface="Cambria"/>
              </a:defRPr>
            </a:pPr>
          </a:p>
          <a:p>
            <a:pPr marL="0" indent="0" defTabSz="768095">
              <a:spcBef>
                <a:spcPts val="800"/>
              </a:spcBef>
              <a:buSzTx/>
              <a:buNone/>
              <a:defRPr sz="2016">
                <a:latin typeface="Cambria"/>
                <a:ea typeface="Cambria"/>
                <a:cs typeface="Cambria"/>
                <a:sym typeface="Cambria"/>
              </a:defRPr>
            </a:pPr>
            <a:r>
              <a:t>28 Jesús les dijo: —De cierto os digo que en la regeneración, cuando el Hijo del hombre se siente en el trono de su gloria, vosotros que me habéis seguido, también os sentaréis sobre doce tronos, para juzgar a las doce tribus de Israel. </a:t>
            </a:r>
          </a:p>
          <a:p>
            <a:pPr marL="0" indent="0" defTabSz="768095">
              <a:spcBef>
                <a:spcPts val="800"/>
              </a:spcBef>
              <a:buSzTx/>
              <a:buNone/>
              <a:defRPr sz="2016">
                <a:latin typeface="Cambria"/>
                <a:ea typeface="Cambria"/>
                <a:cs typeface="Cambria"/>
                <a:sym typeface="Cambria"/>
              </a:defRPr>
            </a:pPr>
          </a:p>
          <a:p>
            <a:pPr marL="0" indent="0" defTabSz="768095">
              <a:spcBef>
                <a:spcPts val="800"/>
              </a:spcBef>
              <a:buSzTx/>
              <a:buNone/>
              <a:defRPr sz="2016">
                <a:latin typeface="Cambria"/>
                <a:ea typeface="Cambria"/>
                <a:cs typeface="Cambria"/>
                <a:sym typeface="Cambria"/>
              </a:defRPr>
            </a:pPr>
            <a:r>
              <a:t>29 Y cualquiera que haya dejado casas, o hermanos, o hermanas, o padre, o madre, o mujer, o hijos, o tierras, por mi nombre, recibirá cien veces más, y heredará la vida eterna. </a:t>
            </a:r>
          </a:p>
        </p:txBody>
      </p:sp>
      <p:sp>
        <p:nvSpPr>
          <p:cNvPr id="145" name="Content Placeholder 11"/>
          <p:cNvSpPr txBox="1"/>
          <p:nvPr/>
        </p:nvSpPr>
        <p:spPr>
          <a:xfrm>
            <a:off x="6256543" y="2063337"/>
            <a:ext cx="5090161" cy="416242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41247">
              <a:lnSpc>
                <a:spcPct val="90000"/>
              </a:lnSpc>
              <a:spcBef>
                <a:spcPts val="900"/>
              </a:spcBef>
              <a:defRPr sz="2208">
                <a:latin typeface="Cambria"/>
                <a:ea typeface="Cambria"/>
                <a:cs typeface="Cambria"/>
                <a:sym typeface="Cambria"/>
              </a:defRPr>
            </a:pPr>
            <a:r>
              <a:t>VP</a:t>
            </a:r>
            <a:endParaRPr sz="2576"/>
          </a:p>
          <a:p>
            <a:pPr defTabSz="841247">
              <a:lnSpc>
                <a:spcPct val="90000"/>
              </a:lnSpc>
              <a:spcBef>
                <a:spcPts val="900"/>
              </a:spcBef>
              <a:defRPr sz="2208">
                <a:latin typeface="Cambria"/>
                <a:ea typeface="Cambria"/>
                <a:cs typeface="Cambria"/>
                <a:sym typeface="Cambria"/>
              </a:defRPr>
            </a:pPr>
          </a:p>
          <a:p>
            <a:pPr defTabSz="841247">
              <a:lnSpc>
                <a:spcPct val="90000"/>
              </a:lnSpc>
              <a:spcBef>
                <a:spcPts val="900"/>
              </a:spcBef>
              <a:defRPr sz="2024">
                <a:latin typeface="Cambria"/>
                <a:ea typeface="Cambria"/>
                <a:cs typeface="Cambria"/>
                <a:sym typeface="Cambria"/>
              </a:defRPr>
            </a:pPr>
            <a:r>
              <a:t>28 Jesús les respondió: —Les aseguro que cuando llegue el tiempo en que todo sea renovado, cuando el Hijo del hombre se siente en su trono glorioso, ustedes que me han seguido se sentarán también en doce tronos para juzgar a las doce tribus de Israel. </a:t>
            </a:r>
          </a:p>
          <a:p>
            <a:pPr defTabSz="841247">
              <a:lnSpc>
                <a:spcPct val="90000"/>
              </a:lnSpc>
              <a:spcBef>
                <a:spcPts val="900"/>
              </a:spcBef>
              <a:defRPr sz="2024">
                <a:latin typeface="Cambria"/>
                <a:ea typeface="Cambria"/>
                <a:cs typeface="Cambria"/>
                <a:sym typeface="Cambria"/>
              </a:defRPr>
            </a:pPr>
          </a:p>
          <a:p>
            <a:pPr defTabSz="841247">
              <a:lnSpc>
                <a:spcPct val="90000"/>
              </a:lnSpc>
              <a:spcBef>
                <a:spcPts val="900"/>
              </a:spcBef>
              <a:defRPr sz="2024">
                <a:latin typeface="Cambria"/>
                <a:ea typeface="Cambria"/>
                <a:cs typeface="Cambria"/>
                <a:sym typeface="Cambria"/>
              </a:defRPr>
            </a:pPr>
            <a:r>
              <a:t>29 Y todos los que por causa mía hayan dejado casa, o hermanos, o hermanas, o padre, o madre, o hijos, o terrenos, recibirán cien veces más, y también recibirán la vida eterna. </a:t>
            </a:r>
          </a:p>
        </p:txBody>
      </p:sp>
      <p:pic>
        <p:nvPicPr>
          <p:cNvPr id="146"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
        <p:nvSpPr>
          <p:cNvPr id="147" name="TextBox 1"/>
          <p:cNvSpPr txBox="1"/>
          <p:nvPr/>
        </p:nvSpPr>
        <p:spPr>
          <a:xfrm>
            <a:off x="5040488" y="1251052"/>
            <a:ext cx="4238341" cy="4521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19.28-29</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 name="Picture 8" descr="Picture 8"/>
          <p:cNvPicPr>
            <a:picLocks noChangeAspect="1"/>
          </p:cNvPicPr>
          <p:nvPr/>
        </p:nvPicPr>
        <p:blipFill>
          <a:blip r:embed="rId2">
            <a:extLst/>
          </a:blip>
          <a:srcRect l="0" t="0" r="0" b="14084"/>
          <a:stretch>
            <a:fillRect/>
          </a:stretch>
        </p:blipFill>
        <p:spPr>
          <a:xfrm>
            <a:off x="0" y="73572"/>
            <a:ext cx="12192000" cy="5891985"/>
          </a:xfrm>
          <a:prstGeom prst="rect">
            <a:avLst/>
          </a:prstGeom>
          <a:ln w="12700">
            <a:miter lim="400000"/>
          </a:ln>
        </p:spPr>
      </p:pic>
      <p:sp>
        <p:nvSpPr>
          <p:cNvPr id="150" name="Content Placeholder 10"/>
          <p:cNvSpPr txBox="1"/>
          <p:nvPr>
            <p:ph type="body" sz="half" idx="1"/>
          </p:nvPr>
        </p:nvSpPr>
        <p:spPr>
          <a:xfrm>
            <a:off x="838200" y="2179205"/>
            <a:ext cx="5181600" cy="4162427"/>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30 Pero muchos primeros serán últimos, y los últimos, primeros.</a:t>
            </a:r>
          </a:p>
        </p:txBody>
      </p:sp>
      <p:sp>
        <p:nvSpPr>
          <p:cNvPr id="151" name="Content Placeholder 11"/>
          <p:cNvSpPr txBox="1"/>
          <p:nvPr/>
        </p:nvSpPr>
        <p:spPr>
          <a:xfrm>
            <a:off x="6256543" y="2179206"/>
            <a:ext cx="5090161" cy="416242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200">
                <a:latin typeface="Cambria"/>
                <a:ea typeface="Cambria"/>
                <a:cs typeface="Cambria"/>
                <a:sym typeface="Cambria"/>
              </a:defRPr>
            </a:pPr>
            <a:r>
              <a:t>30 Pero muchos que ahora son los primeros, serán los últimos; y muchos que ahora son los últimos, serán los primeros.</a:t>
            </a:r>
          </a:p>
        </p:txBody>
      </p:sp>
      <p:pic>
        <p:nvPicPr>
          <p:cNvPr id="152"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
        <p:nvSpPr>
          <p:cNvPr id="153" name="TextBox 1"/>
          <p:cNvSpPr txBox="1"/>
          <p:nvPr/>
        </p:nvSpPr>
        <p:spPr>
          <a:xfrm>
            <a:off x="5040488" y="1251052"/>
            <a:ext cx="4238341" cy="4521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19.30</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Picture 5" descr="Picture 5"/>
          <p:cNvPicPr>
            <a:picLocks noChangeAspect="1"/>
          </p:cNvPicPr>
          <p:nvPr/>
        </p:nvPicPr>
        <p:blipFill>
          <a:blip r:embed="rId2">
            <a:extLst/>
          </a:blip>
          <a:srcRect l="0" t="0" r="0" b="14071"/>
          <a:stretch>
            <a:fillRect/>
          </a:stretch>
        </p:blipFill>
        <p:spPr>
          <a:xfrm>
            <a:off x="18" y="1281"/>
            <a:ext cx="12191982" cy="5893000"/>
          </a:xfrm>
          <a:prstGeom prst="rect">
            <a:avLst/>
          </a:prstGeom>
          <a:ln w="12700">
            <a:miter lim="400000"/>
          </a:ln>
        </p:spPr>
      </p:pic>
      <p:sp>
        <p:nvSpPr>
          <p:cNvPr id="156" name="Content Placeholder 7"/>
          <p:cNvSpPr txBox="1"/>
          <p:nvPr>
            <p:ph type="body" idx="1"/>
          </p:nvPr>
        </p:nvSpPr>
        <p:spPr>
          <a:xfrm>
            <a:off x="838200" y="2152741"/>
            <a:ext cx="10515600" cy="3914777"/>
          </a:xfrm>
          <a:prstGeom prst="rect">
            <a:avLst/>
          </a:prstGeom>
        </p:spPr>
        <p:txBody>
          <a:bodyPr anchor="ctr"/>
          <a:lstStyle/>
          <a:p>
            <a:pPr>
              <a:defRPr>
                <a:latin typeface="Cambria"/>
                <a:ea typeface="Cambria"/>
                <a:cs typeface="Cambria"/>
                <a:sym typeface="Cambria"/>
              </a:defRPr>
            </a:pPr>
            <a:r>
              <a:t>El discipulado es el proceso mediante el cual una persona comienza a seguir a Jesús con el propósito de imitar su ejemplo de vida y de vivir de acuerdo con sus enseñanzas sobre el reino de Dios y la salvación.</a:t>
            </a:r>
          </a:p>
          <a:p>
            <a:pPr>
              <a:defRPr>
                <a:latin typeface="Cambria"/>
                <a:ea typeface="Cambria"/>
                <a:cs typeface="Cambria"/>
                <a:sym typeface="Cambria"/>
              </a:defRPr>
            </a:pPr>
            <a:r>
              <a:t>El discipulado tiene un costo muy alto. ¿Cuánto cuesta? Solo cuesta una cosa: ¡todo!</a:t>
            </a:r>
          </a:p>
          <a:p>
            <a:pPr>
              <a:defRPr>
                <a:latin typeface="Cambria"/>
                <a:ea typeface="Cambria"/>
                <a:cs typeface="Cambria"/>
                <a:sym typeface="Cambria"/>
              </a:defRPr>
            </a:pPr>
            <a:r>
              <a:t>Jesús nos invita a considerar cuidadosamente con cuáles fuerzas contamos antes de iniciar el discipulado cristiano, que es, a la misma vez, camino de fe, de angustia y de esperanza.</a:t>
            </a:r>
          </a:p>
        </p:txBody>
      </p:sp>
      <p:pic>
        <p:nvPicPr>
          <p:cNvPr id="157"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9" name="Picture 5" descr="Picture 5"/>
          <p:cNvPicPr>
            <a:picLocks noChangeAspect="1"/>
          </p:cNvPicPr>
          <p:nvPr/>
        </p:nvPicPr>
        <p:blipFill>
          <a:blip r:embed="rId2">
            <a:extLst/>
          </a:blip>
          <a:srcRect l="0" t="0" r="0" b="14071"/>
          <a:stretch>
            <a:fillRect/>
          </a:stretch>
        </p:blipFill>
        <p:spPr>
          <a:xfrm>
            <a:off x="18" y="1281"/>
            <a:ext cx="12191982" cy="5893000"/>
          </a:xfrm>
          <a:prstGeom prst="rect">
            <a:avLst/>
          </a:prstGeom>
          <a:ln w="12700">
            <a:miter lim="400000"/>
          </a:ln>
        </p:spPr>
      </p:pic>
      <p:sp>
        <p:nvSpPr>
          <p:cNvPr id="160" name="Content Placeholder 7"/>
          <p:cNvSpPr txBox="1"/>
          <p:nvPr>
            <p:ph type="body" idx="1"/>
          </p:nvPr>
        </p:nvSpPr>
        <p:spPr>
          <a:xfrm>
            <a:off x="838200" y="2193925"/>
            <a:ext cx="10515600" cy="3914775"/>
          </a:xfrm>
          <a:prstGeom prst="rect">
            <a:avLst/>
          </a:prstGeom>
        </p:spPr>
        <p:txBody>
          <a:bodyPr anchor="ctr"/>
          <a:lstStyle/>
          <a:p>
            <a:pPr>
              <a:defRPr>
                <a:latin typeface="Cambria"/>
                <a:ea typeface="Cambria"/>
                <a:cs typeface="Cambria"/>
                <a:sym typeface="Cambria"/>
              </a:defRPr>
            </a:pPr>
            <a:r>
              <a:t>El discipulado cristiano es diferente al rabínico. El discipulado es un proceso que no tiene fin en este mundo, pues se proyecta a la eternidad.</a:t>
            </a:r>
          </a:p>
          <a:p>
            <a:pPr>
              <a:defRPr>
                <a:latin typeface="Cambria"/>
                <a:ea typeface="Cambria"/>
                <a:cs typeface="Cambria"/>
                <a:sym typeface="Cambria"/>
              </a:defRPr>
            </a:pPr>
            <a:r>
              <a:t>Aquellas personas que siguen a Jesús con fe y se someten al proceso del discipulado cristiano, en su momento recibirán recompensas de parte de Dios</a:t>
            </a:r>
          </a:p>
          <a:p>
            <a:pPr>
              <a:defRPr>
                <a:latin typeface="Cambria"/>
                <a:ea typeface="Cambria"/>
                <a:cs typeface="Cambria"/>
                <a:sym typeface="Cambria"/>
              </a:defRPr>
            </a:pPr>
            <a:r>
              <a:t>Debemos buscar el reino de Dios con determinación, renunciando a todo con tal de alcanzar salvación por medio de la obra de Cristo.</a:t>
            </a:r>
          </a:p>
        </p:txBody>
      </p:sp>
      <p:pic>
        <p:nvPicPr>
          <p:cNvPr id="161"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3" name="Picture 2" descr="Picture 2"/>
          <p:cNvPicPr>
            <a:picLocks noChangeAspect="1"/>
          </p:cNvPicPr>
          <p:nvPr/>
        </p:nvPicPr>
        <p:blipFill>
          <a:blip r:embed="rId2">
            <a:extLst/>
          </a:blip>
          <a:srcRect l="0" t="0" r="0" b="14049"/>
          <a:stretch>
            <a:fillRect/>
          </a:stretch>
        </p:blipFill>
        <p:spPr>
          <a:xfrm>
            <a:off x="18" y="1281"/>
            <a:ext cx="12191982" cy="5894422"/>
          </a:xfrm>
          <a:prstGeom prst="rect">
            <a:avLst/>
          </a:prstGeom>
          <a:ln w="12700">
            <a:miter lim="400000"/>
          </a:ln>
        </p:spPr>
      </p:pic>
      <p:sp>
        <p:nvSpPr>
          <p:cNvPr id="164" name="Content Placeholder 4"/>
          <p:cNvSpPr txBox="1"/>
          <p:nvPr>
            <p:ph type="body" idx="1"/>
          </p:nvPr>
        </p:nvSpPr>
        <p:spPr>
          <a:xfrm>
            <a:off x="838200" y="2000249"/>
            <a:ext cx="10515600" cy="3943352"/>
          </a:xfrm>
          <a:prstGeom prst="rect">
            <a:avLst/>
          </a:prstGeom>
        </p:spPr>
        <p:txBody>
          <a:bodyPr anchor="ctr"/>
          <a:lstStyle>
            <a:lvl1pPr marL="0" indent="0">
              <a:buSzTx/>
              <a:buNone/>
              <a:defRPr>
                <a:latin typeface="Cambria"/>
                <a:ea typeface="Cambria"/>
                <a:cs typeface="Cambria"/>
                <a:sym typeface="Cambria"/>
              </a:defRPr>
            </a:lvl1pPr>
          </a:lstStyle>
          <a:p>
            <a:pPr/>
            <a:r>
              <a:t>Que el Dios de paz, que resucitó de los muertos a nuestro Señor Jesucristo, el gran pastor de las ovejas, por la sangre del pacto eterno, os haga aptos en toda obra buena para que hagáis su voluntad, haciendo él en vosotros lo que es agradable delante de él por Jesucristo; al cual sea la gloria por los siglos de los siglos. Amén.</a:t>
            </a:r>
          </a:p>
        </p:txBody>
      </p:sp>
      <p:pic>
        <p:nvPicPr>
          <p:cNvPr id="165"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5" descr="Picture 5"/>
          <p:cNvPicPr>
            <a:picLocks noChangeAspect="1"/>
          </p:cNvPicPr>
          <p:nvPr/>
        </p:nvPicPr>
        <p:blipFill>
          <a:blip r:embed="rId2">
            <a:extLst/>
          </a:blip>
          <a:srcRect l="0" t="0" r="0" b="14263"/>
          <a:stretch>
            <a:fillRect/>
          </a:stretch>
        </p:blipFill>
        <p:spPr>
          <a:xfrm>
            <a:off x="0" y="-1"/>
            <a:ext cx="12192000" cy="5879798"/>
          </a:xfrm>
          <a:prstGeom prst="rect">
            <a:avLst/>
          </a:prstGeom>
          <a:ln w="12700">
            <a:miter lim="400000"/>
          </a:ln>
        </p:spPr>
      </p:pic>
      <p:sp>
        <p:nvSpPr>
          <p:cNvPr id="100" name="Content Placeholder 7"/>
          <p:cNvSpPr txBox="1"/>
          <p:nvPr>
            <p:ph type="body" idx="1"/>
          </p:nvPr>
        </p:nvSpPr>
        <p:spPr>
          <a:xfrm>
            <a:off x="838200" y="1629567"/>
            <a:ext cx="10515601" cy="3929066"/>
          </a:xfrm>
          <a:prstGeom prst="rect">
            <a:avLst/>
          </a:prstGeom>
        </p:spPr>
        <p:txBody>
          <a:bodyPr anchor="ctr"/>
          <a:lstStyle/>
          <a:p>
            <a:pPr>
              <a:defRPr sz="2400">
                <a:latin typeface="Cambria"/>
                <a:ea typeface="Cambria"/>
                <a:cs typeface="Cambria"/>
                <a:sym typeface="Cambria"/>
              </a:defRPr>
            </a:pPr>
            <a:r>
              <a:t>Describir el alto costo del discipulado cristiano.</a:t>
            </a:r>
          </a:p>
          <a:p>
            <a:pPr>
              <a:defRPr sz="2400">
                <a:latin typeface="Cambria"/>
                <a:ea typeface="Cambria"/>
                <a:cs typeface="Cambria"/>
                <a:sym typeface="Cambria"/>
              </a:defRPr>
            </a:pPr>
            <a:r>
              <a:t>Identificar las diferencias entre el discipulado rabínico y el cristiano.</a:t>
            </a:r>
          </a:p>
          <a:p>
            <a:pPr>
              <a:defRPr sz="2400">
                <a:latin typeface="Cambria"/>
                <a:ea typeface="Cambria"/>
                <a:cs typeface="Cambria"/>
                <a:sym typeface="Cambria"/>
              </a:defRPr>
            </a:pPr>
            <a:r>
              <a:t>Afirmar las recompensas que Dios tiene deparadas para quienes lo dejan todo para seguir a Jesús.</a:t>
            </a:r>
          </a:p>
        </p:txBody>
      </p:sp>
      <p:pic>
        <p:nvPicPr>
          <p:cNvPr id="101"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13" descr="Picture 13"/>
          <p:cNvPicPr>
            <a:picLocks noChangeAspect="1"/>
          </p:cNvPicPr>
          <p:nvPr/>
        </p:nvPicPr>
        <p:blipFill>
          <a:blip r:embed="rId2">
            <a:extLst/>
          </a:blip>
          <a:srcRect l="0" t="0" r="0" b="16105"/>
          <a:stretch>
            <a:fillRect/>
          </a:stretch>
        </p:blipFill>
        <p:spPr>
          <a:xfrm>
            <a:off x="0" y="-3"/>
            <a:ext cx="12192000" cy="5753496"/>
          </a:xfrm>
          <a:prstGeom prst="rect">
            <a:avLst/>
          </a:prstGeom>
          <a:ln w="12700">
            <a:miter lim="400000"/>
          </a:ln>
        </p:spPr>
      </p:pic>
      <p:sp>
        <p:nvSpPr>
          <p:cNvPr id="104" name="Content Placeholder 15"/>
          <p:cNvSpPr txBox="1"/>
          <p:nvPr>
            <p:ph type="body" idx="1"/>
          </p:nvPr>
        </p:nvSpPr>
        <p:spPr>
          <a:xfrm>
            <a:off x="838200" y="2296241"/>
            <a:ext cx="10515601" cy="3943349"/>
          </a:xfrm>
          <a:prstGeom prst="rect">
            <a:avLst/>
          </a:prstGeom>
        </p:spPr>
        <p:txBody>
          <a:bodyPr anchor="ctr"/>
          <a:lstStyle/>
          <a:p>
            <a:pPr>
              <a:defRPr sz="2400">
                <a:latin typeface="Cambria"/>
                <a:ea typeface="Cambria"/>
                <a:cs typeface="Cambria"/>
                <a:sym typeface="Cambria"/>
              </a:defRPr>
            </a:pPr>
            <a:r>
              <a:rPr b="1"/>
              <a:t>Perfecto: </a:t>
            </a:r>
            <a:r>
              <a:rPr i="1"/>
              <a:t>La palabra «perfecto», que aparece en el versículo 21 de Mateo 19, es la traducción del vocablo griego «teleos», que literalmente quiere decir «maduro» o «maduro». Denota que una persona, una fruta o un proceso ha culminado, pues ha llegado a su fin. Puede traducirse como «maduro» o «íntegro».</a:t>
            </a:r>
            <a:endParaRPr i="1"/>
          </a:p>
          <a:p>
            <a:pPr>
              <a:defRPr sz="2400">
                <a:latin typeface="Cambria"/>
                <a:ea typeface="Cambria"/>
                <a:cs typeface="Cambria"/>
                <a:sym typeface="Cambria"/>
              </a:defRPr>
            </a:pPr>
            <a:r>
              <a:rPr b="1"/>
              <a:t>Ojo de una aguja: </a:t>
            </a:r>
            <a:r>
              <a:rPr i="1"/>
              <a:t>En el versículo 24 Jesús usa la expresión «pasar un camello por el ojo de una aguja» para indicar que algo es imposible. Por lo tanto, debe tomarse literalmente. Eventualmente, en Jerusalén se construyó una puerta tan pequeña que las personas que entraban montadas en camello por ellas debían inclinar sus cabezas. Sin embargo, esa puerta se construyó en la Edad Media, siglos después del ministerio de Jesús.</a:t>
            </a:r>
          </a:p>
        </p:txBody>
      </p:sp>
      <p:pic>
        <p:nvPicPr>
          <p:cNvPr id="105"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Picture 8" descr="Picture 8"/>
          <p:cNvPicPr>
            <a:picLocks noChangeAspect="1"/>
          </p:cNvPicPr>
          <p:nvPr/>
        </p:nvPicPr>
        <p:blipFill>
          <a:blip r:embed="rId2">
            <a:extLst/>
          </a:blip>
          <a:srcRect l="0" t="0" r="0" b="14076"/>
          <a:stretch>
            <a:fillRect/>
          </a:stretch>
        </p:blipFill>
        <p:spPr>
          <a:xfrm>
            <a:off x="0" y="0"/>
            <a:ext cx="12192000" cy="5892549"/>
          </a:xfrm>
          <a:prstGeom prst="rect">
            <a:avLst/>
          </a:prstGeom>
          <a:ln w="12700">
            <a:miter lim="400000"/>
          </a:ln>
        </p:spPr>
      </p:pic>
      <p:sp>
        <p:nvSpPr>
          <p:cNvPr id="108" name="Content Placeholder 10"/>
          <p:cNvSpPr txBox="1"/>
          <p:nvPr>
            <p:ph type="body" sz="half" idx="1"/>
          </p:nvPr>
        </p:nvSpPr>
        <p:spPr>
          <a:xfrm>
            <a:off x="838200" y="2204954"/>
            <a:ext cx="5181600" cy="4162428"/>
          </a:xfrm>
          <a:prstGeom prst="rect">
            <a:avLst/>
          </a:prstGeom>
        </p:spPr>
        <p:txBody>
          <a:bodyPr/>
          <a:lstStyle/>
          <a:p>
            <a:pPr marL="0" indent="0" defTabSz="896111">
              <a:spcBef>
                <a:spcPts val="900"/>
              </a:spcBef>
              <a:buSzTx/>
              <a:buNone/>
              <a:defRPr sz="2352">
                <a:latin typeface="Cambria"/>
                <a:ea typeface="Cambria"/>
                <a:cs typeface="Cambria"/>
                <a:sym typeface="Cambria"/>
              </a:defRPr>
            </a:pPr>
            <a:r>
              <a:t>RVR</a:t>
            </a:r>
          </a:p>
          <a:p>
            <a:pPr marL="0" indent="0" defTabSz="896111">
              <a:spcBef>
                <a:spcPts val="900"/>
              </a:spcBef>
              <a:buSzTx/>
              <a:buNone/>
              <a:defRPr sz="2352">
                <a:latin typeface="Cambria"/>
                <a:ea typeface="Cambria"/>
                <a:cs typeface="Cambria"/>
                <a:sym typeface="Cambria"/>
              </a:defRPr>
            </a:pPr>
          </a:p>
          <a:p>
            <a:pPr marL="0" indent="0" defTabSz="896111">
              <a:spcBef>
                <a:spcPts val="900"/>
              </a:spcBef>
              <a:buSzTx/>
              <a:buNone/>
              <a:defRPr sz="2352">
                <a:latin typeface="Cambria"/>
                <a:ea typeface="Cambria"/>
                <a:cs typeface="Cambria"/>
                <a:sym typeface="Cambria"/>
              </a:defRPr>
            </a:pPr>
            <a:r>
              <a:t>16  Entonces se acercó uno y le dijo: —Maestro bueno, ¿qué bien haré para tener la vida eterna?</a:t>
            </a:r>
          </a:p>
          <a:p>
            <a:pPr marL="0" indent="0" defTabSz="896111">
              <a:spcBef>
                <a:spcPts val="900"/>
              </a:spcBef>
              <a:buSzTx/>
              <a:buNone/>
              <a:defRPr sz="2352">
                <a:latin typeface="Cambria"/>
                <a:ea typeface="Cambria"/>
                <a:cs typeface="Cambria"/>
                <a:sym typeface="Cambria"/>
              </a:defRPr>
            </a:pPr>
          </a:p>
          <a:p>
            <a:pPr marL="0" indent="0" defTabSz="896111">
              <a:spcBef>
                <a:spcPts val="900"/>
              </a:spcBef>
              <a:buSzTx/>
              <a:buNone/>
              <a:defRPr sz="2352">
                <a:latin typeface="Cambria"/>
                <a:ea typeface="Cambria"/>
                <a:cs typeface="Cambria"/>
                <a:sym typeface="Cambria"/>
              </a:defRPr>
            </a:pPr>
            <a:r>
              <a:t>17 Él le dijo: —¿Por qué me llamas bueno? Nadie es bueno sino uno: Dios. Pero si quieres entrar en la vida, guarda los mandamientos.</a:t>
            </a:r>
          </a:p>
        </p:txBody>
      </p:sp>
      <p:sp>
        <p:nvSpPr>
          <p:cNvPr id="109" name="Content Placeholder 11"/>
          <p:cNvSpPr txBox="1"/>
          <p:nvPr/>
        </p:nvSpPr>
        <p:spPr>
          <a:xfrm>
            <a:off x="6217920" y="2204954"/>
            <a:ext cx="5090161" cy="416242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100">
                <a:latin typeface="Cambria"/>
                <a:ea typeface="Cambria"/>
                <a:cs typeface="Cambria"/>
                <a:sym typeface="Cambria"/>
              </a:defRPr>
            </a:pPr>
            <a:r>
              <a:t>16  Un joven fue a ver a Jesús, y le preguntó: —Maestro, ¿qué cosa buena debo hacer para tener vida eterna?</a:t>
            </a:r>
          </a:p>
          <a:p>
            <a:pPr>
              <a:lnSpc>
                <a:spcPct val="90000"/>
              </a:lnSpc>
              <a:spcBef>
                <a:spcPts val="1000"/>
              </a:spcBef>
              <a:defRPr sz="2100">
                <a:latin typeface="Cambria"/>
                <a:ea typeface="Cambria"/>
                <a:cs typeface="Cambria"/>
                <a:sym typeface="Cambria"/>
              </a:defRPr>
            </a:pPr>
          </a:p>
          <a:p>
            <a:pPr>
              <a:lnSpc>
                <a:spcPct val="90000"/>
              </a:lnSpc>
              <a:spcBef>
                <a:spcPts val="1000"/>
              </a:spcBef>
              <a:defRPr sz="2100">
                <a:latin typeface="Cambria"/>
                <a:ea typeface="Cambria"/>
                <a:cs typeface="Cambria"/>
                <a:sym typeface="Cambria"/>
              </a:defRPr>
            </a:pPr>
            <a:r>
              <a:t>17 Jesús le contestó: —¿Por qué me preguntas acerca de lo que es bueno? Bueno solamente hay uno. Pero si quieres entrar en la vida, obedece los mandamientos.</a:t>
            </a:r>
          </a:p>
        </p:txBody>
      </p:sp>
      <p:sp>
        <p:nvSpPr>
          <p:cNvPr id="110" name="TextBox 1"/>
          <p:cNvSpPr txBox="1"/>
          <p:nvPr/>
        </p:nvSpPr>
        <p:spPr>
          <a:xfrm>
            <a:off x="5049958" y="1168025"/>
            <a:ext cx="3414127" cy="4521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19.16-17</a:t>
            </a:r>
          </a:p>
        </p:txBody>
      </p:sp>
      <p:pic>
        <p:nvPicPr>
          <p:cNvPr id="111" name="Image" descr="Image"/>
          <p:cNvPicPr>
            <a:picLocks noChangeAspect="1"/>
          </p:cNvPicPr>
          <p:nvPr/>
        </p:nvPicPr>
        <p:blipFill>
          <a:blip r:embed="rId3">
            <a:extLst/>
          </a:blip>
          <a:stretch>
            <a:fillRect/>
          </a:stretch>
        </p:blipFill>
        <p:spPr>
          <a:xfrm>
            <a:off x="10374118" y="6105795"/>
            <a:ext cx="1745828" cy="623266"/>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Picture 8" descr="Picture 8"/>
          <p:cNvPicPr>
            <a:picLocks noChangeAspect="1"/>
          </p:cNvPicPr>
          <p:nvPr/>
        </p:nvPicPr>
        <p:blipFill>
          <a:blip r:embed="rId2">
            <a:extLst/>
          </a:blip>
          <a:srcRect l="0" t="0" r="0" b="13834"/>
          <a:stretch>
            <a:fillRect/>
          </a:stretch>
        </p:blipFill>
        <p:spPr>
          <a:xfrm>
            <a:off x="0" y="73572"/>
            <a:ext cx="12192000" cy="5909134"/>
          </a:xfrm>
          <a:prstGeom prst="rect">
            <a:avLst/>
          </a:prstGeom>
          <a:ln w="12700">
            <a:miter lim="400000"/>
          </a:ln>
        </p:spPr>
      </p:pic>
      <p:sp>
        <p:nvSpPr>
          <p:cNvPr id="114" name="Content Placeholder 10"/>
          <p:cNvSpPr txBox="1"/>
          <p:nvPr>
            <p:ph type="body" sz="half" idx="1"/>
          </p:nvPr>
        </p:nvSpPr>
        <p:spPr>
          <a:xfrm>
            <a:off x="838200" y="2204954"/>
            <a:ext cx="5181600" cy="4162428"/>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18 Le preguntó: —¿Cuáles? Y Jesús le contestó: —No matarás. No adulterarás. No hurtarás. No dirás falso testimonio. </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19 Honra a tu padre y a tu madre. Y amarás a tu prójimo como a ti mismo.</a:t>
            </a:r>
          </a:p>
        </p:txBody>
      </p:sp>
      <p:sp>
        <p:nvSpPr>
          <p:cNvPr id="115" name="Content Placeholder 11"/>
          <p:cNvSpPr txBox="1"/>
          <p:nvPr/>
        </p:nvSpPr>
        <p:spPr>
          <a:xfrm>
            <a:off x="6217920" y="2204954"/>
            <a:ext cx="5090161" cy="416242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18 —¿Cuáles? —preguntó el joven. Y Jesús le dijo: —“No mates, no cometas adulterio, no robes, no digas mentiras en perjuicio de nadie,</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19 honra a tu padre y a tu madre, y ama a tu prójimo como a ti mismo.”</a:t>
            </a:r>
          </a:p>
        </p:txBody>
      </p:sp>
      <p:sp>
        <p:nvSpPr>
          <p:cNvPr id="116" name="TextBox 1"/>
          <p:cNvSpPr txBox="1"/>
          <p:nvPr/>
        </p:nvSpPr>
        <p:spPr>
          <a:xfrm>
            <a:off x="5040488" y="1251052"/>
            <a:ext cx="4238341" cy="4521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19.18-19</a:t>
            </a:r>
          </a:p>
        </p:txBody>
      </p:sp>
      <p:pic>
        <p:nvPicPr>
          <p:cNvPr id="117"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Picture 8" descr="Picture 8"/>
          <p:cNvPicPr>
            <a:picLocks noChangeAspect="1"/>
          </p:cNvPicPr>
          <p:nvPr/>
        </p:nvPicPr>
        <p:blipFill>
          <a:blip r:embed="rId2">
            <a:extLst/>
          </a:blip>
          <a:srcRect l="0" t="0" r="0" b="14084"/>
          <a:stretch>
            <a:fillRect/>
          </a:stretch>
        </p:blipFill>
        <p:spPr>
          <a:xfrm>
            <a:off x="0" y="73572"/>
            <a:ext cx="12192000" cy="5891985"/>
          </a:xfrm>
          <a:prstGeom prst="rect">
            <a:avLst/>
          </a:prstGeom>
          <a:ln w="12700">
            <a:miter lim="400000"/>
          </a:ln>
        </p:spPr>
      </p:pic>
      <p:sp>
        <p:nvSpPr>
          <p:cNvPr id="120" name="Content Placeholder 10"/>
          <p:cNvSpPr txBox="1"/>
          <p:nvPr>
            <p:ph type="body" sz="half" idx="1"/>
          </p:nvPr>
        </p:nvSpPr>
        <p:spPr>
          <a:xfrm>
            <a:off x="838200" y="2204954"/>
            <a:ext cx="5181600" cy="4162428"/>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20 El joven le dijo: —Todo esto lo he guardado desde mi juventud. ¿Qué más me falta?</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21 Jesús le dijo: —Si quieres ser perfecto, anda, vende lo que tienes y dalo a los pobres, y tendrás tesoro en el cielo; y ven, sígueme.</a:t>
            </a:r>
          </a:p>
        </p:txBody>
      </p:sp>
      <p:sp>
        <p:nvSpPr>
          <p:cNvPr id="121" name="Content Placeholder 11"/>
          <p:cNvSpPr txBox="1"/>
          <p:nvPr/>
        </p:nvSpPr>
        <p:spPr>
          <a:xfrm>
            <a:off x="6217920" y="2204954"/>
            <a:ext cx="5090161" cy="416242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20 —Todo eso ya lo he cumplido —dijo el joven—. ¿Qué más me falta?</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21 Jesús le contestó: —Si quieres ser perfecto, anda, vende lo que tienes y dáselo a los pobres. Así tendrás riqueza en el cielo. Luego ven y sígueme.</a:t>
            </a:r>
          </a:p>
        </p:txBody>
      </p:sp>
      <p:pic>
        <p:nvPicPr>
          <p:cNvPr id="122"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
        <p:nvSpPr>
          <p:cNvPr id="123" name="TextBox 1"/>
          <p:cNvSpPr txBox="1"/>
          <p:nvPr/>
        </p:nvSpPr>
        <p:spPr>
          <a:xfrm>
            <a:off x="5040488" y="1263927"/>
            <a:ext cx="4238341" cy="4521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19.20-21</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8" descr="Picture 8"/>
          <p:cNvPicPr>
            <a:picLocks noChangeAspect="1"/>
          </p:cNvPicPr>
          <p:nvPr/>
        </p:nvPicPr>
        <p:blipFill>
          <a:blip r:embed="rId2">
            <a:extLst/>
          </a:blip>
          <a:srcRect l="0" t="0" r="0" b="14084"/>
          <a:stretch>
            <a:fillRect/>
          </a:stretch>
        </p:blipFill>
        <p:spPr>
          <a:xfrm>
            <a:off x="0" y="73572"/>
            <a:ext cx="12192000" cy="5891985"/>
          </a:xfrm>
          <a:prstGeom prst="rect">
            <a:avLst/>
          </a:prstGeom>
          <a:ln w="12700">
            <a:miter lim="400000"/>
          </a:ln>
        </p:spPr>
      </p:pic>
      <p:sp>
        <p:nvSpPr>
          <p:cNvPr id="126" name="Content Placeholder 10"/>
          <p:cNvSpPr txBox="1"/>
          <p:nvPr>
            <p:ph type="body" sz="half" idx="1"/>
          </p:nvPr>
        </p:nvSpPr>
        <p:spPr>
          <a:xfrm>
            <a:off x="838200" y="2204954"/>
            <a:ext cx="5181600" cy="4162428"/>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22 Al oír el joven esta palabra, se fue triste, porque tenía muchas posesiones.</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23 Entonces Jesús dijo a sus discípulos: —De cierto os digo que difícilmente entrará un rico en el reino de los cielos. </a:t>
            </a:r>
          </a:p>
        </p:txBody>
      </p:sp>
      <p:sp>
        <p:nvSpPr>
          <p:cNvPr id="127" name="Content Placeholder 11"/>
          <p:cNvSpPr txBox="1"/>
          <p:nvPr/>
        </p:nvSpPr>
        <p:spPr>
          <a:xfrm>
            <a:off x="6217920" y="2204954"/>
            <a:ext cx="5090161" cy="416242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22 Cuando el joven oyó esto, se fue triste, porque era muy rico.</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23 Jesús dijo entonces a sus discípulos: —Les aseguro que difícilmente entrará un rico en el reino de los cielos. </a:t>
            </a:r>
          </a:p>
        </p:txBody>
      </p:sp>
      <p:pic>
        <p:nvPicPr>
          <p:cNvPr id="128"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
        <p:nvSpPr>
          <p:cNvPr id="129" name="TextBox 1"/>
          <p:cNvSpPr txBox="1"/>
          <p:nvPr/>
        </p:nvSpPr>
        <p:spPr>
          <a:xfrm>
            <a:off x="5040488" y="1263927"/>
            <a:ext cx="4238341" cy="4521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19.22-23</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Picture 8" descr="Picture 8"/>
          <p:cNvPicPr>
            <a:picLocks noChangeAspect="1"/>
          </p:cNvPicPr>
          <p:nvPr/>
        </p:nvPicPr>
        <p:blipFill>
          <a:blip r:embed="rId2">
            <a:extLst/>
          </a:blip>
          <a:srcRect l="0" t="0" r="0" b="14084"/>
          <a:stretch>
            <a:fillRect/>
          </a:stretch>
        </p:blipFill>
        <p:spPr>
          <a:xfrm>
            <a:off x="0" y="73572"/>
            <a:ext cx="12192000" cy="5891985"/>
          </a:xfrm>
          <a:prstGeom prst="rect">
            <a:avLst/>
          </a:prstGeom>
          <a:ln w="12700">
            <a:miter lim="400000"/>
          </a:ln>
        </p:spPr>
      </p:pic>
      <p:sp>
        <p:nvSpPr>
          <p:cNvPr id="132" name="Content Placeholder 10"/>
          <p:cNvSpPr txBox="1"/>
          <p:nvPr>
            <p:ph type="body" sz="half" idx="1"/>
          </p:nvPr>
        </p:nvSpPr>
        <p:spPr>
          <a:xfrm>
            <a:off x="838200" y="2204954"/>
            <a:ext cx="5181600" cy="4162428"/>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24 Otra vez os digo que es más fácil pasar un camello por el ojo de una aguja, que entrar un rico en el reino de Dios.</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25 Sus discípulos, al oír esto se asombraron mucho, y decían: —¿Quién, pues, podrá ser salvo?</a:t>
            </a:r>
          </a:p>
        </p:txBody>
      </p:sp>
      <p:sp>
        <p:nvSpPr>
          <p:cNvPr id="133" name="Content Placeholder 11"/>
          <p:cNvSpPr txBox="1"/>
          <p:nvPr/>
        </p:nvSpPr>
        <p:spPr>
          <a:xfrm>
            <a:off x="6217920" y="2204954"/>
            <a:ext cx="5090161" cy="416242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24 Les repito que es más fácil para un camello pasar por el ojo de una aguja, que para un rico entrar en el reino de Dios.</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25 Al oírlo, sus discípulos se asombraron más aún, y decían: —Entonces, ¿quién podrá salvarse?</a:t>
            </a:r>
          </a:p>
        </p:txBody>
      </p:sp>
      <p:pic>
        <p:nvPicPr>
          <p:cNvPr id="134"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
        <p:nvSpPr>
          <p:cNvPr id="135" name="TextBox 1"/>
          <p:cNvSpPr txBox="1"/>
          <p:nvPr/>
        </p:nvSpPr>
        <p:spPr>
          <a:xfrm>
            <a:off x="5040488" y="1251052"/>
            <a:ext cx="4238341" cy="4521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19.24-25</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Picture 8" descr="Picture 8"/>
          <p:cNvPicPr>
            <a:picLocks noChangeAspect="1"/>
          </p:cNvPicPr>
          <p:nvPr/>
        </p:nvPicPr>
        <p:blipFill>
          <a:blip r:embed="rId2">
            <a:extLst/>
          </a:blip>
          <a:srcRect l="0" t="0" r="0" b="14084"/>
          <a:stretch>
            <a:fillRect/>
          </a:stretch>
        </p:blipFill>
        <p:spPr>
          <a:xfrm>
            <a:off x="0" y="73572"/>
            <a:ext cx="12192000" cy="5891985"/>
          </a:xfrm>
          <a:prstGeom prst="rect">
            <a:avLst/>
          </a:prstGeom>
          <a:ln w="12700">
            <a:miter lim="400000"/>
          </a:ln>
        </p:spPr>
      </p:pic>
      <p:sp>
        <p:nvSpPr>
          <p:cNvPr id="138" name="Content Placeholder 10"/>
          <p:cNvSpPr txBox="1"/>
          <p:nvPr>
            <p:ph type="body" sz="half" idx="1"/>
          </p:nvPr>
        </p:nvSpPr>
        <p:spPr>
          <a:xfrm>
            <a:off x="838200" y="2295074"/>
            <a:ext cx="5181600" cy="4162427"/>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26 Mirándolos Jesús, les dijo: —Para los hombres esto es imposible, pero para Dios todo es posible.</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27 Entonces, respondiendo Pedro, le dijo: —Nosotros lo hemos dejado todo y te hemos seguido; ¿qué, pues, tendremos? </a:t>
            </a:r>
          </a:p>
        </p:txBody>
      </p:sp>
      <p:sp>
        <p:nvSpPr>
          <p:cNvPr id="139" name="Content Placeholder 11"/>
          <p:cNvSpPr txBox="1"/>
          <p:nvPr/>
        </p:nvSpPr>
        <p:spPr>
          <a:xfrm>
            <a:off x="6243668" y="2295075"/>
            <a:ext cx="5090162" cy="416242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26 Jesús los miró y les contestó: —Para los hombres esto es imposible, pero para Dios todo es posible.</a:t>
            </a:r>
          </a:p>
          <a:p>
            <a:pPr>
              <a:lnSpc>
                <a:spcPct val="90000"/>
              </a:lnSpc>
              <a:spcBef>
                <a:spcPts val="1000"/>
              </a:spcBef>
              <a:defRPr sz="2400">
                <a:latin typeface="Cambria"/>
                <a:ea typeface="Cambria"/>
                <a:cs typeface="Cambria"/>
                <a:sym typeface="Cambria"/>
              </a:defRPr>
            </a:pPr>
          </a:p>
          <a:p>
            <a:pPr>
              <a:lnSpc>
                <a:spcPct val="90000"/>
              </a:lnSpc>
              <a:spcBef>
                <a:spcPts val="1000"/>
              </a:spcBef>
              <a:defRPr sz="2400">
                <a:latin typeface="Cambria"/>
                <a:ea typeface="Cambria"/>
                <a:cs typeface="Cambria"/>
                <a:sym typeface="Cambria"/>
              </a:defRPr>
            </a:pPr>
            <a:r>
              <a:t>27 Pedro le dijo entonces: —Nosotros hemos dejado todo lo que teníamos y te hemos seguido. ¿Qué vamos a recibir?</a:t>
            </a:r>
          </a:p>
        </p:txBody>
      </p:sp>
      <p:pic>
        <p:nvPicPr>
          <p:cNvPr id="140" name="Image" descr="Image"/>
          <p:cNvPicPr>
            <a:picLocks noChangeAspect="1"/>
          </p:cNvPicPr>
          <p:nvPr/>
        </p:nvPicPr>
        <p:blipFill>
          <a:blip r:embed="rId3">
            <a:extLst/>
          </a:blip>
          <a:stretch>
            <a:fillRect/>
          </a:stretch>
        </p:blipFill>
        <p:spPr>
          <a:xfrm>
            <a:off x="10203481" y="6004593"/>
            <a:ext cx="1831897" cy="653993"/>
          </a:xfrm>
          <a:prstGeom prst="rect">
            <a:avLst/>
          </a:prstGeom>
          <a:ln w="12700">
            <a:miter lim="400000"/>
          </a:ln>
        </p:spPr>
      </p:pic>
      <p:sp>
        <p:nvSpPr>
          <p:cNvPr id="141" name="TextBox 1"/>
          <p:cNvSpPr txBox="1"/>
          <p:nvPr/>
        </p:nvSpPr>
        <p:spPr>
          <a:xfrm>
            <a:off x="5040488" y="1251052"/>
            <a:ext cx="4238341" cy="45211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19.26-27</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