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arpa ED 33-1.png" descr="arpa ED 33-1.png"/>
          <p:cNvPicPr>
            <a:picLocks noChangeAspect="1"/>
          </p:cNvPicPr>
          <p:nvPr/>
        </p:nvPicPr>
        <p:blipFill>
          <a:blip r:embed="rId2">
            <a:alphaModFix amt="26818"/>
            <a:extLst/>
          </a:blip>
          <a:stretch>
            <a:fillRect/>
          </a:stretch>
        </p:blipFill>
        <p:spPr>
          <a:xfrm>
            <a:off x="-9897" y="-1554319"/>
            <a:ext cx="15696841" cy="1177263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/>
          <p:nvPr>
            <p:ph type="ctrTitle"/>
          </p:nvPr>
        </p:nvSpPr>
        <p:spPr>
          <a:xfrm>
            <a:off x="1524000" y="1136456"/>
            <a:ext cx="7472854" cy="1655762"/>
          </a:xfrm>
          <a:prstGeom prst="rect">
            <a:avLst/>
          </a:prstGeom>
        </p:spPr>
        <p:txBody>
          <a:bodyPr anchor="t"/>
          <a:lstStyle/>
          <a:p>
            <a:pPr algn="l" defTabSz="886966">
              <a:defRPr sz="3600">
                <a:solidFill>
                  <a:srgbClr val="6E76A1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Lección 20</a:t>
            </a:r>
            <a:br/>
            <a:r>
              <a:rPr cap="all">
                <a:solidFill>
                  <a:srgbClr val="D98E5F"/>
                </a:solidFill>
              </a:rPr>
              <a:t>LA MAJESTAD DEL SEÑOR</a:t>
            </a:r>
            <a:endParaRPr cap="all">
              <a:solidFill>
                <a:srgbClr val="D98E5F"/>
              </a:solidFill>
            </a:endParaRPr>
          </a:p>
          <a:p>
            <a:pPr algn="l" defTabSz="886966">
              <a:defRPr sz="1800">
                <a:solidFill>
                  <a:srgbClr val="0D0D0D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Salmo 93</a:t>
            </a:r>
          </a:p>
        </p:txBody>
      </p:sp>
      <p:sp>
        <p:nvSpPr>
          <p:cNvPr id="96" name="Subtitle 2"/>
          <p:cNvSpPr txBox="1"/>
          <p:nvPr>
            <p:ph type="subTitle" sz="quarter" idx="1"/>
          </p:nvPr>
        </p:nvSpPr>
        <p:spPr>
          <a:xfrm>
            <a:off x="1524000" y="2778125"/>
            <a:ext cx="7472854" cy="1655761"/>
          </a:xfrm>
          <a:prstGeom prst="rect">
            <a:avLst/>
          </a:prstGeom>
        </p:spPr>
        <p:txBody>
          <a:bodyPr/>
          <a:lstStyle/>
          <a:p>
            <a:pPr algn="l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«¡Jehová reina! ¡Se ha vestido de majestad! ¡Jehová se ha vestido, se ha ceñido de poder! Afirmó también el mundo y no será removido».</a:t>
            </a:r>
          </a:p>
          <a:p>
            <a:pPr algn="r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 Salmo 93.1 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4305" y="5335418"/>
            <a:ext cx="3439640" cy="1227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263"/>
          <a:stretch>
            <a:fillRect/>
          </a:stretch>
        </p:blipFill>
        <p:spPr>
          <a:xfrm>
            <a:off x="0" y="-1"/>
            <a:ext cx="12192000" cy="5879798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ontent Placeholder 7"/>
          <p:cNvSpPr txBox="1"/>
          <p:nvPr>
            <p:ph type="body" idx="1"/>
          </p:nvPr>
        </p:nvSpPr>
        <p:spPr>
          <a:xfrm>
            <a:off x="838200" y="1464467"/>
            <a:ext cx="10515601" cy="3929066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Afirmar la soberanía de Dios.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Explorar las implicaciones que tiene la eternidad divina para una teología que promueva la esperanza.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Establecer un lazo entre la autoridad de Dios para imponer el orden en el Antiguo Testamento y la autoridad de Jesús en el Nuevo Testamento.</a:t>
            </a:r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105"/>
          <a:stretch>
            <a:fillRect/>
          </a:stretch>
        </p:blipFill>
        <p:spPr>
          <a:xfrm>
            <a:off x="0" y="-3"/>
            <a:ext cx="12192000" cy="5753496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ontent Placeholder 15"/>
          <p:cNvSpPr txBox="1"/>
          <p:nvPr>
            <p:ph type="body" idx="1"/>
          </p:nvPr>
        </p:nvSpPr>
        <p:spPr>
          <a:xfrm>
            <a:off x="838200" y="2296241"/>
            <a:ext cx="10515601" cy="3943349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Majestad: </a:t>
            </a:r>
            <a:r>
              <a:rPr i="1"/>
              <a:t>Título que se le da principalmente a Dios, aunque también se usa para referirse a gobernantes terrenales. Denota grandeza, superioridad y autoridad sobre otros.</a:t>
            </a:r>
            <a:endParaRPr i="1"/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Trono: </a:t>
            </a:r>
            <a:r>
              <a:rPr i="1"/>
              <a:t>Asiento con gradas y dosel que usan los monarcas y otras personas de alta dignidad, especialmente en los actos de ceremonia. Por metonimia, esta palabra puede usarse como una metáfora para describir un reino o para evocar la majestad y el poder de un rey.</a:t>
            </a:r>
            <a:endParaRPr i="1"/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Santidad: </a:t>
            </a:r>
            <a:r>
              <a:rPr i="1"/>
              <a:t>La santidad en la Biblia se refiere a la pureza y separación del pecado, la dedicación a Dios y vivir de acuerdo con sus mandamientos. Es un estado de consagración divina. </a:t>
            </a:r>
          </a:p>
        </p:txBody>
      </p:sp>
      <p:pic>
        <p:nvPicPr>
          <p:cNvPr id="1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6"/>
          <a:stretch>
            <a:fillRect/>
          </a:stretch>
        </p:blipFill>
        <p:spPr>
          <a:xfrm>
            <a:off x="0" y="0"/>
            <a:ext cx="12192000" cy="589254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 ¡Jehová reina! ¡Se ha vestido de majestad! ¡Jehová se ha vestido, se ha ceñido de poder! Afirmó también el mundo y no será removido.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2 Firme es tu trono desde siempre; tú eres eternamente.</a:t>
            </a:r>
          </a:p>
        </p:txBody>
      </p:sp>
      <p:sp>
        <p:nvSpPr>
          <p:cNvPr id="109" name="Content Placeholder 11"/>
          <p:cNvSpPr txBox="1"/>
          <p:nvPr/>
        </p:nvSpPr>
        <p:spPr>
          <a:xfrm>
            <a:off x="6217920" y="2204954"/>
            <a:ext cx="5090161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  ¡El Señor es Rey! ¡El Señor se ha vestido de esplendor y se ha rodeado de poder! Él afirmó el mundo, para que no se mueva.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2 Desde entonces, Señor, tu trono está firme. ¡Tú siempre has existido!</a:t>
            </a:r>
          </a:p>
        </p:txBody>
      </p:sp>
      <p:sp>
        <p:nvSpPr>
          <p:cNvPr id="110" name="TextBox 1"/>
          <p:cNvSpPr txBox="1"/>
          <p:nvPr/>
        </p:nvSpPr>
        <p:spPr>
          <a:xfrm>
            <a:off x="5049958" y="1168025"/>
            <a:ext cx="3414127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93.1-2</a:t>
            </a:r>
          </a:p>
        </p:txBody>
      </p:sp>
      <p:pic>
        <p:nvPicPr>
          <p:cNvPr id="1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4118" y="6105795"/>
            <a:ext cx="1745828" cy="623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834"/>
          <a:stretch>
            <a:fillRect/>
          </a:stretch>
        </p:blipFill>
        <p:spPr>
          <a:xfrm>
            <a:off x="0" y="73572"/>
            <a:ext cx="12192000" cy="5909134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 Alzaron los ríos, Jehová, los ríos alzaron sus voces; alzaron los ríos sus olas.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 Jehová en las alturas es más poderoso que el estruendo de las muchas aguas, más que las recias olas del mar.</a:t>
            </a:r>
          </a:p>
        </p:txBody>
      </p:sp>
      <p:sp>
        <p:nvSpPr>
          <p:cNvPr id="115" name="Content Placeholder 11"/>
          <p:cNvSpPr txBox="1"/>
          <p:nvPr/>
        </p:nvSpPr>
        <p:spPr>
          <a:xfrm>
            <a:off x="6217920" y="2204954"/>
            <a:ext cx="5090161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 Oh Señor, los ríos braman y levantan grandes olas;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 pero tú, Señor, en las alturas, eres más poderoso que las olas y que el rugir de los mares.</a:t>
            </a:r>
          </a:p>
        </p:txBody>
      </p:sp>
      <p:sp>
        <p:nvSpPr>
          <p:cNvPr id="116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93.3-4</a:t>
            </a:r>
          </a:p>
        </p:txBody>
      </p:sp>
      <p:pic>
        <p:nvPicPr>
          <p:cNvPr id="1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5 Tus testimonios son muy firmes; la santidad conviene a tu Casa, Jehová, por los siglos y para siempre.</a:t>
            </a:r>
          </a:p>
        </p:txBody>
      </p:sp>
      <p:sp>
        <p:nvSpPr>
          <p:cNvPr id="121" name="Content Placeholder 11"/>
          <p:cNvSpPr txBox="1"/>
          <p:nvPr/>
        </p:nvSpPr>
        <p:spPr>
          <a:xfrm>
            <a:off x="6217920" y="2204954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5 Oh Señor, tus mandatos son muy firmes. ¡La santidad es el adorno eterno de tu templo!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93.5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8" y="1281"/>
            <a:ext cx="12191982" cy="589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Content Placeholder 7"/>
          <p:cNvSpPr txBox="1"/>
          <p:nvPr>
            <p:ph type="body" idx="1"/>
          </p:nvPr>
        </p:nvSpPr>
        <p:spPr>
          <a:xfrm>
            <a:off x="838200" y="2152741"/>
            <a:ext cx="10515600" cy="3914777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Salmo 93 es una fuente de inspiración para aquellos que buscan fortaleza y seguridad en la fe, pues nos recuerda que el Señor reina con magnificencia desde la eternidad hasta la eternidad.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Salmo 93 nos recuerda que Dios es soberano.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La doctrina de la soberanía divina se relaciona con la idea de que Dios es el verdadero rey de Israel.</a:t>
            </a:r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8" y="1281"/>
            <a:ext cx="12191982" cy="589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Content Placeholder 7"/>
          <p:cNvSpPr txBox="1"/>
          <p:nvPr>
            <p:ph type="body" idx="1"/>
          </p:nvPr>
        </p:nvSpPr>
        <p:spPr>
          <a:xfrm>
            <a:off x="838200" y="21939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 marL="217170" indent="-217170" defTabSz="868680">
              <a:spcBef>
                <a:spcPts val="900"/>
              </a:spcBef>
              <a:defRPr sz="2660">
                <a:latin typeface="Cambria"/>
                <a:ea typeface="Cambria"/>
                <a:cs typeface="Cambria"/>
                <a:sym typeface="Cambria"/>
              </a:defRPr>
            </a:pPr>
            <a:r>
              <a:t>El Salmo 93 afirma que Dios es eterno. El amor es eterno; el odio es fugaz. La misericordia es eterna; el odio es efímero. La justicia es eterna; la injusticia es perecedera. ¿Por qué es esto tan importante? Porque nos recuerda que los vicios, pecados y sufrimientos tienen «fecha de expiración».</a:t>
            </a:r>
          </a:p>
          <a:p>
            <a:pPr marL="217170" indent="-217170" defTabSz="868680">
              <a:spcBef>
                <a:spcPts val="900"/>
              </a:spcBef>
              <a:defRPr sz="2660">
                <a:latin typeface="Cambria"/>
                <a:ea typeface="Cambria"/>
                <a:cs typeface="Cambria"/>
                <a:sym typeface="Cambria"/>
              </a:defRPr>
            </a:pPr>
            <a:r>
              <a:t>El Salmo 93 nos invita a contemplar el poder de Dios, particularmente su victoria sobre el caos, simbolizado por las aguas de los ríos y los mares.</a:t>
            </a:r>
          </a:p>
          <a:p>
            <a:pPr marL="217170" indent="-217170" defTabSz="868680">
              <a:spcBef>
                <a:spcPts val="900"/>
              </a:spcBef>
              <a:defRPr sz="2660">
                <a:latin typeface="Cambria"/>
                <a:ea typeface="Cambria"/>
                <a:cs typeface="Cambria"/>
                <a:sym typeface="Cambria"/>
              </a:defRPr>
            </a:pPr>
            <a:r>
              <a:t>Jesús tiene poder para dominar las fuerzas del mal, del pecado y de la muerte que desean causar el caos en nuestras vidas.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49"/>
          <a:stretch>
            <a:fillRect/>
          </a:stretch>
        </p:blipFill>
        <p:spPr>
          <a:xfrm>
            <a:off x="18" y="1281"/>
            <a:ext cx="12191982" cy="5894422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Content Placeholder 4"/>
          <p:cNvSpPr txBox="1"/>
          <p:nvPr>
            <p:ph type="body" idx="1"/>
          </p:nvPr>
        </p:nvSpPr>
        <p:spPr>
          <a:xfrm>
            <a:off x="838200" y="2000249"/>
            <a:ext cx="10515600" cy="3943352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Soberano Dios, Rey de Reyes, venimos ante ti para darte gracias por tu inmensa bondad. Gracias por invitarnos a contemplar tu majestad. Gracias por darnos esperanza al recordarnos que el mal no es eterno. Gracias porque el eterno eres tú, la fuente de todo bien. Gracias te damos hoy y siempre, en el poderoso nombre de Jesús. Amén.</a:t>
            </a:r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