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rpa ED 33-1.png" descr="arpa ED 33-1.png"/>
          <p:cNvPicPr>
            <a:picLocks noChangeAspect="1"/>
          </p:cNvPicPr>
          <p:nvPr/>
        </p:nvPicPr>
        <p:blipFill>
          <a:blip r:embed="rId2">
            <a:alphaModFix amt="26818"/>
            <a:extLst/>
          </a:blip>
          <a:stretch>
            <a:fillRect/>
          </a:stretch>
        </p:blipFill>
        <p:spPr>
          <a:xfrm>
            <a:off x="-9897" y="-1554318"/>
            <a:ext cx="15696840" cy="11772629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/>
          <p:nvPr>
            <p:ph type="ctrTitle"/>
          </p:nvPr>
        </p:nvSpPr>
        <p:spPr>
          <a:xfrm>
            <a:off x="1524000" y="1122362"/>
            <a:ext cx="7472854" cy="1655762"/>
          </a:xfrm>
          <a:prstGeom prst="rect">
            <a:avLst/>
          </a:prstGeom>
        </p:spPr>
        <p:txBody>
          <a:bodyPr anchor="t"/>
          <a:lstStyle/>
          <a:p>
            <a:pPr algn="l" defTabSz="886966">
              <a:defRPr sz="3600">
                <a:solidFill>
                  <a:srgbClr val="4DA1A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rgbClr val="6E76A1"/>
                </a:solidFill>
              </a:rPr>
              <a:t>Lección 2</a:t>
            </a:r>
            <a:br/>
            <a:r>
              <a:rPr>
                <a:solidFill>
                  <a:srgbClr val="D98E5F"/>
                </a:solidFill>
              </a:rPr>
              <a:t>SALOMÓN DEDICA EL TEMPLO</a:t>
            </a:r>
            <a:r>
              <a:rPr>
                <a:solidFill>
                  <a:srgbClr val="C8334A"/>
                </a:solidFill>
              </a:rPr>
              <a:t> </a:t>
            </a:r>
            <a:br>
              <a:rPr>
                <a:solidFill>
                  <a:srgbClr val="C8334A"/>
                </a:solidFill>
              </a:rPr>
            </a:br>
            <a:r>
              <a:rPr sz="1800">
                <a:solidFill>
                  <a:srgbClr val="0D0D0D"/>
                </a:solidFill>
              </a:rPr>
              <a:t> 1 Reyes 8.22-24, 37-39, 46, 48-50a</a:t>
            </a:r>
          </a:p>
        </p:txBody>
      </p:sp>
      <p:sp>
        <p:nvSpPr>
          <p:cNvPr id="96" name="Subtitle 2"/>
          <p:cNvSpPr txBox="1"/>
          <p:nvPr>
            <p:ph type="subTitle" sz="quarter" idx="1"/>
          </p:nvPr>
        </p:nvSpPr>
        <p:spPr>
          <a:xfrm>
            <a:off x="1524000" y="2778125"/>
            <a:ext cx="7472854" cy="1655761"/>
          </a:xfrm>
          <a:prstGeom prst="rect">
            <a:avLst/>
          </a:prstGeom>
        </p:spPr>
        <p:txBody>
          <a:bodyPr/>
          <a:lstStyle/>
          <a:p>
            <a:pPr algn="l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«Cualquiera sea la oración o súplica que haga cualquier hombre, o todo tu pueblo Israel, cuando cualquiera sienta el azote en su corazón y extienda sus manos hacia esta casa, tú oirás en los cielos, ...».</a:t>
            </a:r>
          </a:p>
          <a:p>
            <a:pPr algn="r"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1 Reyes 8.38-39a</a:t>
            </a:r>
          </a:p>
        </p:txBody>
      </p:sp>
      <p:pic>
        <p:nvPicPr>
          <p:cNvPr id="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4306" y="5335418"/>
            <a:ext cx="3439638" cy="1227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50 Perdonarás a tu pueblo, que ha pecado contra ti, todas las rebeliones que hayan cometido contra ti.</a:t>
            </a:r>
          </a:p>
        </p:txBody>
      </p:sp>
      <p:sp>
        <p:nvSpPr>
          <p:cNvPr id="145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50 Perdónale a tu pueblo sus pecados contra ti, y todas sus rebeliones contra ti. 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8.50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1"/>
          <a:stretch>
            <a:fillRect/>
          </a:stretch>
        </p:blipFill>
        <p:spPr>
          <a:xfrm>
            <a:off x="19" y="1282"/>
            <a:ext cx="12191981" cy="589299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Content Placeholder 7"/>
          <p:cNvSpPr txBox="1"/>
          <p:nvPr>
            <p:ph type="body" idx="1"/>
          </p:nvPr>
        </p:nvSpPr>
        <p:spPr>
          <a:xfrm>
            <a:off x="838200" y="20288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Adorar y reconocer a Jehová como el único Dios que hay en la tierra y en el cielo es la función fundamental para que se construyera un templo.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Además, el Templo da a conocer a Israel el pacto que los convierte a ellos en el pueblo de Jehová. </a:t>
            </a:r>
          </a:p>
          <a:p>
            <a:pPr>
              <a:defRPr>
                <a:latin typeface="Cambria"/>
                <a:ea typeface="Cambria"/>
                <a:cs typeface="Cambria"/>
                <a:sym typeface="Cambria"/>
              </a:defRPr>
            </a:pPr>
            <a:r>
              <a:t>En el templo se usa un lenguaje y unos gestos que guardan la reverencia y el debido respeto a Dios, y que es apropiado para comunicarse con él y con el pueblo de Dios. 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577"/>
          <a:stretch>
            <a:fillRect/>
          </a:stretch>
        </p:blipFill>
        <p:spPr>
          <a:xfrm>
            <a:off x="19" y="1282"/>
            <a:ext cx="12191981" cy="5926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ntent Placeholder 7"/>
          <p:cNvSpPr txBox="1"/>
          <p:nvPr>
            <p:ph type="body" idx="1"/>
          </p:nvPr>
        </p:nvSpPr>
        <p:spPr>
          <a:xfrm>
            <a:off x="838200" y="2333625"/>
            <a:ext cx="10515600" cy="3914775"/>
          </a:xfrm>
          <a:prstGeom prst="rect">
            <a:avLst/>
          </a:prstGeom>
        </p:spPr>
        <p:txBody>
          <a:bodyPr anchor="ctr"/>
          <a:lstStyle/>
          <a:p>
            <a:pPr marL="201168" indent="-201168" defTabSz="804672">
              <a:spcBef>
                <a:spcPts val="800"/>
              </a:spcBef>
              <a:defRPr sz="2464">
                <a:latin typeface="Cambria"/>
                <a:ea typeface="Cambria"/>
                <a:cs typeface="Cambria"/>
                <a:sym typeface="Cambria"/>
              </a:defRPr>
            </a:pPr>
            <a:r>
              <a:t>Los cristianos damos continuidad a la idea que los judíos tenían sobre el templo en lo que tiene que ver con la reverencia que es debida a Dios y al cumplimiento de los objetivos educativos que tienen nuestras iglesias. Pero los templos no los consideramos sagrados en sí mismos, y mucho menos como una construcción única para toda la nación. Nuestros templos son comunitarios, es decir, operan como casa de Dios para todos los residentes próximos a ellos. </a:t>
            </a:r>
          </a:p>
          <a:p>
            <a:pPr marL="201168" indent="-201168" defTabSz="804672">
              <a:spcBef>
                <a:spcPts val="800"/>
              </a:spcBef>
              <a:defRPr sz="2464">
                <a:latin typeface="Cambria"/>
                <a:ea typeface="Cambria"/>
                <a:cs typeface="Cambria"/>
                <a:sym typeface="Cambria"/>
              </a:defRPr>
            </a:pPr>
            <a:r>
              <a:t>Según el carácter sagrado que los israelitas adjudicaban al Templo, creyeron que si ellos eran llevados a tierras enemigas, por causa de sus pecados, si se arrepentían y oraban mirando a la tierra donde estaba el Templo, recibían de Dios buenas respuestas a sus oraciones.</a:t>
            </a:r>
          </a:p>
        </p:txBody>
      </p:sp>
      <p:pic>
        <p:nvPicPr>
          <p:cNvPr id="15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50"/>
          <a:stretch>
            <a:fillRect/>
          </a:stretch>
        </p:blipFill>
        <p:spPr>
          <a:xfrm>
            <a:off x="19" y="1282"/>
            <a:ext cx="12191981" cy="589442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tent Placeholder 4"/>
          <p:cNvSpPr txBox="1"/>
          <p:nvPr>
            <p:ph type="body" idx="1"/>
          </p:nvPr>
        </p:nvSpPr>
        <p:spPr>
          <a:xfrm>
            <a:off x="838200" y="2000249"/>
            <a:ext cx="10515600" cy="3943352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</a:lstStyle>
          <a:p>
            <a:pPr/>
            <a:r>
              <a:t>Padre celestial, gracias te damos porque a través de las edades has llamado gente que te ha servido y ha dejado para nosotros un testimonio de fe. Gracias porque toda esa revelación culmina en Jesucristo, tu Hijo y nuestro Señor. Gracias por todos los creyentes que han trabajado y ofrendado para construir los templos que usamos para celebrar tu presencia, y prepararnos para dar testimonio de tu amor y verdad. En el nombre de Jesús. Amén. 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263"/>
          <a:stretch>
            <a:fillRect/>
          </a:stretch>
        </p:blipFill>
        <p:spPr>
          <a:xfrm>
            <a:off x="0" y="0"/>
            <a:ext cx="12192000" cy="5879797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Content Placeholder 7"/>
          <p:cNvSpPr txBox="1"/>
          <p:nvPr>
            <p:ph type="body" idx="1"/>
          </p:nvPr>
        </p:nvSpPr>
        <p:spPr>
          <a:xfrm>
            <a:off x="838200" y="2000250"/>
            <a:ext cx="10515600" cy="3929065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Conocer la visión que el rey Salomón tenía sobre las funciones del templo dedicado a Jehová. </a:t>
            </a:r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Comparar la visión que el rey Salomón tenía del templo que había levantado, con el concepto de los templos que los cristianos construimos. 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0" t="0" r="0" b="16105"/>
          <a:stretch>
            <a:fillRect/>
          </a:stretch>
        </p:blipFill>
        <p:spPr>
          <a:xfrm>
            <a:off x="0" y="-2"/>
            <a:ext cx="12192000" cy="57534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Content Placeholder 15"/>
          <p:cNvSpPr txBox="1"/>
          <p:nvPr>
            <p:ph type="body" idx="1"/>
          </p:nvPr>
        </p:nvSpPr>
        <p:spPr>
          <a:xfrm>
            <a:off x="838200" y="2000250"/>
            <a:ext cx="10515600" cy="3943350"/>
          </a:xfrm>
          <a:prstGeom prst="rect">
            <a:avLst/>
          </a:prstGeom>
        </p:spPr>
        <p:txBody>
          <a:bodyPr anchor="ctr"/>
          <a:lstStyle/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Tizón: </a:t>
            </a:r>
            <a:r>
              <a:rPr i="1"/>
              <a:t>Son manchas amarillas en las hojas de los cultivos que no permiten que las plantaciones den su fruto.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Pulgón: </a:t>
            </a:r>
            <a:r>
              <a:rPr i="1"/>
              <a:t>Es un insecto semejante a la garrapata que afecta a la siembra de cebada. </a:t>
            </a:r>
            <a:endParaRPr i="1"/>
          </a:p>
          <a:p>
            <a:pPr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rPr b="1"/>
              <a:t>Langosta:  </a:t>
            </a:r>
            <a:r>
              <a:rPr i="1"/>
              <a:t>Son parecidas a los saltamontes y caen sobre las plantaciones en forma de enjambres y las devoran en un instante.</a:t>
            </a:r>
          </a:p>
        </p:txBody>
      </p:sp>
      <p:pic>
        <p:nvPicPr>
          <p:cNvPr id="10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77"/>
          <a:stretch>
            <a:fillRect/>
          </a:stretch>
        </p:blipFill>
        <p:spPr>
          <a:xfrm>
            <a:off x="0" y="0"/>
            <a:ext cx="12192000" cy="5892549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22 Después se puso Salomón delante del altar de Jehová, en presencia de toda la congregación de Israel, y extendiendo sus manos al cielo, 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23 dijo: «Jehová, Dios de Israel, no hay Dios como tú, ni arriba en los cielos ni abajo en la tierra, tú que guardas el pacto y la misericordia a tus siervos, los que andan delante de ti con todo su corazón, </a:t>
            </a:r>
          </a:p>
        </p:txBody>
      </p:sp>
      <p:sp>
        <p:nvSpPr>
          <p:cNvPr id="109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632"/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22 Después se puso Salomón delante del altar del Señor, en presencia de toda la comunidad israelita, y extendiendo sus manos al cielo, </a:t>
            </a: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23 exclamó: «Señor, Dios de Israel: ni en el cielo ni en la tierra hay un Dios como tú, que cumples tu alianza y muestras tu bondad para con los que te sirven de todo corazón; </a:t>
            </a:r>
          </a:p>
        </p:txBody>
      </p:sp>
      <p:sp>
        <p:nvSpPr>
          <p:cNvPr id="110" name="TextBox 1"/>
          <p:cNvSpPr txBox="1"/>
          <p:nvPr/>
        </p:nvSpPr>
        <p:spPr>
          <a:xfrm>
            <a:off x="5049958" y="1153930"/>
            <a:ext cx="3414127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8.22-23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35"/>
          <a:stretch>
            <a:fillRect/>
          </a:stretch>
        </p:blipFill>
        <p:spPr>
          <a:xfrm>
            <a:off x="0" y="73572"/>
            <a:ext cx="12192000" cy="59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24 que has cumplido a tu siervo David, mi padre, lo que le prometiste. Lo prometiste con tu boca y hoy mismo lo has cumplido con tu mano.</a:t>
            </a:r>
          </a:p>
        </p:txBody>
      </p:sp>
      <p:sp>
        <p:nvSpPr>
          <p:cNvPr id="115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24 que has cumplido lo que prometiste a tu siervo David, mi padre, uniendo así la acción a la palabra en este día.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8.24</a:t>
            </a:r>
          </a:p>
        </p:txBody>
      </p:sp>
      <p:pic>
        <p:nvPicPr>
          <p:cNvPr id="1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4085"/>
          <a:stretch>
            <a:fillRect/>
          </a:stretch>
        </p:blipFill>
        <p:spPr>
          <a:xfrm>
            <a:off x="0" y="73572"/>
            <a:ext cx="12192000" cy="589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37 »Si en la tierra hay hambre, pestilencia, tizoncillo, añublo, langosta o pulgón, si sus enemigos los sitian en la tierra donde habiten; en todo azote o enfermedad, </a:t>
            </a: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59536">
              <a:spcBef>
                <a:spcPts val="900"/>
              </a:spcBef>
              <a:buSzTx/>
              <a:buNone/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38 cualquiera sea la oración o súplica que haga cualquier hombre, o todo tu pueblo Israel, cuando cualquiera sienta el azote en su corazón y extienda sus manos hacia esta casa, </a:t>
            </a:r>
          </a:p>
        </p:txBody>
      </p:sp>
      <p:sp>
        <p:nvSpPr>
          <p:cNvPr id="121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749808">
              <a:lnSpc>
                <a:spcPct val="90000"/>
              </a:lnSpc>
              <a:spcBef>
                <a:spcPts val="800"/>
              </a:spcBef>
              <a:defRPr sz="1968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296"/>
          </a:p>
          <a:p>
            <a:pPr defTabSz="749808">
              <a:lnSpc>
                <a:spcPct val="90000"/>
              </a:lnSpc>
              <a:spcBef>
                <a:spcPts val="800"/>
              </a:spcBef>
              <a:defRPr sz="1968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49808">
              <a:lnSpc>
                <a:spcPct val="90000"/>
              </a:lnSpc>
              <a:spcBef>
                <a:spcPts val="800"/>
              </a:spcBef>
              <a:defRPr sz="1968">
                <a:latin typeface="Cambria"/>
                <a:ea typeface="Cambria"/>
                <a:cs typeface="Cambria"/>
                <a:sym typeface="Cambria"/>
              </a:defRPr>
            </a:pPr>
            <a:r>
              <a:t>37 »Cuando en el país haya hambre, o peste, o las plantas se sequen por el calor, o vengan plagas de hongos, langostas o pulgón; cuando el enemigo rodee nuestras ciudades y las ataque, o venga cualquier otra desgracia o enfermedad, </a:t>
            </a:r>
          </a:p>
          <a:p>
            <a:pPr defTabSz="749808">
              <a:lnSpc>
                <a:spcPct val="90000"/>
              </a:lnSpc>
              <a:spcBef>
                <a:spcPts val="800"/>
              </a:spcBef>
              <a:defRPr sz="1968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749808">
              <a:lnSpc>
                <a:spcPct val="90000"/>
              </a:lnSpc>
              <a:spcBef>
                <a:spcPts val="800"/>
              </a:spcBef>
              <a:defRPr sz="1968">
                <a:latin typeface="Cambria"/>
                <a:ea typeface="Cambria"/>
                <a:cs typeface="Cambria"/>
                <a:sym typeface="Cambria"/>
              </a:defRPr>
            </a:pPr>
            <a:r>
              <a:t>38 escucha entonces toda oración o súplica hecha por cualquier persona, o por todo tu pueblo Israel, que al ver su desgracia y dolor extienda sus manos en oración hacia este templo. </a:t>
            </a:r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8.37-38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496"/>
          <a:stretch>
            <a:fillRect/>
          </a:stretch>
        </p:blipFill>
        <p:spPr>
          <a:xfrm>
            <a:off x="0" y="73572"/>
            <a:ext cx="12192000" cy="593240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39 tú oirás en los cielos, en el lugar de tu morada, perdonarás y actuarás; darás a cada uno, cuyo corazón tú conoces, conforme a sus caminos (porque sólo tú conoces el corazón de todos los hijos de los hombres),</a:t>
            </a:r>
          </a:p>
        </p:txBody>
      </p:sp>
      <p:sp>
        <p:nvSpPr>
          <p:cNvPr id="127" name="Content Placeholder 11"/>
          <p:cNvSpPr txBox="1"/>
          <p:nvPr/>
        </p:nvSpPr>
        <p:spPr>
          <a:xfrm>
            <a:off x="6217920" y="2204954"/>
            <a:ext cx="5090160" cy="4162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0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300">
                <a:latin typeface="Cambria"/>
                <a:ea typeface="Cambria"/>
                <a:cs typeface="Cambria"/>
                <a:sym typeface="Cambria"/>
              </a:defRPr>
            </a:pPr>
            <a:r>
              <a:t>39 Escucha tú desde el cielo, desde el lugar donde habitas, y concede tu perdón; intervén y da a cada uno según merezcan sus acciones, pues sólo tú conoces las intenciones y el corazón del hombre.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8.39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>
              <a:buSzTx/>
              <a:buNone/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46 »Si pecan contra ti (porque no hay hombre que no peque), y tú, airado contra ellos, los entregas al enemigo, para que los cautive y lleve a tierra enemiga, sea lejos o cerca.</a:t>
            </a:r>
          </a:p>
        </p:txBody>
      </p:sp>
      <p:sp>
        <p:nvSpPr>
          <p:cNvPr id="133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800"/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</a:p>
          <a:p>
            <a:pPr>
              <a:lnSpc>
                <a:spcPct val="90000"/>
              </a:lnSpc>
              <a:spcBef>
                <a:spcPts val="1000"/>
              </a:spcBef>
              <a:defRPr sz="2400">
                <a:latin typeface="Cambria"/>
                <a:ea typeface="Cambria"/>
                <a:cs typeface="Cambria"/>
                <a:sym typeface="Cambria"/>
              </a:defRPr>
            </a:pPr>
            <a:r>
              <a:t>46 »Y cuando pequen contra ti, pues no hay nadie que no peque, y tú te enfurezcas con ellos y los entregues al enemigo para que los haga cautivos y se los lleve a su país, sea lejos o cerca,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8.46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351"/>
          <a:stretch>
            <a:fillRect/>
          </a:stretch>
        </p:blipFill>
        <p:spPr>
          <a:xfrm>
            <a:off x="0" y="73572"/>
            <a:ext cx="12192000" cy="594238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Content Placeholder 10"/>
          <p:cNvSpPr txBox="1"/>
          <p:nvPr>
            <p:ph type="body" sz="half" idx="1"/>
          </p:nvPr>
        </p:nvSpPr>
        <p:spPr>
          <a:xfrm>
            <a:off x="838200" y="2204955"/>
            <a:ext cx="5181600" cy="4162426"/>
          </a:xfrm>
          <a:prstGeom prst="rect">
            <a:avLst/>
          </a:prstGeom>
        </p:spPr>
        <p:txBody>
          <a:bodyPr/>
          <a:lstStyle/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  <a:r>
              <a:t>RVR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  <a:r>
              <a:t>48 si se convierten a ti de todo su corazón y de toda su alma en la tierra de los enemigos que los hayan llevado cautivos, y te suplican con el rostro hacia la tierra que tú diste a sus padres, hacia la ciudad que tú elegiste y la casa que yo he edificado a tu nombre, </a:t>
            </a: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</a:p>
          <a:p>
            <a:pPr marL="0" indent="0" defTabSz="841247">
              <a:spcBef>
                <a:spcPts val="900"/>
              </a:spcBef>
              <a:buSzTx/>
              <a:buNone/>
              <a:defRPr sz="2208">
                <a:latin typeface="Cambria"/>
                <a:ea typeface="Cambria"/>
                <a:cs typeface="Cambria"/>
                <a:sym typeface="Cambria"/>
              </a:defRPr>
            </a:pPr>
            <a:r>
              <a:t>49 tú oirás en los cielos, en el lugar de tu morada, su oración y su súplica, y les harás justicia. </a:t>
            </a:r>
          </a:p>
        </p:txBody>
      </p:sp>
      <p:sp>
        <p:nvSpPr>
          <p:cNvPr id="139" name="Content Placeholder 11"/>
          <p:cNvSpPr txBox="1"/>
          <p:nvPr/>
        </p:nvSpPr>
        <p:spPr>
          <a:xfrm>
            <a:off x="6217920" y="2204954"/>
            <a:ext cx="5090160" cy="4162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VP</a:t>
            </a:r>
            <a:endParaRPr sz="2632"/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48 si se vuelven a ti con todo su corazón y toda su alma en el país enemigo adonde los hayan llevado cautivos, y oran a ti en dirección de esta tierra que diste a sus antepasados, y de la ciudad que escogiste, y del templo que te he construido,</a:t>
            </a: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</a:p>
          <a:p>
            <a:pPr defTabSz="859536">
              <a:lnSpc>
                <a:spcPct val="90000"/>
              </a:lnSpc>
              <a:spcBef>
                <a:spcPts val="900"/>
              </a:spcBef>
              <a:defRPr sz="2256">
                <a:latin typeface="Cambria"/>
                <a:ea typeface="Cambria"/>
                <a:cs typeface="Cambria"/>
                <a:sym typeface="Cambria"/>
              </a:defRPr>
            </a:pPr>
            <a:r>
              <a:t>49 escucha tú sus oraciones y súplicas desde el cielo, desde el lugar donde habitas, y defiende su causa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03481" y="6004594"/>
            <a:ext cx="1831897" cy="65399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extBox 1"/>
          <p:cNvSpPr txBox="1"/>
          <p:nvPr/>
        </p:nvSpPr>
        <p:spPr>
          <a:xfrm>
            <a:off x="5040488" y="1251052"/>
            <a:ext cx="4238340" cy="452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57350B"/>
                </a:solidFill>
                <a:latin typeface="Futura Medium"/>
                <a:ea typeface="Futura Medium"/>
                <a:cs typeface="Futura Medium"/>
                <a:sym typeface="Futura Medium"/>
              </a:defRPr>
            </a:lvl1pPr>
          </a:lstStyle>
          <a:p>
            <a:pPr/>
            <a:r>
              <a:t>1 Reyes 8.48-49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