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7" y="6404293"/>
            <a:ext cx="273654" cy="269239"/>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9"/>
            <a:ext cx="15696841" cy="11772630"/>
          </a:xfrm>
          <a:prstGeom prst="rect">
            <a:avLst/>
          </a:prstGeom>
          <a:ln w="12700">
            <a:miter lim="400000"/>
          </a:ln>
        </p:spPr>
      </p:pic>
      <p:sp>
        <p:nvSpPr>
          <p:cNvPr id="95" name="Title 1"/>
          <p:cNvSpPr txBox="1"/>
          <p:nvPr>
            <p:ph type="ctrTitle"/>
          </p:nvPr>
        </p:nvSpPr>
        <p:spPr>
          <a:xfrm>
            <a:off x="1524000" y="1136456"/>
            <a:ext cx="7472854" cy="1655762"/>
          </a:xfrm>
          <a:prstGeom prst="rect">
            <a:avLst/>
          </a:prstGeom>
        </p:spPr>
        <p:txBody>
          <a:bodyPr anchor="t"/>
          <a:lstStyle/>
          <a:p>
            <a:pPr algn="l" defTabSz="807139">
              <a:defRPr sz="3276">
                <a:solidFill>
                  <a:srgbClr val="6E76A1"/>
                </a:solidFill>
                <a:latin typeface="Futura Bold"/>
                <a:ea typeface="Futura Bold"/>
                <a:cs typeface="Futura Bold"/>
                <a:sym typeface="Futura Bold"/>
              </a:defRPr>
            </a:pPr>
            <a:r>
              <a:t>Lección 18</a:t>
            </a:r>
            <a:br/>
            <a:r>
              <a:rPr cap="all">
                <a:solidFill>
                  <a:srgbClr val="D98E5F"/>
                </a:solidFill>
              </a:rPr>
              <a:t>la misericordia del hijo de david  </a:t>
            </a:r>
            <a:endParaRPr cap="all">
              <a:solidFill>
                <a:srgbClr val="D98E5F"/>
              </a:solidFill>
            </a:endParaRPr>
          </a:p>
          <a:p>
            <a:pPr algn="l" defTabSz="807139">
              <a:defRPr sz="1638">
                <a:solidFill>
                  <a:srgbClr val="0D0D0D"/>
                </a:solidFill>
                <a:latin typeface="Futura Bold"/>
                <a:ea typeface="Futura Bold"/>
                <a:cs typeface="Futura Bold"/>
                <a:sym typeface="Futura Bold"/>
              </a:defRPr>
            </a:pPr>
            <a:r>
              <a:t>Lucas 18.35-43</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«Los que iban delante lo reprendían para que callara; pero él gritaba aún más fuerte: —¡Hijo de David, ten misericordia de mí!». </a:t>
            </a:r>
          </a:p>
          <a:p>
            <a:pPr algn="r">
              <a:defRPr sz="2000">
                <a:latin typeface="Cambria"/>
                <a:ea typeface="Cambria"/>
                <a:cs typeface="Cambria"/>
                <a:sym typeface="Cambria"/>
              </a:defRPr>
            </a:pPr>
            <a:r>
              <a:t> Lucas 18.35-43</a:t>
            </a:r>
          </a:p>
        </p:txBody>
      </p:sp>
      <p:pic>
        <p:nvPicPr>
          <p:cNvPr id="97" name="Image" descr="Image"/>
          <p:cNvPicPr>
            <a:picLocks noChangeAspect="1"/>
          </p:cNvPicPr>
          <p:nvPr/>
        </p:nvPicPr>
        <p:blipFill>
          <a:blip r:embed="rId3">
            <a:extLst/>
          </a:blip>
          <a:stretch>
            <a:fillRect/>
          </a:stretch>
        </p:blipFill>
        <p:spPr>
          <a:xfrm>
            <a:off x="1654305" y="5335418"/>
            <a:ext cx="3439640" cy="122796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42" name="Content Placeholder 7"/>
          <p:cNvSpPr txBox="1"/>
          <p:nvPr>
            <p:ph type="body" idx="1"/>
          </p:nvPr>
        </p:nvSpPr>
        <p:spPr>
          <a:xfrm>
            <a:off x="838200" y="2193925"/>
            <a:ext cx="10515600" cy="3914775"/>
          </a:xfrm>
          <a:prstGeom prst="rect">
            <a:avLst/>
          </a:prstGeom>
        </p:spPr>
        <p:txBody>
          <a:bodyPr anchor="ctr"/>
          <a:lstStyle/>
          <a:p>
            <a:pPr>
              <a:defRPr>
                <a:latin typeface="Cambria"/>
                <a:ea typeface="Cambria"/>
                <a:cs typeface="Cambria"/>
                <a:sym typeface="Cambria"/>
              </a:defRPr>
            </a:pPr>
            <a:r>
              <a:t>Debemos mostrar gratitud sincera a Jesús por todo lo que ha hecho en cada uno de nosotros. </a:t>
            </a:r>
          </a:p>
          <a:p>
            <a:pPr>
              <a:defRPr>
                <a:latin typeface="Cambria"/>
                <a:ea typeface="Cambria"/>
                <a:cs typeface="Cambria"/>
                <a:sym typeface="Cambria"/>
              </a:defRPr>
            </a:pPr>
            <a:r>
              <a:t>Recibamos el Año Nuevo con el firme propósito de buscar de Dios, de cultivar nuestra espiritualidad, de buscar a Jesús «mientras pueda ser hallado» (compare con Is 55.6). </a:t>
            </a:r>
          </a:p>
          <a:p>
            <a:pPr>
              <a:defRPr>
                <a:latin typeface="Cambria"/>
                <a:ea typeface="Cambria"/>
                <a:cs typeface="Cambria"/>
                <a:sym typeface="Cambria"/>
              </a:defRPr>
            </a:pPr>
            <a:r>
              <a:t>Comencemos el año procurando una visión espiritual que nos permita mirar el futuro con esperanza. Trascendamos la vista física para alcanzar la visión espiritual.</a:t>
            </a:r>
          </a:p>
        </p:txBody>
      </p:sp>
      <p:pic>
        <p:nvPicPr>
          <p:cNvPr id="143"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2" descr="Picture 2"/>
          <p:cNvPicPr>
            <a:picLocks noChangeAspect="1"/>
          </p:cNvPicPr>
          <p:nvPr/>
        </p:nvPicPr>
        <p:blipFill>
          <a:blip r:embed="rId2">
            <a:extLst/>
          </a:blip>
          <a:srcRect l="0" t="0" r="0" b="14049"/>
          <a:stretch>
            <a:fillRect/>
          </a:stretch>
        </p:blipFill>
        <p:spPr>
          <a:xfrm>
            <a:off x="18" y="1281"/>
            <a:ext cx="12191982" cy="5894422"/>
          </a:xfrm>
          <a:prstGeom prst="rect">
            <a:avLst/>
          </a:prstGeom>
          <a:ln w="12700">
            <a:miter lim="400000"/>
          </a:ln>
        </p:spPr>
      </p:pic>
      <p:sp>
        <p:nvSpPr>
          <p:cNvPr id="146"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Dios de toda luz, tú que le devolviste la luz a los ojos del ciego que clamaba junto a los caminos de Jericó, ten piedad de tu pueblo. Danos la visión espiritual que tanto necesitamos para enfrentar y vencer los obstáculos que pueda presentarnos la vida. Danos visión para comenzar el nuevo año con esperanza. Todo esto lo pedimos en el nombre de Jesús. Amén. </a:t>
            </a:r>
          </a:p>
        </p:txBody>
      </p:sp>
      <p:pic>
        <p:nvPicPr>
          <p:cNvPr id="147"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1"/>
            <a:ext cx="12192000" cy="5879798"/>
          </a:xfrm>
          <a:prstGeom prst="rect">
            <a:avLst/>
          </a:prstGeom>
          <a:ln w="12700">
            <a:miter lim="400000"/>
          </a:ln>
        </p:spPr>
      </p:pic>
      <p:sp>
        <p:nvSpPr>
          <p:cNvPr id="100" name="Content Placeholder 7"/>
          <p:cNvSpPr txBox="1"/>
          <p:nvPr>
            <p:ph type="body" idx="1"/>
          </p:nvPr>
        </p:nvSpPr>
        <p:spPr>
          <a:xfrm>
            <a:off x="838200" y="1464467"/>
            <a:ext cx="10515601" cy="3929066"/>
          </a:xfrm>
          <a:prstGeom prst="rect">
            <a:avLst/>
          </a:prstGeom>
        </p:spPr>
        <p:txBody>
          <a:bodyPr anchor="ctr"/>
          <a:lstStyle/>
          <a:p>
            <a:pPr>
              <a:defRPr sz="2400">
                <a:latin typeface="Cambria"/>
                <a:ea typeface="Cambria"/>
                <a:cs typeface="Cambria"/>
                <a:sym typeface="Cambria"/>
              </a:defRPr>
            </a:pPr>
            <a:r>
              <a:t>Explorar el uso de la palabra «visión» como una metáfora para hablar del discernimiento espiritual.</a:t>
            </a:r>
          </a:p>
          <a:p>
            <a:pPr>
              <a:defRPr sz="2400">
                <a:latin typeface="Cambria"/>
                <a:ea typeface="Cambria"/>
                <a:cs typeface="Cambria"/>
                <a:sym typeface="Cambria"/>
              </a:defRPr>
            </a:pPr>
            <a:r>
              <a:t>Invitar al estudiantado a buscar una visión adecuada para recibir el nuevo año con esperanza.</a:t>
            </a:r>
          </a:p>
          <a:p>
            <a:pPr>
              <a:defRPr sz="2400">
                <a:latin typeface="Cambria"/>
                <a:ea typeface="Cambria"/>
                <a:cs typeface="Cambria"/>
                <a:sym typeface="Cambria"/>
              </a:defRPr>
            </a:pPr>
            <a:r>
              <a:t>Recalcar que los milagros de Jesús muestran el poder y la misericordia de Dios.</a:t>
            </a:r>
          </a:p>
        </p:txBody>
      </p:sp>
      <p:pic>
        <p:nvPicPr>
          <p:cNvPr id="101"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3"/>
            <a:ext cx="12192000" cy="5753496"/>
          </a:xfrm>
          <a:prstGeom prst="rect">
            <a:avLst/>
          </a:prstGeom>
          <a:ln w="12700">
            <a:miter lim="400000"/>
          </a:ln>
        </p:spPr>
      </p:pic>
      <p:sp>
        <p:nvSpPr>
          <p:cNvPr id="104" name="Content Placeholder 15"/>
          <p:cNvSpPr txBox="1"/>
          <p:nvPr>
            <p:ph type="body" idx="1"/>
          </p:nvPr>
        </p:nvSpPr>
        <p:spPr>
          <a:xfrm>
            <a:off x="838200" y="2296241"/>
            <a:ext cx="10515601" cy="3943349"/>
          </a:xfrm>
          <a:prstGeom prst="rect">
            <a:avLst/>
          </a:prstGeom>
        </p:spPr>
        <p:txBody>
          <a:bodyPr anchor="ctr"/>
          <a:lstStyle/>
          <a:p>
            <a:pPr>
              <a:defRPr sz="2400">
                <a:latin typeface="Cambria"/>
                <a:ea typeface="Cambria"/>
                <a:cs typeface="Cambria"/>
                <a:sym typeface="Cambria"/>
              </a:defRPr>
            </a:pPr>
            <a:r>
              <a:rPr b="1"/>
              <a:t>Jericó: </a:t>
            </a:r>
            <a:r>
              <a:rPr i="1"/>
              <a:t>Ciudad ubicada en un oasis muy fértil cerca del río Jordán. Conocida como «La ciudad de las palmeras», era un lugar de veraneo. Está a treinta siete kilómetros de Jerusalén, por la ruta que pasa por el desierto de Judá.</a:t>
            </a:r>
            <a:endParaRPr i="1"/>
          </a:p>
          <a:p>
            <a:pPr>
              <a:defRPr sz="2400">
                <a:latin typeface="Cambria"/>
                <a:ea typeface="Cambria"/>
                <a:cs typeface="Cambria"/>
                <a:sym typeface="Cambria"/>
              </a:defRPr>
            </a:pPr>
            <a:r>
              <a:rPr b="1"/>
              <a:t>Testificar: </a:t>
            </a:r>
            <a:r>
              <a:rPr i="1"/>
              <a:t>Persona que no tiene la capacidad de ver con claridad. En el Mundo Antiguo, la mayor parte de las personas que pasaban de los cuarenta años desarrollaba problemas de la vista que no podían ser corregidos. Por lo tanto, casi todas las personas ancianas desarrollaban algún tipo de ceguera.</a:t>
            </a:r>
            <a:endParaRPr i="1"/>
          </a:p>
          <a:p>
            <a:pPr>
              <a:defRPr sz="2400">
                <a:latin typeface="Cambria"/>
                <a:ea typeface="Cambria"/>
                <a:cs typeface="Cambria"/>
                <a:sym typeface="Cambria"/>
              </a:defRPr>
            </a:pPr>
            <a:r>
              <a:rPr b="1"/>
              <a:t>Recobró la vista: </a:t>
            </a:r>
            <a:r>
              <a:rPr i="1"/>
              <a:t>El verbo griego que se usa en el versículo 43, literalmente quiere decir «volver a ver». Queda claro que este hombre nació con la capacidad de ver, pero la perdió con el tiempo.</a:t>
            </a:r>
          </a:p>
        </p:txBody>
      </p:sp>
      <p:pic>
        <p:nvPicPr>
          <p:cNvPr id="105"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6"/>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35 Aconteció que, acercándose Jesús a Jericó, un ciego estaba sentado junto al camino mendigando,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36 y al oír a la multitud que pasaba, preguntó qué era aquello.</a:t>
            </a:r>
          </a:p>
        </p:txBody>
      </p:sp>
      <p:sp>
        <p:nvSpPr>
          <p:cNvPr id="109"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35 Cuando ya se encontraba Jesús cerca de Jericó, un ciego que estaba sentado junto al camino pidiendo limosna, </a:t>
            </a:r>
          </a:p>
          <a:p>
            <a:pPr>
              <a:lnSpc>
                <a:spcPct val="90000"/>
              </a:lnSpc>
              <a:spcBef>
                <a:spcPts val="1000"/>
              </a:spcBef>
              <a:defRPr sz="22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36 al oír que pasaba mucha gente, preguntó qué sucedía. </a:t>
            </a:r>
          </a:p>
        </p:txBody>
      </p:sp>
      <p:sp>
        <p:nvSpPr>
          <p:cNvPr id="110" name="TextBox 1"/>
          <p:cNvSpPr txBox="1"/>
          <p:nvPr/>
        </p:nvSpPr>
        <p:spPr>
          <a:xfrm>
            <a:off x="5049958" y="1168025"/>
            <a:ext cx="3414127"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18.35-36</a:t>
            </a:r>
          </a:p>
        </p:txBody>
      </p:sp>
      <p:pic>
        <p:nvPicPr>
          <p:cNvPr id="111" name="Image" descr="Image"/>
          <p:cNvPicPr>
            <a:picLocks noChangeAspect="1"/>
          </p:cNvPicPr>
          <p:nvPr/>
        </p:nvPicPr>
        <p:blipFill>
          <a:blip r:embed="rId3">
            <a:extLst/>
          </a:blip>
          <a:stretch>
            <a:fillRect/>
          </a:stretch>
        </p:blipFill>
        <p:spPr>
          <a:xfrm>
            <a:off x="10374118" y="6105795"/>
            <a:ext cx="1745828" cy="62326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2"/>
            <a:ext cx="12192000" cy="5909134"/>
          </a:xfrm>
          <a:prstGeom prst="rect">
            <a:avLst/>
          </a:prstGeom>
          <a:ln w="12700">
            <a:miter lim="400000"/>
          </a:ln>
        </p:spPr>
      </p:pic>
      <p:sp>
        <p:nvSpPr>
          <p:cNvPr id="114"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37 Le dijeron que pasaba Jesús nazareno.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38 Entonces gritó, diciendo: —¡Jesús, Hijo de David, ten misericordia de mí! </a:t>
            </a:r>
          </a:p>
        </p:txBody>
      </p:sp>
      <p:sp>
        <p:nvSpPr>
          <p:cNvPr id="115"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37 Le dijeron que Jesús de Nazaret pasaba por allí,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38 y él gritó: —¡Jesús, Hijo de David, ten compasión de mí!</a:t>
            </a:r>
          </a:p>
        </p:txBody>
      </p:sp>
      <p:sp>
        <p:nvSpPr>
          <p:cNvPr id="116"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18.37-38</a:t>
            </a:r>
          </a:p>
        </p:txBody>
      </p:sp>
      <p:pic>
        <p:nvPicPr>
          <p:cNvPr id="117"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39 Los que iban delante lo reprendían para que callara; pero él gritaba aún más fuerte: —¡Hijo de David, ten misericordia de mí!</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40 Jesús entonces, deteniéndose, mandó traerlo a su presencia. Cuando llegó, le preguntó, </a:t>
            </a:r>
          </a:p>
        </p:txBody>
      </p:sp>
      <p:sp>
        <p:nvSpPr>
          <p:cNvPr id="121"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39 Los que iban delante lo reprendían para que se callara, pero él gritaba más todavía: —¡Hijo de David, ten compasión de mí!</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40 Jesús se detuvo y mandó que se lo trajeran. Cuando lo tuvo cerca, le preguntó:</a:t>
            </a:r>
          </a:p>
        </p:txBody>
      </p:sp>
      <p:pic>
        <p:nvPicPr>
          <p:cNvPr id="122"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3"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18.39-40</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41 diciendo: —¿Qué quieres que te haga? Y él dijo: —Señor, que reciba la vista.</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42 Jesús le dijo: —Recíbela, tu fe te ha salvado.</a:t>
            </a:r>
          </a:p>
        </p:txBody>
      </p:sp>
      <p:sp>
        <p:nvSpPr>
          <p:cNvPr id="127"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41 —¿Qué quieres que haga por ti? El ciego contestó:</a:t>
            </a:r>
          </a:p>
          <a:p>
            <a:pPr>
              <a:lnSpc>
                <a:spcPct val="90000"/>
              </a:lnSpc>
              <a:spcBef>
                <a:spcPts val="1000"/>
              </a:spcBef>
              <a:defRPr sz="2400">
                <a:latin typeface="Cambria"/>
                <a:ea typeface="Cambria"/>
                <a:cs typeface="Cambria"/>
                <a:sym typeface="Cambria"/>
              </a:defRPr>
            </a:pPr>
            <a:r>
              <a:t>—Señor, quiero recobrar la vista.</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42 Jesús le dijo: —¡Recóbrala! Por tu fe has sido sanado.</a:t>
            </a:r>
          </a:p>
        </p:txBody>
      </p:sp>
      <p:pic>
        <p:nvPicPr>
          <p:cNvPr id="128"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9"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18.41-42</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43 Al instante recobró la vista, y lo seguía glorificando a Dios; y todo el pueblo, cuando vio aquello, dio alabanza a Dios.</a:t>
            </a:r>
          </a:p>
        </p:txBody>
      </p:sp>
      <p:sp>
        <p:nvSpPr>
          <p:cNvPr id="133"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43 En aquel mismo momento el ciego recobró la vista, y siguió a Jesús alabando a Dios. Y toda la gente que vio esto, también alababa a Dios.</a:t>
            </a:r>
          </a:p>
        </p:txBody>
      </p:sp>
      <p:pic>
        <p:nvPicPr>
          <p:cNvPr id="134"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35"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18.43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38" name="Content Placeholder 7"/>
          <p:cNvSpPr txBox="1"/>
          <p:nvPr>
            <p:ph type="body" idx="1"/>
          </p:nvPr>
        </p:nvSpPr>
        <p:spPr>
          <a:xfrm>
            <a:off x="838200" y="2152741"/>
            <a:ext cx="10515600" cy="3914777"/>
          </a:xfrm>
          <a:prstGeom prst="rect">
            <a:avLst/>
          </a:prstGeom>
        </p:spPr>
        <p:txBody>
          <a:bodyPr anchor="ctr"/>
          <a:lstStyle/>
          <a:p>
            <a:pPr>
              <a:defRPr>
                <a:latin typeface="Cambria"/>
                <a:ea typeface="Cambria"/>
                <a:cs typeface="Cambria"/>
                <a:sym typeface="Cambria"/>
              </a:defRPr>
            </a:pPr>
            <a:r>
              <a:t>Los hombres y las mujeres de fe necesitamos acercarnos a Dios en nuestros momentos de debilidad.</a:t>
            </a:r>
          </a:p>
          <a:p>
            <a:pPr>
              <a:defRPr>
                <a:latin typeface="Cambria"/>
                <a:ea typeface="Cambria"/>
                <a:cs typeface="Cambria"/>
                <a:sym typeface="Cambria"/>
              </a:defRPr>
            </a:pPr>
            <a:r>
              <a:t>El momento perfecto para adorar a Dios es «ahora»; el lugar perfecto para adorar a Dios es «aquí».</a:t>
            </a:r>
          </a:p>
          <a:p>
            <a:pPr>
              <a:defRPr>
                <a:latin typeface="Cambria"/>
                <a:ea typeface="Cambria"/>
                <a:cs typeface="Cambria"/>
                <a:sym typeface="Cambria"/>
              </a:defRPr>
            </a:pPr>
            <a:r>
              <a:t>El ciego, quien carecía de vista física, tenía discernimiento espiritual.</a:t>
            </a:r>
          </a:p>
          <a:p>
            <a:pPr>
              <a:defRPr>
                <a:latin typeface="Cambria"/>
                <a:ea typeface="Cambria"/>
                <a:cs typeface="Cambria"/>
                <a:sym typeface="Cambria"/>
              </a:defRPr>
            </a:pPr>
            <a:r>
              <a:t>Dios nos ayuda a superar los obstáculos y las objeciones que puedan impedirnos acercarnos a Jesús. Así como Jesús llamó al ciego, Jesús nos llama a buscarle. </a:t>
            </a:r>
          </a:p>
        </p:txBody>
      </p:sp>
      <p:pic>
        <p:nvPicPr>
          <p:cNvPr id="139"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