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Aptos"/>
      </a:defRPr>
    </a:lvl1pPr>
    <a:lvl2pPr indent="228600" latinLnBrk="0">
      <a:defRPr sz="1200">
        <a:latin typeface="+mn-lt"/>
        <a:ea typeface="+mn-ea"/>
        <a:cs typeface="+mn-cs"/>
        <a:sym typeface="Aptos"/>
      </a:defRPr>
    </a:lvl2pPr>
    <a:lvl3pPr indent="457200" latinLnBrk="0">
      <a:defRPr sz="1200">
        <a:latin typeface="+mn-lt"/>
        <a:ea typeface="+mn-ea"/>
        <a:cs typeface="+mn-cs"/>
        <a:sym typeface="Aptos"/>
      </a:defRPr>
    </a:lvl3pPr>
    <a:lvl4pPr indent="685800" latinLnBrk="0">
      <a:defRPr sz="1200">
        <a:latin typeface="+mn-lt"/>
        <a:ea typeface="+mn-ea"/>
        <a:cs typeface="+mn-cs"/>
        <a:sym typeface="Aptos"/>
      </a:defRPr>
    </a:lvl4pPr>
    <a:lvl5pPr indent="914400" latinLnBrk="0">
      <a:defRPr sz="1200">
        <a:latin typeface="+mn-lt"/>
        <a:ea typeface="+mn-ea"/>
        <a:cs typeface="+mn-cs"/>
        <a:sym typeface="Aptos"/>
      </a:defRPr>
    </a:lvl5pPr>
    <a:lvl6pPr indent="1143000" latinLnBrk="0">
      <a:defRPr sz="1200">
        <a:latin typeface="+mn-lt"/>
        <a:ea typeface="+mn-ea"/>
        <a:cs typeface="+mn-cs"/>
        <a:sym typeface="Aptos"/>
      </a:defRPr>
    </a:lvl6pPr>
    <a:lvl7pPr indent="1371600" latinLnBrk="0">
      <a:defRPr sz="1200">
        <a:latin typeface="+mn-lt"/>
        <a:ea typeface="+mn-ea"/>
        <a:cs typeface="+mn-cs"/>
        <a:sym typeface="Aptos"/>
      </a:defRPr>
    </a:lvl7pPr>
    <a:lvl8pPr indent="1600200" latinLnBrk="0">
      <a:defRPr sz="1200">
        <a:latin typeface="+mn-lt"/>
        <a:ea typeface="+mn-ea"/>
        <a:cs typeface="+mn-cs"/>
        <a:sym typeface="Aptos"/>
      </a:defRPr>
    </a:lvl8pPr>
    <a:lvl9pPr indent="1828800" latinLnBrk="0">
      <a:defRPr sz="1200">
        <a:latin typeface="+mn-lt"/>
        <a:ea typeface="+mn-ea"/>
        <a:cs typeface="+mn-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757575"/>
                </a:solidFill>
              </a:defRPr>
            </a:lvl1pPr>
            <a:lvl2pPr marL="0" indent="457200">
              <a:buSzTx/>
              <a:buFontTx/>
              <a:buNone/>
              <a:defRPr sz="2400">
                <a:solidFill>
                  <a:srgbClr val="757575"/>
                </a:solidFill>
              </a:defRPr>
            </a:lvl2pPr>
            <a:lvl3pPr marL="0" indent="914400">
              <a:buSzTx/>
              <a:buFontTx/>
              <a:buNone/>
              <a:defRPr sz="2400">
                <a:solidFill>
                  <a:srgbClr val="757575"/>
                </a:solidFill>
              </a:defRPr>
            </a:lvl3pPr>
            <a:lvl4pPr marL="0" indent="1371600">
              <a:buSzTx/>
              <a:buFontTx/>
              <a:buNone/>
              <a:defRPr sz="2400">
                <a:solidFill>
                  <a:srgbClr val="757575"/>
                </a:solidFill>
              </a:defRPr>
            </a:lvl4pPr>
            <a:lvl5pPr marL="0" indent="182880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arpa ED 33-1.png" descr="arpa ED 33-1.png"/>
          <p:cNvPicPr>
            <a:picLocks noChangeAspect="1"/>
          </p:cNvPicPr>
          <p:nvPr/>
        </p:nvPicPr>
        <p:blipFill>
          <a:blip r:embed="rId2">
            <a:alphaModFix amt="26818"/>
            <a:extLst/>
          </a:blip>
          <a:stretch>
            <a:fillRect/>
          </a:stretch>
        </p:blipFill>
        <p:spPr>
          <a:xfrm>
            <a:off x="-9897" y="-1554318"/>
            <a:ext cx="15696840" cy="11772629"/>
          </a:xfrm>
          <a:prstGeom prst="rect">
            <a:avLst/>
          </a:prstGeom>
          <a:ln w="12700">
            <a:miter lim="400000"/>
          </a:ln>
        </p:spPr>
      </p:pic>
      <p:sp>
        <p:nvSpPr>
          <p:cNvPr id="95" name="Title 1"/>
          <p:cNvSpPr txBox="1"/>
          <p:nvPr>
            <p:ph type="ctrTitle"/>
          </p:nvPr>
        </p:nvSpPr>
        <p:spPr>
          <a:xfrm>
            <a:off x="1524000" y="1136457"/>
            <a:ext cx="7472854" cy="1655762"/>
          </a:xfrm>
          <a:prstGeom prst="rect">
            <a:avLst/>
          </a:prstGeom>
        </p:spPr>
        <p:txBody>
          <a:bodyPr anchor="t"/>
          <a:lstStyle/>
          <a:p>
            <a:pPr algn="l" defTabSz="886966">
              <a:defRPr sz="3600">
                <a:solidFill>
                  <a:srgbClr val="4DA1AF"/>
                </a:solidFill>
                <a:latin typeface="Futura Bold"/>
                <a:ea typeface="Futura Bold"/>
                <a:cs typeface="Futura Bold"/>
                <a:sym typeface="Futura Bold"/>
              </a:defRPr>
            </a:pPr>
            <a:r>
              <a:rPr>
                <a:solidFill>
                  <a:srgbClr val="6E76A1"/>
                </a:solidFill>
              </a:rPr>
              <a:t>Lección 15</a:t>
            </a:r>
            <a:br/>
            <a:r>
              <a:rPr cap="all">
                <a:solidFill>
                  <a:srgbClr val="D98E5F"/>
                </a:solidFill>
              </a:rPr>
              <a:t>LA PROMESA DE DIOS A DAVId  </a:t>
            </a:r>
            <a:endParaRPr cap="all">
              <a:solidFill>
                <a:srgbClr val="D98E5F"/>
              </a:solidFill>
            </a:endParaRPr>
          </a:p>
          <a:p>
            <a:pPr algn="l" defTabSz="886966">
              <a:defRPr sz="3600">
                <a:solidFill>
                  <a:srgbClr val="4DA1AF"/>
                </a:solidFill>
                <a:latin typeface="Futura Bold"/>
                <a:ea typeface="Futura Bold"/>
                <a:cs typeface="Futura Bold"/>
                <a:sym typeface="Futura Bold"/>
              </a:defRPr>
            </a:pPr>
            <a:r>
              <a:rPr sz="1800">
                <a:solidFill>
                  <a:srgbClr val="0D0D0D"/>
                </a:solidFill>
              </a:rPr>
              <a:t> 2 Samuel 7.4-17 </a:t>
            </a:r>
          </a:p>
        </p:txBody>
      </p:sp>
      <p:sp>
        <p:nvSpPr>
          <p:cNvPr id="96" name="Subtitle 2"/>
          <p:cNvSpPr txBox="1"/>
          <p:nvPr>
            <p:ph type="subTitle" sz="quarter" idx="1"/>
          </p:nvPr>
        </p:nvSpPr>
        <p:spPr>
          <a:xfrm>
            <a:off x="1524000" y="2778125"/>
            <a:ext cx="7472854" cy="1655761"/>
          </a:xfrm>
          <a:prstGeom prst="rect">
            <a:avLst/>
          </a:prstGeom>
        </p:spPr>
        <p:txBody>
          <a:bodyPr/>
          <a:lstStyle/>
          <a:p>
            <a:pPr algn="l">
              <a:defRPr sz="2000">
                <a:latin typeface="Cambria"/>
                <a:ea typeface="Cambria"/>
                <a:cs typeface="Cambria"/>
                <a:sym typeface="Cambria"/>
              </a:defRPr>
            </a:pPr>
            <a:r>
              <a:t>«Tu casa y tu reino permanecerán siempre delante de tu rostro, y tu trono será estable eternamente». </a:t>
            </a:r>
          </a:p>
          <a:p>
            <a:pPr algn="r">
              <a:defRPr sz="2000">
                <a:latin typeface="Cambria"/>
                <a:ea typeface="Cambria"/>
                <a:cs typeface="Cambria"/>
                <a:sym typeface="Cambria"/>
              </a:defRPr>
            </a:pPr>
            <a:r>
              <a:t>2 Samuel 7.16</a:t>
            </a:r>
          </a:p>
        </p:txBody>
      </p:sp>
      <p:pic>
        <p:nvPicPr>
          <p:cNvPr id="97" name="Image" descr="Image"/>
          <p:cNvPicPr>
            <a:picLocks noChangeAspect="1"/>
          </p:cNvPicPr>
          <p:nvPr/>
        </p:nvPicPr>
        <p:blipFill>
          <a:blip r:embed="rId3">
            <a:extLst/>
          </a:blip>
          <a:stretch>
            <a:fillRect/>
          </a:stretch>
        </p:blipFill>
        <p:spPr>
          <a:xfrm>
            <a:off x="1654306" y="5335418"/>
            <a:ext cx="3439638" cy="122796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44"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16 Tu casa y tu reino permanecerán siempre delante de tu rostro, y tu trono será estable eternamente.’”»</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17 Así, conforme a todas estas palabras, y conforme a toda esta visión, habló Natán a David.</a:t>
            </a:r>
          </a:p>
        </p:txBody>
      </p:sp>
      <p:sp>
        <p:nvSpPr>
          <p:cNvPr id="145"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16 Tu dinastía y tu reino estarán para siempre seguros bajo mi protección, y también tu trono quedará establecido para siempre.”»</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17 Natán le contó todo esto a David, exactamente como lo había visto y oído.</a:t>
            </a:r>
          </a:p>
        </p:txBody>
      </p:sp>
      <p:pic>
        <p:nvPicPr>
          <p:cNvPr id="146"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47"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2 Samuel 7.16-17</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5" descr="Picture 5"/>
          <p:cNvPicPr>
            <a:picLocks noChangeAspect="1"/>
          </p:cNvPicPr>
          <p:nvPr/>
        </p:nvPicPr>
        <p:blipFill>
          <a:blip r:embed="rId2">
            <a:extLst/>
          </a:blip>
          <a:srcRect l="0" t="0" r="0" b="14071"/>
          <a:stretch>
            <a:fillRect/>
          </a:stretch>
        </p:blipFill>
        <p:spPr>
          <a:xfrm>
            <a:off x="19" y="1282"/>
            <a:ext cx="12191981" cy="5892999"/>
          </a:xfrm>
          <a:prstGeom prst="rect">
            <a:avLst/>
          </a:prstGeom>
          <a:ln w="12700">
            <a:miter lim="400000"/>
          </a:ln>
        </p:spPr>
      </p:pic>
      <p:sp>
        <p:nvSpPr>
          <p:cNvPr id="150" name="Content Placeholder 7"/>
          <p:cNvSpPr txBox="1"/>
          <p:nvPr>
            <p:ph type="body" idx="1"/>
          </p:nvPr>
        </p:nvSpPr>
        <p:spPr>
          <a:xfrm>
            <a:off x="838200" y="1927225"/>
            <a:ext cx="10515600" cy="3914775"/>
          </a:xfrm>
          <a:prstGeom prst="rect">
            <a:avLst/>
          </a:prstGeom>
        </p:spPr>
        <p:txBody>
          <a:bodyPr anchor="ctr"/>
          <a:lstStyle/>
          <a:p>
            <a:pPr>
              <a:defRPr>
                <a:latin typeface="Cambria"/>
                <a:ea typeface="Cambria"/>
                <a:cs typeface="Cambria"/>
                <a:sym typeface="Cambria"/>
              </a:defRPr>
            </a:pPr>
            <a:r>
              <a:t>Dios es libre. </a:t>
            </a:r>
          </a:p>
          <a:p>
            <a:pPr>
              <a:defRPr>
                <a:latin typeface="Cambria"/>
                <a:ea typeface="Cambria"/>
                <a:cs typeface="Cambria"/>
                <a:sym typeface="Cambria"/>
              </a:defRPr>
            </a:pPr>
            <a:r>
              <a:t>Dios no depende de la humanidad para probar, animar o validar su divinidad.</a:t>
            </a:r>
          </a:p>
          <a:p>
            <a:pPr>
              <a:defRPr>
                <a:latin typeface="Cambria"/>
                <a:ea typeface="Cambria"/>
                <a:cs typeface="Cambria"/>
                <a:sym typeface="Cambria"/>
              </a:defRPr>
            </a:pPr>
            <a:r>
              <a:t>La mayor parte de las religiones «crean» a las divinidades que adoran. El ser humano «crea» estas divinidades cuando proyecta en ellas sus propios temores, ansiedades y esperanzas. </a:t>
            </a:r>
          </a:p>
        </p:txBody>
      </p:sp>
      <p:pic>
        <p:nvPicPr>
          <p:cNvPr id="151"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Picture 5" descr="Picture 5"/>
          <p:cNvPicPr>
            <a:picLocks noChangeAspect="1"/>
          </p:cNvPicPr>
          <p:nvPr/>
        </p:nvPicPr>
        <p:blipFill>
          <a:blip r:embed="rId2">
            <a:extLst/>
          </a:blip>
          <a:srcRect l="0" t="0" r="0" b="14071"/>
          <a:stretch>
            <a:fillRect/>
          </a:stretch>
        </p:blipFill>
        <p:spPr>
          <a:xfrm>
            <a:off x="19" y="1282"/>
            <a:ext cx="12191981" cy="5892999"/>
          </a:xfrm>
          <a:prstGeom prst="rect">
            <a:avLst/>
          </a:prstGeom>
          <a:ln w="12700">
            <a:miter lim="400000"/>
          </a:ln>
        </p:spPr>
      </p:pic>
      <p:sp>
        <p:nvSpPr>
          <p:cNvPr id="154" name="Content Placeholder 7"/>
          <p:cNvSpPr txBox="1"/>
          <p:nvPr>
            <p:ph type="body" idx="1"/>
          </p:nvPr>
        </p:nvSpPr>
        <p:spPr>
          <a:xfrm>
            <a:off x="838200" y="2435225"/>
            <a:ext cx="10515600" cy="3914775"/>
          </a:xfrm>
          <a:prstGeom prst="rect">
            <a:avLst/>
          </a:prstGeom>
        </p:spPr>
        <p:txBody>
          <a:bodyPr anchor="ctr"/>
          <a:lstStyle/>
          <a:p>
            <a:pPr marL="212597" indent="-212597" defTabSz="850391">
              <a:spcBef>
                <a:spcPts val="900"/>
              </a:spcBef>
              <a:defRPr sz="2604">
                <a:latin typeface="Cambria"/>
                <a:ea typeface="Cambria"/>
                <a:cs typeface="Cambria"/>
                <a:sym typeface="Cambria"/>
              </a:defRPr>
            </a:pPr>
            <a:r>
              <a:t>En lugar de ser creado por la humanidad, Dios es quien ha creado y quien sustenta al género humano.</a:t>
            </a:r>
          </a:p>
          <a:p>
            <a:pPr marL="212597" indent="-212597" defTabSz="850391">
              <a:spcBef>
                <a:spcPts val="900"/>
              </a:spcBef>
              <a:defRPr sz="2604">
                <a:latin typeface="Cambria"/>
                <a:ea typeface="Cambria"/>
                <a:cs typeface="Cambria"/>
                <a:sym typeface="Cambria"/>
              </a:defRPr>
            </a:pPr>
            <a:r>
              <a:t>La palabra «casa» tiene diversos sentidos en la Biblia sobre los cuales debemos reflexionar.</a:t>
            </a:r>
          </a:p>
          <a:p>
            <a:pPr marL="212597" indent="-212597" defTabSz="850391">
              <a:spcBef>
                <a:spcPts val="900"/>
              </a:spcBef>
              <a:defRPr sz="2604">
                <a:latin typeface="Cambria"/>
                <a:ea typeface="Cambria"/>
                <a:cs typeface="Cambria"/>
                <a:sym typeface="Cambria"/>
              </a:defRPr>
            </a:pPr>
            <a:r>
              <a:t>Dios no desea que le edifiquemos una casa; Dios desea edificarnos para que formemos parte de su «casa» o templo espiritual.</a:t>
            </a:r>
          </a:p>
          <a:p>
            <a:pPr marL="212597" indent="-212597" defTabSz="850391">
              <a:spcBef>
                <a:spcPts val="900"/>
              </a:spcBef>
              <a:defRPr sz="2604">
                <a:latin typeface="Cambria"/>
                <a:ea typeface="Cambria"/>
                <a:cs typeface="Cambria"/>
                <a:sym typeface="Cambria"/>
              </a:defRPr>
            </a:pPr>
            <a:r>
              <a:t>Dios es fiel a sus promesas porque la fidelidad es uno de los atributos de su carácter divino, ya que es imposible que Dios mienta (Heb 6.18). Podemos confiar en Dios, ya que siempre cumplirá sus promesas con amor.  </a:t>
            </a:r>
          </a:p>
        </p:txBody>
      </p:sp>
      <p:pic>
        <p:nvPicPr>
          <p:cNvPr id="155"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Picture 2" descr="Picture 2"/>
          <p:cNvPicPr>
            <a:picLocks noChangeAspect="1"/>
          </p:cNvPicPr>
          <p:nvPr/>
        </p:nvPicPr>
        <p:blipFill>
          <a:blip r:embed="rId2">
            <a:extLst/>
          </a:blip>
          <a:srcRect l="0" t="0" r="0" b="14050"/>
          <a:stretch>
            <a:fillRect/>
          </a:stretch>
        </p:blipFill>
        <p:spPr>
          <a:xfrm>
            <a:off x="19" y="1282"/>
            <a:ext cx="12191981" cy="5894420"/>
          </a:xfrm>
          <a:prstGeom prst="rect">
            <a:avLst/>
          </a:prstGeom>
          <a:ln w="12700">
            <a:miter lim="400000"/>
          </a:ln>
        </p:spPr>
      </p:pic>
      <p:sp>
        <p:nvSpPr>
          <p:cNvPr id="158"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Poderoso Creador, hoy te damos gracias por tu fidelidad. Gracias por invitarnos a gozar de los beneficios del pacto de salvación que has establecido con la humanidad. Gracias por ser fiel a tus promesas. Permítenos, buen Dios, atesorar estas verdades en lo profundo de nuestros corazones. Todo esto lo pedimos en nombre de Jesús, el Mesías, el Cristo. Amén. </a:t>
            </a:r>
          </a:p>
        </p:txBody>
      </p:sp>
      <p:pic>
        <p:nvPicPr>
          <p:cNvPr id="159"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0"/>
            <a:ext cx="12192000" cy="5879797"/>
          </a:xfrm>
          <a:prstGeom prst="rect">
            <a:avLst/>
          </a:prstGeom>
          <a:ln w="12700">
            <a:miter lim="400000"/>
          </a:ln>
        </p:spPr>
      </p:pic>
      <p:sp>
        <p:nvSpPr>
          <p:cNvPr id="100" name="Content Placeholder 7"/>
          <p:cNvSpPr txBox="1"/>
          <p:nvPr>
            <p:ph type="body" idx="1"/>
          </p:nvPr>
        </p:nvSpPr>
        <p:spPr>
          <a:xfrm>
            <a:off x="838200" y="2126956"/>
            <a:ext cx="10515600" cy="3929065"/>
          </a:xfrm>
          <a:prstGeom prst="rect">
            <a:avLst/>
          </a:prstGeom>
        </p:spPr>
        <p:txBody>
          <a:bodyPr anchor="ctr"/>
          <a:lstStyle/>
          <a:p>
            <a:pPr>
              <a:defRPr sz="2400">
                <a:latin typeface="Cambria"/>
                <a:ea typeface="Cambria"/>
                <a:cs typeface="Cambria"/>
                <a:sym typeface="Cambria"/>
              </a:defRPr>
            </a:pPr>
            <a:r>
              <a:t>Explorar la multiplicidad de significados que tiene el concepto «casa» en la Biblia.</a:t>
            </a:r>
          </a:p>
          <a:p>
            <a:pPr>
              <a:defRPr sz="2400">
                <a:latin typeface="Cambria"/>
                <a:ea typeface="Cambria"/>
                <a:cs typeface="Cambria"/>
                <a:sym typeface="Cambria"/>
              </a:defRPr>
            </a:pPr>
            <a:r>
              <a:t>Afirmar la soberanía de Dios, que no necesita de la humanidad para manifestar su divinidad.</a:t>
            </a:r>
          </a:p>
          <a:p>
            <a:pPr>
              <a:defRPr sz="2400">
                <a:latin typeface="Cambria"/>
                <a:ea typeface="Cambria"/>
                <a:cs typeface="Cambria"/>
                <a:sym typeface="Cambria"/>
              </a:defRPr>
            </a:pPr>
            <a:r>
              <a:t>Recalcar la fidelidad de las promesas divinas.</a:t>
            </a:r>
          </a:p>
        </p:txBody>
      </p:sp>
      <p:pic>
        <p:nvPicPr>
          <p:cNvPr id="101"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
            <a:ext cx="12192000" cy="5753494"/>
          </a:xfrm>
          <a:prstGeom prst="rect">
            <a:avLst/>
          </a:prstGeom>
          <a:ln w="12700">
            <a:miter lim="400000"/>
          </a:ln>
        </p:spPr>
      </p:pic>
      <p:sp>
        <p:nvSpPr>
          <p:cNvPr id="104" name="Content Placeholder 15"/>
          <p:cNvSpPr txBox="1"/>
          <p:nvPr>
            <p:ph type="body" idx="1"/>
          </p:nvPr>
        </p:nvSpPr>
        <p:spPr>
          <a:xfrm>
            <a:off x="838200" y="2127104"/>
            <a:ext cx="10515600" cy="3943349"/>
          </a:xfrm>
          <a:prstGeom prst="rect">
            <a:avLst/>
          </a:prstGeom>
        </p:spPr>
        <p:txBody>
          <a:bodyPr anchor="ctr"/>
          <a:lstStyle/>
          <a:p>
            <a:pPr>
              <a:defRPr sz="2400">
                <a:latin typeface="Cambria"/>
                <a:ea typeface="Cambria"/>
                <a:cs typeface="Cambria"/>
                <a:sym typeface="Cambria"/>
              </a:defRPr>
            </a:pPr>
            <a:r>
              <a:rPr b="1"/>
              <a:t>Profeta: </a:t>
            </a:r>
            <a:r>
              <a:rPr i="1"/>
              <a:t>Persona enviada por Dios para comunicar un mensaje que expresa la voluntad divina para un líder o para un pueblo. Los profetas no adivinaban el futuro, sino que examinaban el presente del pueblo a la luz del pacto con Dios. Si el pueblo está cumpliendo el pacto con fidelidad, el futuro será de gloria. Empero, si el pueblo viola el pacto, su futuro será doloroso.  </a:t>
            </a:r>
            <a:endParaRPr i="1"/>
          </a:p>
          <a:p>
            <a:pPr>
              <a:defRPr sz="2400">
                <a:latin typeface="Cambria"/>
                <a:ea typeface="Cambria"/>
                <a:cs typeface="Cambria"/>
                <a:sym typeface="Cambria"/>
              </a:defRPr>
            </a:pPr>
            <a:r>
              <a:rPr b="1"/>
              <a:t>Casa: </a:t>
            </a:r>
            <a:r>
              <a:rPr i="1"/>
              <a:t>Lugar donde habitan personas, al nivel individual, o familias, tanto nucleares como extendidas. La Biblia usa este concepto de diversas maneras, tanto para referirse al lugar donde habita una familia, a la descendencia de una persona prominente (por ejemplo, «la casa de David») o a un santuario considerado como el lugar donde habita la deidad («la casa de Dios»).</a:t>
            </a:r>
          </a:p>
        </p:txBody>
      </p:sp>
      <p:pic>
        <p:nvPicPr>
          <p:cNvPr id="105"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4 Aconteció aquella noche, que vino palabra de Jehová a Natán, diciendo: </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5 «Ve y di a mi siervo David: “Así ha dicho Jehová: ¿Tú me has de edificar una casa en la que yo more? </a:t>
            </a:r>
          </a:p>
        </p:txBody>
      </p:sp>
      <p:sp>
        <p:nvSpPr>
          <p:cNvPr id="109"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i="1" sz="2400">
                <a:latin typeface="Cambria"/>
                <a:ea typeface="Cambria"/>
                <a:cs typeface="Cambria"/>
                <a:sym typeface="Cambria"/>
              </a:defRPr>
            </a:pPr>
            <a:r>
              <a:t>VP</a:t>
            </a:r>
            <a:endParaRPr sz="2800"/>
          </a:p>
          <a:p>
            <a:pPr>
              <a:lnSpc>
                <a:spcPct val="90000"/>
              </a:lnSpc>
              <a:spcBef>
                <a:spcPts val="1000"/>
              </a:spcBef>
              <a:defRPr i="1" sz="2400">
                <a:latin typeface="Cambria"/>
                <a:ea typeface="Cambria"/>
                <a:cs typeface="Cambria"/>
                <a:sym typeface="Cambria"/>
              </a:defRPr>
            </a:pPr>
          </a:p>
          <a:p>
            <a:pPr>
              <a:lnSpc>
                <a:spcPct val="90000"/>
              </a:lnSpc>
              <a:spcBef>
                <a:spcPts val="1000"/>
              </a:spcBef>
              <a:defRPr i="1" sz="2200">
                <a:latin typeface="Cambria"/>
                <a:ea typeface="Cambria"/>
                <a:cs typeface="Cambria"/>
                <a:sym typeface="Cambria"/>
              </a:defRPr>
            </a:pPr>
            <a:r>
              <a:t>4 Pero aquella misma noche, el Señor se dirigió a Natán y le dijo: </a:t>
            </a:r>
          </a:p>
          <a:p>
            <a:pPr>
              <a:lnSpc>
                <a:spcPct val="90000"/>
              </a:lnSpc>
              <a:spcBef>
                <a:spcPts val="1000"/>
              </a:spcBef>
              <a:defRPr i="1" sz="2200">
                <a:latin typeface="Cambria"/>
                <a:ea typeface="Cambria"/>
                <a:cs typeface="Cambria"/>
                <a:sym typeface="Cambria"/>
              </a:defRPr>
            </a:pPr>
          </a:p>
          <a:p>
            <a:pPr>
              <a:lnSpc>
                <a:spcPct val="90000"/>
              </a:lnSpc>
              <a:spcBef>
                <a:spcPts val="1000"/>
              </a:spcBef>
              <a:defRPr i="1" sz="2200">
                <a:latin typeface="Cambria"/>
                <a:ea typeface="Cambria"/>
                <a:cs typeface="Cambria"/>
                <a:sym typeface="Cambria"/>
              </a:defRPr>
            </a:pPr>
            <a:r>
              <a:t>5 «Ve y habla con mi siervo David, y comunícale que yo, el Señor, he dicho: “No serás tú quien me construya un templo para que habite en él. </a:t>
            </a:r>
          </a:p>
        </p:txBody>
      </p:sp>
      <p:sp>
        <p:nvSpPr>
          <p:cNvPr id="110" name="TextBox 1"/>
          <p:cNvSpPr txBox="1"/>
          <p:nvPr/>
        </p:nvSpPr>
        <p:spPr>
          <a:xfrm>
            <a:off x="5049958" y="1168025"/>
            <a:ext cx="3414127"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2 Samuel 7.4-5</a:t>
            </a:r>
          </a:p>
        </p:txBody>
      </p:sp>
      <p:pic>
        <p:nvPicPr>
          <p:cNvPr id="111" name="Image" descr="Image"/>
          <p:cNvPicPr>
            <a:picLocks noChangeAspect="1"/>
          </p:cNvPicPr>
          <p:nvPr/>
        </p:nvPicPr>
        <p:blipFill>
          <a:blip r:embed="rId3">
            <a:extLst/>
          </a:blip>
          <a:stretch>
            <a:fillRect/>
          </a:stretch>
        </p:blipFill>
        <p:spPr>
          <a:xfrm>
            <a:off x="10374119" y="6105795"/>
            <a:ext cx="1745827" cy="62326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5"/>
          <a:stretch>
            <a:fillRect/>
          </a:stretch>
        </p:blipFill>
        <p:spPr>
          <a:xfrm>
            <a:off x="0" y="73572"/>
            <a:ext cx="12192000" cy="5909133"/>
          </a:xfrm>
          <a:prstGeom prst="rect">
            <a:avLst/>
          </a:prstGeom>
          <a:ln w="12700">
            <a:miter lim="400000"/>
          </a:ln>
        </p:spPr>
      </p:pic>
      <p:sp>
        <p:nvSpPr>
          <p:cNvPr id="114" name="Content Placeholder 10"/>
          <p:cNvSpPr txBox="1"/>
          <p:nvPr>
            <p:ph type="body" sz="half" idx="1"/>
          </p:nvPr>
        </p:nvSpPr>
        <p:spPr>
          <a:xfrm>
            <a:off x="838200" y="2204955"/>
            <a:ext cx="5181600" cy="4162426"/>
          </a:xfrm>
          <a:prstGeom prst="rect">
            <a:avLst/>
          </a:prstGeom>
        </p:spPr>
        <p:txBody>
          <a:bodyPr/>
          <a:lstStyle/>
          <a:p>
            <a:pPr marL="0" indent="0" defTabSz="822959">
              <a:spcBef>
                <a:spcPts val="900"/>
              </a:spcBef>
              <a:buSzTx/>
              <a:buNone/>
              <a:defRPr sz="2159">
                <a:latin typeface="Cambria"/>
                <a:ea typeface="Cambria"/>
                <a:cs typeface="Cambria"/>
                <a:sym typeface="Cambria"/>
              </a:defRPr>
            </a:pPr>
            <a:r>
              <a:t>RVR</a:t>
            </a:r>
          </a:p>
          <a:p>
            <a:pPr marL="0" indent="0" defTabSz="822959">
              <a:spcBef>
                <a:spcPts val="900"/>
              </a:spcBef>
              <a:buSzTx/>
              <a:buNone/>
              <a:defRPr sz="2159">
                <a:latin typeface="Cambria"/>
                <a:ea typeface="Cambria"/>
                <a:cs typeface="Cambria"/>
                <a:sym typeface="Cambria"/>
              </a:defRPr>
            </a:pPr>
          </a:p>
          <a:p>
            <a:pPr marL="0" indent="0" defTabSz="822959">
              <a:spcBef>
                <a:spcPts val="900"/>
              </a:spcBef>
              <a:buSzTx/>
              <a:buNone/>
              <a:defRPr sz="2159">
                <a:latin typeface="Cambria"/>
                <a:ea typeface="Cambria"/>
                <a:cs typeface="Cambria"/>
                <a:sym typeface="Cambria"/>
              </a:defRPr>
            </a:pPr>
            <a:r>
              <a:t>6 Ciertamente no he habitado en casas desde el día en que saqué a los hijos de Israel de Egipto hasta hoy, sino que he peregrinado en una tienda que me servía de santuario. </a:t>
            </a:r>
          </a:p>
          <a:p>
            <a:pPr marL="0" indent="0" defTabSz="822959">
              <a:spcBef>
                <a:spcPts val="900"/>
              </a:spcBef>
              <a:buSzTx/>
              <a:buNone/>
              <a:defRPr sz="2159">
                <a:latin typeface="Cambria"/>
                <a:ea typeface="Cambria"/>
                <a:cs typeface="Cambria"/>
                <a:sym typeface="Cambria"/>
              </a:defRPr>
            </a:pPr>
          </a:p>
          <a:p>
            <a:pPr marL="0" indent="0" defTabSz="822959">
              <a:spcBef>
                <a:spcPts val="900"/>
              </a:spcBef>
              <a:buSzTx/>
              <a:buNone/>
              <a:defRPr sz="2159">
                <a:latin typeface="Cambria"/>
                <a:ea typeface="Cambria"/>
                <a:cs typeface="Cambria"/>
                <a:sym typeface="Cambria"/>
              </a:defRPr>
            </a:pPr>
            <a:r>
              <a:t>7 En todo cuanto he andado con todos los hijos de Israel, nunca he dicho a ninguna de las tribus de Israel, a quien haya mandado apacentar a mi pueblo de Israel: ‘¿Por qué no me habéis edificado una casa de cedro?’ </a:t>
            </a:r>
          </a:p>
        </p:txBody>
      </p:sp>
      <p:sp>
        <p:nvSpPr>
          <p:cNvPr id="115" name="Content Placeholder 11"/>
          <p:cNvSpPr txBox="1"/>
          <p:nvPr/>
        </p:nvSpPr>
        <p:spPr>
          <a:xfrm>
            <a:off x="6217920" y="2204954"/>
            <a:ext cx="5090160" cy="416242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59536">
              <a:lnSpc>
                <a:spcPct val="90000"/>
              </a:lnSpc>
              <a:spcBef>
                <a:spcPts val="900"/>
              </a:spcBef>
              <a:defRPr sz="2256">
                <a:latin typeface="Cambria"/>
                <a:ea typeface="Cambria"/>
                <a:cs typeface="Cambria"/>
                <a:sym typeface="Cambria"/>
              </a:defRPr>
            </a:pPr>
            <a:r>
              <a:t>VP</a:t>
            </a:r>
            <a:endParaRPr sz="2632"/>
          </a:p>
          <a:p>
            <a:pPr defTabSz="859536">
              <a:lnSpc>
                <a:spcPct val="90000"/>
              </a:lnSpc>
              <a:spcBef>
                <a:spcPts val="900"/>
              </a:spcBef>
              <a:defRPr sz="2256">
                <a:latin typeface="Cambria"/>
                <a:ea typeface="Cambria"/>
                <a:cs typeface="Cambria"/>
                <a:sym typeface="Cambria"/>
              </a:defRPr>
            </a:pPr>
          </a:p>
          <a:p>
            <a:pPr defTabSz="859536">
              <a:lnSpc>
                <a:spcPct val="90000"/>
              </a:lnSpc>
              <a:spcBef>
                <a:spcPts val="900"/>
              </a:spcBef>
              <a:defRPr sz="2256">
                <a:latin typeface="Cambria"/>
                <a:ea typeface="Cambria"/>
                <a:cs typeface="Cambria"/>
                <a:sym typeface="Cambria"/>
              </a:defRPr>
            </a:pPr>
            <a:r>
              <a:t>6 Desde el día en que saqué de Egipto a los israelitas, hasta el presente, nunca he habitado en templos, sino que he andado en simples tiendas de campaña. </a:t>
            </a:r>
          </a:p>
          <a:p>
            <a:pPr defTabSz="859536">
              <a:lnSpc>
                <a:spcPct val="90000"/>
              </a:lnSpc>
              <a:spcBef>
                <a:spcPts val="900"/>
              </a:spcBef>
              <a:defRPr sz="2256">
                <a:latin typeface="Cambria"/>
                <a:ea typeface="Cambria"/>
                <a:cs typeface="Cambria"/>
                <a:sym typeface="Cambria"/>
              </a:defRPr>
            </a:pPr>
          </a:p>
          <a:p>
            <a:pPr defTabSz="859536">
              <a:lnSpc>
                <a:spcPct val="90000"/>
              </a:lnSpc>
              <a:spcBef>
                <a:spcPts val="900"/>
              </a:spcBef>
              <a:defRPr sz="2256">
                <a:latin typeface="Cambria"/>
                <a:ea typeface="Cambria"/>
                <a:cs typeface="Cambria"/>
                <a:sym typeface="Cambria"/>
              </a:defRPr>
            </a:pPr>
            <a:r>
              <a:t>7 En todo el tiempo que anduve con ellos, jamás le pedí a ninguno de sus caudillos, a quienes puse para que gobernaran a mi pueblo Israel, que me construyera un templo de madera de cedro.” </a:t>
            </a:r>
          </a:p>
        </p:txBody>
      </p:sp>
      <p:sp>
        <p:nvSpPr>
          <p:cNvPr id="116"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2 Samuel 7.6-7</a:t>
            </a:r>
          </a:p>
        </p:txBody>
      </p:sp>
      <p:pic>
        <p:nvPicPr>
          <p:cNvPr id="117"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5"/>
            <a:ext cx="5181600" cy="4162426"/>
          </a:xfrm>
          <a:prstGeom prst="rect">
            <a:avLst/>
          </a:prstGeom>
        </p:spPr>
        <p:txBody>
          <a:bodyPr/>
          <a:lstStyle/>
          <a:p>
            <a:pPr marL="0" indent="0" defTabSz="859536">
              <a:spcBef>
                <a:spcPts val="900"/>
              </a:spcBef>
              <a:buSzTx/>
              <a:buNone/>
              <a:defRPr sz="2256">
                <a:latin typeface="Cambria"/>
                <a:ea typeface="Cambria"/>
                <a:cs typeface="Cambria"/>
                <a:sym typeface="Cambria"/>
              </a:defRPr>
            </a:pPr>
            <a:r>
              <a:t>RVR</a:t>
            </a:r>
          </a:p>
          <a:p>
            <a:pPr marL="0" indent="0" defTabSz="859536">
              <a:spcBef>
                <a:spcPts val="900"/>
              </a:spcBef>
              <a:buSzTx/>
              <a:buNone/>
              <a:defRPr sz="2256">
                <a:latin typeface="Cambria"/>
                <a:ea typeface="Cambria"/>
                <a:cs typeface="Cambria"/>
                <a:sym typeface="Cambria"/>
              </a:defRPr>
            </a:pPr>
          </a:p>
          <a:p>
            <a:pPr marL="0" indent="0" defTabSz="859536">
              <a:spcBef>
                <a:spcPts val="900"/>
              </a:spcBef>
              <a:buSzTx/>
              <a:buNone/>
              <a:defRPr sz="2256">
                <a:latin typeface="Cambria"/>
                <a:ea typeface="Cambria"/>
                <a:cs typeface="Cambria"/>
                <a:sym typeface="Cambria"/>
              </a:defRPr>
            </a:pPr>
            <a:r>
              <a:t>8 Ahora, pues, dirás así a mi siervo David: ‘Así ha dicho Jehová de los ejércitos: Yo te tomé del redil, de detrás de las ovejas, para que fueras príncipe de mi pueblo Israel; </a:t>
            </a:r>
          </a:p>
          <a:p>
            <a:pPr marL="0" indent="0" defTabSz="859536">
              <a:spcBef>
                <a:spcPts val="900"/>
              </a:spcBef>
              <a:buSzTx/>
              <a:buNone/>
              <a:defRPr sz="2256">
                <a:latin typeface="Cambria"/>
                <a:ea typeface="Cambria"/>
                <a:cs typeface="Cambria"/>
                <a:sym typeface="Cambria"/>
              </a:defRPr>
            </a:pPr>
          </a:p>
          <a:p>
            <a:pPr marL="0" indent="0" defTabSz="859536">
              <a:spcBef>
                <a:spcPts val="900"/>
              </a:spcBef>
              <a:buSzTx/>
              <a:buNone/>
              <a:defRPr sz="2256">
                <a:latin typeface="Cambria"/>
                <a:ea typeface="Cambria"/>
                <a:cs typeface="Cambria"/>
                <a:sym typeface="Cambria"/>
              </a:defRPr>
            </a:pPr>
            <a:r>
              <a:t>9 y he estado contigo dondequiera que has ido, he exterminado delante de ti a todos tus enemigos, y te he dado nombre grande, como el nombre de los grandes que hay en la tierra. </a:t>
            </a:r>
          </a:p>
        </p:txBody>
      </p:sp>
      <p:sp>
        <p:nvSpPr>
          <p:cNvPr id="121"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22959">
              <a:lnSpc>
                <a:spcPct val="90000"/>
              </a:lnSpc>
              <a:spcBef>
                <a:spcPts val="900"/>
              </a:spcBef>
              <a:defRPr sz="2159">
                <a:latin typeface="Cambria"/>
                <a:ea typeface="Cambria"/>
                <a:cs typeface="Cambria"/>
                <a:sym typeface="Cambria"/>
              </a:defRPr>
            </a:pPr>
            <a:r>
              <a:t>VP</a:t>
            </a:r>
            <a:endParaRPr sz="2520"/>
          </a:p>
          <a:p>
            <a:pPr defTabSz="822959">
              <a:lnSpc>
                <a:spcPct val="90000"/>
              </a:lnSpc>
              <a:spcBef>
                <a:spcPts val="900"/>
              </a:spcBef>
              <a:defRPr sz="2159">
                <a:latin typeface="Cambria"/>
                <a:ea typeface="Cambria"/>
                <a:cs typeface="Cambria"/>
                <a:sym typeface="Cambria"/>
              </a:defRPr>
            </a:pPr>
          </a:p>
          <a:p>
            <a:pPr defTabSz="822959">
              <a:lnSpc>
                <a:spcPct val="90000"/>
              </a:lnSpc>
              <a:spcBef>
                <a:spcPts val="900"/>
              </a:spcBef>
              <a:defRPr sz="2159">
                <a:latin typeface="Cambria"/>
                <a:ea typeface="Cambria"/>
                <a:cs typeface="Cambria"/>
                <a:sym typeface="Cambria"/>
              </a:defRPr>
            </a:pPr>
            <a:r>
              <a:t>8 Por lo tanto, dile a mi siervo David que yo, el Señor todopoderoso, le digo: “Yo te saqué del redil, y te quité de andar tras el rebaño, para que fueras el jefe de mi pueblo Israel; </a:t>
            </a:r>
          </a:p>
          <a:p>
            <a:pPr defTabSz="822959">
              <a:lnSpc>
                <a:spcPct val="90000"/>
              </a:lnSpc>
              <a:spcBef>
                <a:spcPts val="900"/>
              </a:spcBef>
              <a:defRPr sz="2159">
                <a:latin typeface="Cambria"/>
                <a:ea typeface="Cambria"/>
                <a:cs typeface="Cambria"/>
                <a:sym typeface="Cambria"/>
              </a:defRPr>
            </a:pPr>
          </a:p>
          <a:p>
            <a:pPr defTabSz="822959">
              <a:lnSpc>
                <a:spcPct val="90000"/>
              </a:lnSpc>
              <a:spcBef>
                <a:spcPts val="900"/>
              </a:spcBef>
              <a:defRPr sz="2159">
                <a:latin typeface="Cambria"/>
                <a:ea typeface="Cambria"/>
                <a:cs typeface="Cambria"/>
                <a:sym typeface="Cambria"/>
              </a:defRPr>
            </a:pPr>
            <a:r>
              <a:t>9 te he acompañado por dondequiera que has ido, he acabado con todos los enemigos que se te enfrentaron, y te he dado gran fama, como la que tienen los hombres importantes de este mundo. </a:t>
            </a:r>
          </a:p>
        </p:txBody>
      </p:sp>
      <p:pic>
        <p:nvPicPr>
          <p:cNvPr id="122"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3"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2 Samuel 7.8-9</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26" name="Content Placeholder 10"/>
          <p:cNvSpPr txBox="1"/>
          <p:nvPr>
            <p:ph type="body" sz="half" idx="1"/>
          </p:nvPr>
        </p:nvSpPr>
        <p:spPr>
          <a:xfrm>
            <a:off x="838200" y="2204955"/>
            <a:ext cx="5181600" cy="4162426"/>
          </a:xfrm>
          <a:prstGeom prst="rect">
            <a:avLst/>
          </a:prstGeom>
        </p:spPr>
        <p:txBody>
          <a:bodyPr/>
          <a:lstStyle/>
          <a:p>
            <a:pPr marL="0" indent="0" defTabSz="813816">
              <a:spcBef>
                <a:spcPts val="800"/>
              </a:spcBef>
              <a:buSzTx/>
              <a:buNone/>
              <a:defRPr sz="2136">
                <a:latin typeface="Cambria"/>
                <a:ea typeface="Cambria"/>
                <a:cs typeface="Cambria"/>
                <a:sym typeface="Cambria"/>
              </a:defRPr>
            </a:pPr>
            <a:r>
              <a:t>RVR</a:t>
            </a:r>
          </a:p>
          <a:p>
            <a:pPr marL="0" indent="0" defTabSz="813816">
              <a:spcBef>
                <a:spcPts val="800"/>
              </a:spcBef>
              <a:buSzTx/>
              <a:buNone/>
              <a:defRPr sz="2136">
                <a:latin typeface="Cambria"/>
                <a:ea typeface="Cambria"/>
                <a:cs typeface="Cambria"/>
                <a:sym typeface="Cambria"/>
              </a:defRPr>
            </a:pPr>
          </a:p>
          <a:p>
            <a:pPr marL="0" indent="0" defTabSz="813816">
              <a:spcBef>
                <a:spcPts val="800"/>
              </a:spcBef>
              <a:buSzTx/>
              <a:buNone/>
              <a:defRPr sz="2136">
                <a:latin typeface="Cambria"/>
                <a:ea typeface="Cambria"/>
                <a:cs typeface="Cambria"/>
                <a:sym typeface="Cambria"/>
              </a:defRPr>
            </a:pPr>
            <a:r>
              <a:t>10 Además, yo fijaré un lugar para mi pueblo Israel y lo plantaré allí, para que habite en él y nunca más sea removido, ni los inicuos lo aflijan más, como antes, </a:t>
            </a:r>
          </a:p>
          <a:p>
            <a:pPr marL="0" indent="0" defTabSz="813816">
              <a:spcBef>
                <a:spcPts val="800"/>
              </a:spcBef>
              <a:buSzTx/>
              <a:buNone/>
              <a:defRPr sz="2136">
                <a:latin typeface="Cambria"/>
                <a:ea typeface="Cambria"/>
                <a:cs typeface="Cambria"/>
                <a:sym typeface="Cambria"/>
              </a:defRPr>
            </a:pPr>
          </a:p>
          <a:p>
            <a:pPr marL="0" indent="0" defTabSz="813816">
              <a:spcBef>
                <a:spcPts val="800"/>
              </a:spcBef>
              <a:buSzTx/>
              <a:buNone/>
              <a:defRPr sz="2136">
                <a:latin typeface="Cambria"/>
                <a:ea typeface="Cambria"/>
                <a:cs typeface="Cambria"/>
                <a:sym typeface="Cambria"/>
              </a:defRPr>
            </a:pPr>
            <a:r>
              <a:t>11 en el tiempo en que puse jueces sobre mi pueblo Israel; y a ti te haré descansar de todos tus enemigos. Asimismo Jehová te hace saber que él te edificará una casa. </a:t>
            </a:r>
          </a:p>
        </p:txBody>
      </p:sp>
      <p:sp>
        <p:nvSpPr>
          <p:cNvPr id="127"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defTabSz="859536">
              <a:lnSpc>
                <a:spcPct val="90000"/>
              </a:lnSpc>
              <a:spcBef>
                <a:spcPts val="900"/>
              </a:spcBef>
              <a:defRPr sz="2256">
                <a:latin typeface="Cambria"/>
                <a:ea typeface="Cambria"/>
                <a:cs typeface="Cambria"/>
                <a:sym typeface="Cambria"/>
              </a:defRPr>
            </a:pPr>
            <a:r>
              <a:t>VP</a:t>
            </a:r>
            <a:endParaRPr sz="2632"/>
          </a:p>
          <a:p>
            <a:pPr defTabSz="859536">
              <a:lnSpc>
                <a:spcPct val="90000"/>
              </a:lnSpc>
              <a:spcBef>
                <a:spcPts val="900"/>
              </a:spcBef>
              <a:defRPr sz="2256">
                <a:latin typeface="Cambria"/>
                <a:ea typeface="Cambria"/>
                <a:cs typeface="Cambria"/>
                <a:sym typeface="Cambria"/>
              </a:defRPr>
            </a:pPr>
          </a:p>
          <a:p>
            <a:pPr defTabSz="859536">
              <a:lnSpc>
                <a:spcPct val="90000"/>
              </a:lnSpc>
              <a:spcBef>
                <a:spcPts val="900"/>
              </a:spcBef>
              <a:defRPr sz="2256">
                <a:latin typeface="Cambria"/>
                <a:ea typeface="Cambria"/>
                <a:cs typeface="Cambria"/>
                <a:sym typeface="Cambria"/>
              </a:defRPr>
            </a:pPr>
            <a:r>
              <a:t>10 Además he preparado un lugar para mi pueblo Israel, y allí los he instalado para que vivan en un sitio propio, donde nadie los moleste ni los malhechores los opriman como al principio, </a:t>
            </a:r>
          </a:p>
          <a:p>
            <a:pPr defTabSz="859536">
              <a:lnSpc>
                <a:spcPct val="90000"/>
              </a:lnSpc>
              <a:spcBef>
                <a:spcPts val="900"/>
              </a:spcBef>
              <a:defRPr sz="2256">
                <a:latin typeface="Cambria"/>
                <a:ea typeface="Cambria"/>
                <a:cs typeface="Cambria"/>
                <a:sym typeface="Cambria"/>
              </a:defRPr>
            </a:pPr>
          </a:p>
          <a:p>
            <a:pPr defTabSz="859536">
              <a:lnSpc>
                <a:spcPct val="90000"/>
              </a:lnSpc>
              <a:spcBef>
                <a:spcPts val="900"/>
              </a:spcBef>
              <a:defRPr sz="2256">
                <a:latin typeface="Cambria"/>
                <a:ea typeface="Cambria"/>
                <a:cs typeface="Cambria"/>
                <a:sym typeface="Cambria"/>
              </a:defRPr>
            </a:pPr>
            <a:r>
              <a:t>11 cuando puse caudillos que gobernaran a mi pueblo Israel. Yo haré que te veas libre de todos tus enemigos. Y te hago saber que te daré descendientes, </a:t>
            </a:r>
          </a:p>
        </p:txBody>
      </p:sp>
      <p:pic>
        <p:nvPicPr>
          <p:cNvPr id="128"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29"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2 Samuel 7.10-11</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32"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12 Y cuando tus días se hayan cumplido y duermas con tus padres, yo levantaré después de ti a uno de tu linaje, el cual saldrá de tus entrañas, y afirmaré su reino. </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13 Él edificará una casa para mi nombre, y yo afirmaré para siempre el trono de su reino.</a:t>
            </a:r>
          </a:p>
        </p:txBody>
      </p:sp>
      <p:sp>
        <p:nvSpPr>
          <p:cNvPr id="133"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12 y que cuando tu vida llegue a su fin y mueras, yo estableceré a uno de tus descendientes y lo confirmaré en el reino. </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13 Él me construirá un templo, y yo afirmaré su reino para siempre.</a:t>
            </a:r>
          </a:p>
        </p:txBody>
      </p:sp>
      <p:pic>
        <p:nvPicPr>
          <p:cNvPr id="134"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35"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2 Samuel 7.12-13</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4085"/>
          <a:stretch>
            <a:fillRect/>
          </a:stretch>
        </p:blipFill>
        <p:spPr>
          <a:xfrm>
            <a:off x="0" y="73572"/>
            <a:ext cx="12192000" cy="5891985"/>
          </a:xfrm>
          <a:prstGeom prst="rect">
            <a:avLst/>
          </a:prstGeom>
          <a:ln w="12700">
            <a:miter lim="400000"/>
          </a:ln>
        </p:spPr>
      </p:pic>
      <p:sp>
        <p:nvSpPr>
          <p:cNvPr id="138" name="Content Placeholder 10"/>
          <p:cNvSpPr txBox="1"/>
          <p:nvPr>
            <p:ph type="body" sz="half" idx="1"/>
          </p:nvPr>
        </p:nvSpPr>
        <p:spPr>
          <a:xfrm>
            <a:off x="838200" y="2204955"/>
            <a:ext cx="5181600" cy="4162426"/>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14 Yo seré padre para él, y él será hijo para mí. Si hace mal, yo lo castigaré con vara de hombres, y con azotes de hijos de hombres; </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15 pero no apartaré mi misericordia de él como la aparté de Saúl, a quien quité de delante de ti. </a:t>
            </a:r>
          </a:p>
        </p:txBody>
      </p:sp>
      <p:sp>
        <p:nvSpPr>
          <p:cNvPr id="139" name="Content Placeholder 11"/>
          <p:cNvSpPr txBox="1"/>
          <p:nvPr/>
        </p:nvSpPr>
        <p:spPr>
          <a:xfrm>
            <a:off x="6217920" y="2204954"/>
            <a:ext cx="5090160" cy="416242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14 Yo le seré un padre, y él me será un hijo. Y cuando cometa una falta, yo lo castigaré y lo azotaré como todo padre lo hace con su hijo, </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15 pero no le retiraré mi bondad como se la retiré a Saúl, al cual quité para ponerte a ti en su lugar. </a:t>
            </a:r>
          </a:p>
        </p:txBody>
      </p:sp>
      <p:pic>
        <p:nvPicPr>
          <p:cNvPr id="140" name="Image" descr="Image"/>
          <p:cNvPicPr>
            <a:picLocks noChangeAspect="1"/>
          </p:cNvPicPr>
          <p:nvPr/>
        </p:nvPicPr>
        <p:blipFill>
          <a:blip r:embed="rId3">
            <a:extLst/>
          </a:blip>
          <a:stretch>
            <a:fillRect/>
          </a:stretch>
        </p:blipFill>
        <p:spPr>
          <a:xfrm>
            <a:off x="10203481" y="6004594"/>
            <a:ext cx="1831897" cy="653992"/>
          </a:xfrm>
          <a:prstGeom prst="rect">
            <a:avLst/>
          </a:prstGeom>
          <a:ln w="12700">
            <a:miter lim="400000"/>
          </a:ln>
        </p:spPr>
      </p:pic>
      <p:sp>
        <p:nvSpPr>
          <p:cNvPr id="141" name="TextBox 1"/>
          <p:cNvSpPr txBox="1"/>
          <p:nvPr/>
        </p:nvSpPr>
        <p:spPr>
          <a:xfrm>
            <a:off x="5040488" y="1251052"/>
            <a:ext cx="4238340" cy="4521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800">
                <a:solidFill>
                  <a:srgbClr val="57350B"/>
                </a:solidFill>
                <a:latin typeface="Futura Medium"/>
                <a:ea typeface="Futura Medium"/>
                <a:cs typeface="Futura Medium"/>
                <a:sym typeface="Futura Medium"/>
              </a:defRPr>
            </a:lvl1pPr>
          </a:lstStyle>
          <a:p>
            <a:pPr/>
            <a:r>
              <a:t>2 Samuel 7.14-15</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Helvetica"/>
        <a:ea typeface="Helvetica"/>
        <a:cs typeface="Helvetica"/>
      </a:majorFont>
      <a:minorFont>
        <a:latin typeface="Aptos"/>
        <a:ea typeface="Aptos"/>
        <a:cs typeface="Aptos"/>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