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14</a:t>
            </a:r>
            <a:br/>
            <a:r>
              <a:rPr cap="all">
                <a:solidFill>
                  <a:srgbClr val="D98E5F"/>
                </a:solidFill>
              </a:rPr>
              <a:t>EL HEREDERO DE DAVID </a:t>
            </a:r>
            <a:endParaRPr cap="all">
              <a:solidFill>
                <a:srgbClr val="D98E5F"/>
              </a:solidFill>
            </a:endParaRPr>
          </a:p>
          <a:p>
            <a:pPr algn="l" defTabSz="886966">
              <a:defRPr sz="3600">
                <a:solidFill>
                  <a:srgbClr val="4DA1AF"/>
                </a:solidFill>
                <a:latin typeface="Futura Bold"/>
                <a:ea typeface="Futura Bold"/>
                <a:cs typeface="Futura Bold"/>
                <a:sym typeface="Futura Bold"/>
              </a:defRPr>
            </a:pPr>
            <a:r>
              <a:rPr sz="1800">
                <a:solidFill>
                  <a:srgbClr val="0D0D0D"/>
                </a:solidFill>
              </a:rPr>
              <a:t>Rut 4.9-17; Lucas 3.23, 31b-32</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«Y le dieron nombre las vecinas, diciendo: «¡Le ha nacido un     hijo a Noemí! Y le pusieron por nombre Obed. Éste fue el padre  de Isaí, padre de David».</a:t>
            </a:r>
          </a:p>
          <a:p>
            <a:pPr algn="r">
              <a:defRPr sz="2000">
                <a:latin typeface="Cambria"/>
                <a:ea typeface="Cambria"/>
                <a:cs typeface="Cambria"/>
                <a:sym typeface="Cambria"/>
              </a:defRPr>
            </a:pPr>
            <a:r>
              <a:t>Rut 4.17</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4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31 hijo de Matata, hijo de Natán,</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32 hijo de David, hijo de Isaí, hijo de Obed, hijo de Booz, hijo de Salmón, hijo de Naasón.</a:t>
            </a:r>
          </a:p>
        </p:txBody>
      </p:sp>
      <p:sp>
        <p:nvSpPr>
          <p:cNvPr id="145"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31  que fue hijo de Matatá, que fue hijo de Natán,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32 que fue hijo de David, que fue hijo de Jesé, que fue hijo de Obed, que fue hijo de Booz, que fue hijo de Sélah, que fue hijo de Nahasón.</a:t>
            </a:r>
          </a:p>
        </p:txBody>
      </p:sp>
      <p:pic>
        <p:nvPicPr>
          <p:cNvPr id="146"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7"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3.31b-32</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0" name="Content Placeholder 7"/>
          <p:cNvSpPr txBox="1"/>
          <p:nvPr>
            <p:ph type="body" idx="1"/>
          </p:nvPr>
        </p:nvSpPr>
        <p:spPr>
          <a:xfrm>
            <a:off x="838200" y="2435225"/>
            <a:ext cx="10515600" cy="3914775"/>
          </a:xfrm>
          <a:prstGeom prst="rect">
            <a:avLst/>
          </a:prstGeom>
        </p:spPr>
        <p:txBody>
          <a:bodyPr anchor="ctr"/>
          <a:lstStyle/>
          <a:p>
            <a:pPr marL="217170" indent="-217170" defTabSz="868680">
              <a:spcBef>
                <a:spcPts val="900"/>
              </a:spcBef>
              <a:defRPr sz="2660">
                <a:latin typeface="Cambria"/>
                <a:ea typeface="Cambria"/>
                <a:cs typeface="Cambria"/>
                <a:sym typeface="Cambria"/>
              </a:defRPr>
            </a:pPr>
            <a:r>
              <a:t>La idea de que el Mesías sería descendiente o «Hijo de David» se basa en textos tales como Isaías 11.1, Jeremías 23.5 y 33.15. También la vemos en el Nuevo Testamento, particularmente en textos como Mateo 22.42 y Marcos 12.35-36, que afirman la idea de que el Mesías sería Hijo de David.</a:t>
            </a:r>
          </a:p>
          <a:p>
            <a:pPr marL="217170" indent="-217170" defTabSz="868680">
              <a:spcBef>
                <a:spcPts val="900"/>
              </a:spcBef>
              <a:defRPr sz="2660">
                <a:latin typeface="Cambria"/>
                <a:ea typeface="Cambria"/>
                <a:cs typeface="Cambria"/>
                <a:sym typeface="Cambria"/>
              </a:defRPr>
            </a:pPr>
            <a:r>
              <a:t>Dios muestra su amor y su fidelidad redentora aun en medio de la pobreza, la angustia y el dolor.</a:t>
            </a:r>
          </a:p>
          <a:p>
            <a:pPr marL="217170" indent="-217170" defTabSz="868680">
              <a:spcBef>
                <a:spcPts val="900"/>
              </a:spcBef>
              <a:defRPr sz="2660">
                <a:latin typeface="Cambria"/>
                <a:ea typeface="Cambria"/>
                <a:cs typeface="Cambria"/>
                <a:sym typeface="Cambria"/>
              </a:defRPr>
            </a:pPr>
            <a:r>
              <a:t>Dios cumple sus promesas. Así como el Señor cumplió sus promesas ayer, lo hará hoy porque «Jesucristo es el mismo ayer, hoy y por los siglos» (Heb 13.8).</a:t>
            </a:r>
          </a:p>
        </p:txBody>
      </p:sp>
      <p:pic>
        <p:nvPicPr>
          <p:cNvPr id="15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4" name="Content Placeholder 7"/>
          <p:cNvSpPr txBox="1"/>
          <p:nvPr>
            <p:ph type="body" idx="1"/>
          </p:nvPr>
        </p:nvSpPr>
        <p:spPr>
          <a:xfrm>
            <a:off x="838200" y="2435225"/>
            <a:ext cx="10515600" cy="3914775"/>
          </a:xfrm>
          <a:prstGeom prst="rect">
            <a:avLst/>
          </a:prstGeom>
        </p:spPr>
        <p:txBody>
          <a:bodyPr anchor="ctr"/>
          <a:lstStyle/>
          <a:p>
            <a:pPr>
              <a:defRPr>
                <a:latin typeface="Cambria"/>
                <a:ea typeface="Cambria"/>
                <a:cs typeface="Cambria"/>
                <a:sym typeface="Cambria"/>
              </a:defRPr>
            </a:pPr>
            <a:r>
              <a:t>Dios muestra su amor hacia las personas más débiles y vulnerables de la sociedad: la mujer, la viuda, la persona extranjera, la comunidad inmigrante y las personas que recién se acercan a la fe.</a:t>
            </a:r>
          </a:p>
          <a:p>
            <a:pPr>
              <a:defRPr>
                <a:latin typeface="Cambria"/>
                <a:ea typeface="Cambria"/>
                <a:cs typeface="Cambria"/>
                <a:sym typeface="Cambria"/>
              </a:defRPr>
            </a:pPr>
            <a:r>
              <a:t>Jesús mostró los mismos énfasis tocando a las personas intocables, bendiciendo mujeres viudas y sanando aun a personas extranjeras. Prestemos atención a los asuntos que Jesús prestó atención.   </a:t>
            </a:r>
          </a:p>
        </p:txBody>
      </p:sp>
      <p:pic>
        <p:nvPicPr>
          <p:cNvPr id="15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Buen Dios y Padre celestial, mil gracias te damos por las muchas enseñanzas que nos das a través de las Sagradas Escrituras. De manera particular, te damos gracias por el ejemplo de fe dado por mujeres ejemplares, tales como Noemí, Rut y María de Nazaret. Gracias por Jesús, el Cristo, el Mesías prometido. Gracias te damos, Señor, en el nombre de Jesús. Amén. </a:t>
            </a:r>
          </a:p>
        </p:txBody>
      </p:sp>
      <p:pic>
        <p:nvPicPr>
          <p:cNvPr id="15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126956"/>
            <a:ext cx="10515600" cy="3929065"/>
          </a:xfrm>
          <a:prstGeom prst="rect">
            <a:avLst/>
          </a:prstGeom>
        </p:spPr>
        <p:txBody>
          <a:bodyPr anchor="ctr"/>
          <a:lstStyle/>
          <a:p>
            <a:pPr>
              <a:defRPr sz="2400">
                <a:latin typeface="Cambria"/>
                <a:ea typeface="Cambria"/>
                <a:cs typeface="Cambria"/>
                <a:sym typeface="Cambria"/>
              </a:defRPr>
            </a:pPr>
            <a:r>
              <a:t>Explorar el linaje de Jesús de Nazaret.</a:t>
            </a:r>
          </a:p>
          <a:p>
            <a:pPr>
              <a:defRPr sz="2400">
                <a:latin typeface="Cambria"/>
                <a:ea typeface="Cambria"/>
                <a:cs typeface="Cambria"/>
                <a:sym typeface="Cambria"/>
              </a:defRPr>
            </a:pPr>
            <a:r>
              <a:t>Especificar la conexión entre Jesús de Nazaret y el rey David.</a:t>
            </a:r>
          </a:p>
          <a:p>
            <a:pPr>
              <a:defRPr sz="2400">
                <a:latin typeface="Cambria"/>
                <a:ea typeface="Cambria"/>
                <a:cs typeface="Cambria"/>
                <a:sym typeface="Cambria"/>
              </a:defRPr>
            </a:pPr>
            <a:r>
              <a:t>Demostrar la misericordia de Dios al incluir a personas extranjeras entre los antepasados del Mesías.</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Moabita: </a:t>
            </a:r>
            <a:r>
              <a:rPr i="1"/>
              <a:t>Mujer proveniente de Moab, un país que se encontraba al otro lado del Jordán, en territorio que hoy forma parte de Jordania. Deuteronomio 3.2-4 prohíbe el matrimonio de israelitas con moabitas. </a:t>
            </a:r>
            <a:endParaRPr i="1"/>
          </a:p>
          <a:p>
            <a:pPr>
              <a:defRPr sz="2400">
                <a:latin typeface="Cambria"/>
                <a:ea typeface="Cambria"/>
                <a:cs typeface="Cambria"/>
                <a:sym typeface="Cambria"/>
              </a:defRPr>
            </a:pPr>
            <a:r>
              <a:rPr b="1"/>
              <a:t>Casa: </a:t>
            </a:r>
            <a:r>
              <a:rPr i="1"/>
              <a:t>En primer lugar, el término «casa» se refiere al lugar en el cual habita una persona o una familia. De manera metafórica, en la Biblia, la palabra «casa» puede referirse a una familia extendida, un clan, una tribu y aun a un país.</a:t>
            </a:r>
            <a:endParaRPr i="1"/>
          </a:p>
          <a:p>
            <a:pPr>
              <a:defRPr sz="2400">
                <a:latin typeface="Cambria"/>
                <a:ea typeface="Cambria"/>
                <a:cs typeface="Cambria"/>
                <a:sym typeface="Cambria"/>
              </a:defRPr>
            </a:pPr>
            <a:r>
              <a:rPr b="1"/>
              <a:t>Efrata: </a:t>
            </a:r>
            <a:r>
              <a:rPr i="1"/>
              <a:t>Otro nombre para la ciudad de Belén.</a:t>
            </a:r>
            <a:endParaRPr i="1"/>
          </a:p>
          <a:p>
            <a:pPr>
              <a:defRPr sz="2400">
                <a:latin typeface="Cambria"/>
                <a:ea typeface="Cambria"/>
                <a:cs typeface="Cambria"/>
                <a:sym typeface="Cambria"/>
              </a:defRPr>
            </a:pPr>
            <a:r>
              <a:rPr b="1"/>
              <a:t>Belén:</a:t>
            </a:r>
            <a:r>
              <a:rPr i="1"/>
              <a:t> Ciudad ubicada en la antigua región de la tribu de Judá cuyo nombre significa «la casa del pan». Hoy se encuentra en territorio controlado por la Autoridad Palestina.</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defTabSz="740663">
              <a:spcBef>
                <a:spcPts val="800"/>
              </a:spcBef>
              <a:buSzTx/>
              <a:buNone/>
              <a:defRPr sz="1944">
                <a:latin typeface="Cambria"/>
                <a:ea typeface="Cambria"/>
                <a:cs typeface="Cambria"/>
                <a:sym typeface="Cambria"/>
              </a:defRPr>
            </a:pPr>
            <a:r>
              <a:t>RVR</a:t>
            </a:r>
          </a:p>
          <a:p>
            <a:pPr marL="0" indent="0" defTabSz="740663">
              <a:spcBef>
                <a:spcPts val="800"/>
              </a:spcBef>
              <a:buSzTx/>
              <a:buNone/>
              <a:defRPr sz="1944">
                <a:latin typeface="Cambria"/>
                <a:ea typeface="Cambria"/>
                <a:cs typeface="Cambria"/>
                <a:sym typeface="Cambria"/>
              </a:defRPr>
            </a:pPr>
          </a:p>
          <a:p>
            <a:pPr marL="0" indent="0" defTabSz="740663">
              <a:spcBef>
                <a:spcPts val="800"/>
              </a:spcBef>
              <a:buSzTx/>
              <a:buNone/>
              <a:defRPr sz="1944">
                <a:latin typeface="Cambria"/>
                <a:ea typeface="Cambria"/>
                <a:cs typeface="Cambria"/>
                <a:sym typeface="Cambria"/>
              </a:defRPr>
            </a:pPr>
            <a:r>
              <a:t>9 Dirigiéndose a los ancianos y a todo el pueblo, Booz dijo: —Vosotros sois testigos hoy de que he adquirido de manos de Noemí todo lo que fue de Elimelec, y todo lo que fue de Quelión y de Mahlón. </a:t>
            </a:r>
          </a:p>
          <a:p>
            <a:pPr marL="0" indent="0" defTabSz="740663">
              <a:spcBef>
                <a:spcPts val="800"/>
              </a:spcBef>
              <a:buSzTx/>
              <a:buNone/>
              <a:defRPr sz="1944">
                <a:latin typeface="Cambria"/>
                <a:ea typeface="Cambria"/>
                <a:cs typeface="Cambria"/>
                <a:sym typeface="Cambria"/>
              </a:defRPr>
            </a:pPr>
          </a:p>
          <a:p>
            <a:pPr marL="0" indent="0" defTabSz="740663">
              <a:spcBef>
                <a:spcPts val="800"/>
              </a:spcBef>
              <a:buSzTx/>
              <a:buNone/>
              <a:defRPr sz="1944">
                <a:latin typeface="Cambria"/>
                <a:ea typeface="Cambria"/>
                <a:cs typeface="Cambria"/>
                <a:sym typeface="Cambria"/>
              </a:defRPr>
            </a:pPr>
            <a:r>
              <a:t>10 Y que también tomo por mi mujer a Rut la moabita, mujer de Mahlón, para restaurar el nombre del difunto sobre su heredad, para que el nombre del muerto no se borre de entre sus hermanos, ni de entre su pueblo. Vosotros sois testigos hoy.</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41247">
              <a:lnSpc>
                <a:spcPct val="90000"/>
              </a:lnSpc>
              <a:spcBef>
                <a:spcPts val="900"/>
              </a:spcBef>
              <a:defRPr i="1" sz="2208">
                <a:latin typeface="Cambria"/>
                <a:ea typeface="Cambria"/>
                <a:cs typeface="Cambria"/>
                <a:sym typeface="Cambria"/>
              </a:defRPr>
            </a:pPr>
            <a:r>
              <a:t>VP</a:t>
            </a:r>
            <a:endParaRPr sz="2576"/>
          </a:p>
          <a:p>
            <a:pPr defTabSz="841247">
              <a:lnSpc>
                <a:spcPct val="90000"/>
              </a:lnSpc>
              <a:spcBef>
                <a:spcPts val="900"/>
              </a:spcBef>
              <a:defRPr i="1" sz="2208">
                <a:latin typeface="Cambria"/>
                <a:ea typeface="Cambria"/>
                <a:cs typeface="Cambria"/>
                <a:sym typeface="Cambria"/>
              </a:defRPr>
            </a:pPr>
          </a:p>
          <a:p>
            <a:pPr defTabSz="841247">
              <a:lnSpc>
                <a:spcPct val="90000"/>
              </a:lnSpc>
              <a:spcBef>
                <a:spcPts val="900"/>
              </a:spcBef>
              <a:defRPr i="1" sz="2024">
                <a:latin typeface="Cambria"/>
                <a:ea typeface="Cambria"/>
                <a:cs typeface="Cambria"/>
                <a:sym typeface="Cambria"/>
              </a:defRPr>
            </a:pPr>
            <a:r>
              <a:t>9 Entonces Booz dijo a los ancianos y a los allí presentes: —Todos ustedes son hoy testigos de que le compro a Noemí las propiedades de Elimélec, Quilión y Mahlón. </a:t>
            </a:r>
          </a:p>
          <a:p>
            <a:pPr defTabSz="841247">
              <a:lnSpc>
                <a:spcPct val="90000"/>
              </a:lnSpc>
              <a:spcBef>
                <a:spcPts val="900"/>
              </a:spcBef>
              <a:defRPr i="1" sz="2024">
                <a:latin typeface="Cambria"/>
                <a:ea typeface="Cambria"/>
                <a:cs typeface="Cambria"/>
                <a:sym typeface="Cambria"/>
              </a:defRPr>
            </a:pPr>
          </a:p>
          <a:p>
            <a:pPr defTabSz="841247">
              <a:lnSpc>
                <a:spcPct val="90000"/>
              </a:lnSpc>
              <a:spcBef>
                <a:spcPts val="900"/>
              </a:spcBef>
              <a:defRPr i="1" sz="2024">
                <a:latin typeface="Cambria"/>
                <a:ea typeface="Cambria"/>
                <a:cs typeface="Cambria"/>
                <a:sym typeface="Cambria"/>
              </a:defRPr>
            </a:pPr>
            <a:r>
              <a:t>10 También son testigos de que tomo por esposa a Rut, la viuda moabita, para que la propiedad se mantenga a nombre de Mahlón, su difunto esposo. Así no se borrará el nombre de Mahlón de entre los suyos, ni será olvidado en este pueblo. Hoy son ustedes testigos.</a:t>
            </a:r>
          </a:p>
        </p:txBody>
      </p:sp>
      <p:sp>
        <p:nvSpPr>
          <p:cNvPr id="110" name="TextBox 1"/>
          <p:cNvSpPr txBox="1"/>
          <p:nvPr/>
        </p:nvSpPr>
        <p:spPr>
          <a:xfrm>
            <a:off x="5049958" y="1168025"/>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Rut 4.9-10</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defTabSz="804672">
              <a:spcBef>
                <a:spcPts val="800"/>
              </a:spcBef>
              <a:buSzTx/>
              <a:buNone/>
              <a:defRPr sz="2112">
                <a:latin typeface="Cambria"/>
                <a:ea typeface="Cambria"/>
                <a:cs typeface="Cambria"/>
                <a:sym typeface="Cambria"/>
              </a:defRPr>
            </a:pPr>
            <a:r>
              <a:t>RVR</a:t>
            </a:r>
          </a:p>
          <a:p>
            <a:pPr marL="0" indent="0" defTabSz="804672">
              <a:spcBef>
                <a:spcPts val="800"/>
              </a:spcBef>
              <a:buSzTx/>
              <a:buNone/>
              <a:defRPr sz="2112">
                <a:latin typeface="Cambria"/>
                <a:ea typeface="Cambria"/>
                <a:cs typeface="Cambria"/>
                <a:sym typeface="Cambria"/>
              </a:defRPr>
            </a:pPr>
          </a:p>
          <a:p>
            <a:pPr marL="0" indent="0" defTabSz="804672">
              <a:spcBef>
                <a:spcPts val="800"/>
              </a:spcBef>
              <a:buSzTx/>
              <a:buNone/>
              <a:defRPr sz="2112">
                <a:latin typeface="Cambria"/>
                <a:ea typeface="Cambria"/>
                <a:cs typeface="Cambria"/>
                <a:sym typeface="Cambria"/>
              </a:defRPr>
            </a:pPr>
            <a:r>
              <a:t>11 Todos los que estaban a la puerta del pueblo y los ancianos respondieron: —Testigos somos. Jehová haga a la mujer que entra en tu casa como a Raquel y a Lea, las cuales edificaron la casa de Israel; y tú seas distinguido en Efrata, y renombrado en Belén.</a:t>
            </a:r>
          </a:p>
          <a:p>
            <a:pPr marL="0" indent="0" defTabSz="804672">
              <a:spcBef>
                <a:spcPts val="800"/>
              </a:spcBef>
              <a:buSzTx/>
              <a:buNone/>
              <a:defRPr sz="2112">
                <a:latin typeface="Cambria"/>
                <a:ea typeface="Cambria"/>
                <a:cs typeface="Cambria"/>
                <a:sym typeface="Cambria"/>
              </a:defRPr>
            </a:pPr>
          </a:p>
          <a:p>
            <a:pPr marL="0" indent="0" defTabSz="804672">
              <a:spcBef>
                <a:spcPts val="800"/>
              </a:spcBef>
              <a:buSzTx/>
              <a:buNone/>
              <a:defRPr sz="2112">
                <a:latin typeface="Cambria"/>
                <a:ea typeface="Cambria"/>
                <a:cs typeface="Cambria"/>
                <a:sym typeface="Cambria"/>
              </a:defRPr>
            </a:pPr>
            <a:r>
              <a:t>12 Sea tu casa como la casa de Fares, el hijo de Tamar y Judá, gracias a la descendencia que de esa joven te dé Jehová.</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795527">
              <a:lnSpc>
                <a:spcPct val="90000"/>
              </a:lnSpc>
              <a:spcBef>
                <a:spcPts val="800"/>
              </a:spcBef>
              <a:defRPr sz="2088">
                <a:latin typeface="Cambria"/>
                <a:ea typeface="Cambria"/>
                <a:cs typeface="Cambria"/>
                <a:sym typeface="Cambria"/>
              </a:defRPr>
            </a:pPr>
            <a:r>
              <a:t>VP</a:t>
            </a:r>
            <a:endParaRPr sz="2436"/>
          </a:p>
          <a:p>
            <a:pPr defTabSz="795527">
              <a:lnSpc>
                <a:spcPct val="90000"/>
              </a:lnSpc>
              <a:spcBef>
                <a:spcPts val="800"/>
              </a:spcBef>
              <a:defRPr sz="2088">
                <a:latin typeface="Cambria"/>
                <a:ea typeface="Cambria"/>
                <a:cs typeface="Cambria"/>
                <a:sym typeface="Cambria"/>
              </a:defRPr>
            </a:pPr>
          </a:p>
          <a:p>
            <a:pPr defTabSz="795527">
              <a:lnSpc>
                <a:spcPct val="90000"/>
              </a:lnSpc>
              <a:spcBef>
                <a:spcPts val="800"/>
              </a:spcBef>
              <a:defRPr sz="2088">
                <a:latin typeface="Cambria"/>
                <a:ea typeface="Cambria"/>
                <a:cs typeface="Cambria"/>
                <a:sym typeface="Cambria"/>
              </a:defRPr>
            </a:pPr>
            <a:r>
              <a:t>11 Los ancianos y todos los presentes contestaron: —Sí, lo somos. ¡El Señor haga que la mujer que va a entrar en tu casa sea como Raquel y Lía, de quienes descendemos todos los israelitas! Y tú, sé un hombre ilustre en Efrata, un hombre notable en Belén. </a:t>
            </a:r>
          </a:p>
          <a:p>
            <a:pPr defTabSz="795527">
              <a:lnSpc>
                <a:spcPct val="90000"/>
              </a:lnSpc>
              <a:spcBef>
                <a:spcPts val="800"/>
              </a:spcBef>
              <a:defRPr sz="2088">
                <a:latin typeface="Cambria"/>
                <a:ea typeface="Cambria"/>
                <a:cs typeface="Cambria"/>
                <a:sym typeface="Cambria"/>
              </a:defRPr>
            </a:pPr>
          </a:p>
          <a:p>
            <a:pPr defTabSz="795527">
              <a:lnSpc>
                <a:spcPct val="90000"/>
              </a:lnSpc>
              <a:spcBef>
                <a:spcPts val="800"/>
              </a:spcBef>
              <a:defRPr sz="2088">
                <a:latin typeface="Cambria"/>
                <a:ea typeface="Cambria"/>
                <a:cs typeface="Cambria"/>
                <a:sym typeface="Cambria"/>
              </a:defRPr>
            </a:pPr>
            <a:r>
              <a:t>12 Que el Señor te dé muchos hijos de esta mujer. Que tengas una familia numerosa, como la tuvo Fares, el hijo de Tamar y Judá.</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Rut 4.11-12</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13 Así fue como Booz tomó a Rut y se casó con ella. Se unió a ella, y Jehová permitió que concibiera y diera a luz un hijo.</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14 Y las mujeres decían a Noemí: «Alabado sea Jehová, que hizo que no te faltara hoy pariente, cuyo nombre será celebrado en Israel; </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13 Así fue como Booz se casó con Rut. Y se unió a ella, y el Señor permitió que quedara embarazada y que tuviera un hijo.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14 Entonces las mujeres decían a Noemí: —¡Alabado sea el Señor, que te ha dado hoy un nieto para que cuide de ti! ¡Ojalá tu nieto sea famoso en Israel! </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Rut 4.13-14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15 el cual será restaurador de tu alma, y te sostendrá en tu vejez; pues tu nuera, que te ama, lo ha dado a luz; y ella es de más valor para ti que siete hijos.»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16 Tomando Noemí al niño, lo puso en su regazo y lo crió.</a:t>
            </a:r>
          </a:p>
        </p:txBody>
      </p:sp>
      <p:sp>
        <p:nvSpPr>
          <p:cNvPr id="127"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15 Él te dará ánimos y te sostendrá en tu vejez, porque es el hijo de tu nuera, la que tanto te quiere y que vale para ti más que siete hijos.</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16 Noemí tomó al niño en su regazo y se encargó de criarlo. </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Rut 4.15-16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17 Y le dieron nombre las vecinas, diciendo: «¡Le ha nacido un hijo a Noemí!» Y le pusieron por nombre Obed. Éste fue el padre de Isaí, padre de David.</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17 Al verlo, las vecinas decían: —¡Le ha nacido un hijo a Noemí! Y le pusieron por nombre Obed. Éste fue el padre de Jesé y abuelo de David.</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Rut 4.17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23 Jesús, al comenzar su ministerio, era como de treinta años, hijo, según se creía, de José hijo de Elí</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23 Jesús tenía unos treinta años cuando comenzó su actividad. Fue hijo, según se creía, de José. José fue hijo de Elí,</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Lucas 3.23</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