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1D8"/>
          </a:solidFill>
        </a:fill>
      </a:tcStyle>
    </a:wholeTbl>
    <a:band2H>
      <a:tcTxStyle b="def" i="def"/>
      <a:tcStyle>
        <a:tcBdr/>
        <a:fill>
          <a:solidFill>
            <a:srgbClr val="E7E9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3CB"/>
          </a:solidFill>
        </a:fill>
      </a:tcStyle>
    </a:wholeTbl>
    <a:band2H>
      <a:tcTxStyle b="def" i="def"/>
      <a:tcStyle>
        <a:tcBdr/>
        <a:fill>
          <a:solidFill>
            <a:srgbClr val="E7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E1CC"/>
          </a:solidFill>
        </a:fill>
      </a:tcStyle>
    </a:wholeTbl>
    <a:band2H>
      <a:tcTxStyle b="def" i="def"/>
      <a:tcStyle>
        <a:tcBdr/>
        <a:fill>
          <a:solidFill>
            <a:srgbClr val="E8F0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ptos"/>
      </a:defRPr>
    </a:lvl1pPr>
    <a:lvl2pPr indent="228600" latinLnBrk="0">
      <a:defRPr sz="1200">
        <a:latin typeface="+mj-lt"/>
        <a:ea typeface="+mj-ea"/>
        <a:cs typeface="+mj-cs"/>
        <a:sym typeface="Aptos"/>
      </a:defRPr>
    </a:lvl2pPr>
    <a:lvl3pPr indent="457200" latinLnBrk="0">
      <a:defRPr sz="1200">
        <a:latin typeface="+mj-lt"/>
        <a:ea typeface="+mj-ea"/>
        <a:cs typeface="+mj-cs"/>
        <a:sym typeface="Aptos"/>
      </a:defRPr>
    </a:lvl3pPr>
    <a:lvl4pPr indent="685800" latinLnBrk="0">
      <a:defRPr sz="1200">
        <a:latin typeface="+mj-lt"/>
        <a:ea typeface="+mj-ea"/>
        <a:cs typeface="+mj-cs"/>
        <a:sym typeface="Aptos"/>
      </a:defRPr>
    </a:lvl4pPr>
    <a:lvl5pPr indent="914400" latinLnBrk="0">
      <a:defRPr sz="1200">
        <a:latin typeface="+mj-lt"/>
        <a:ea typeface="+mj-ea"/>
        <a:cs typeface="+mj-cs"/>
        <a:sym typeface="Aptos"/>
      </a:defRPr>
    </a:lvl5pPr>
    <a:lvl6pPr indent="1143000" latinLnBrk="0">
      <a:defRPr sz="1200">
        <a:latin typeface="+mj-lt"/>
        <a:ea typeface="+mj-ea"/>
        <a:cs typeface="+mj-cs"/>
        <a:sym typeface="Aptos"/>
      </a:defRPr>
    </a:lvl6pPr>
    <a:lvl7pPr indent="1371600" latinLnBrk="0">
      <a:defRPr sz="1200">
        <a:latin typeface="+mj-lt"/>
        <a:ea typeface="+mj-ea"/>
        <a:cs typeface="+mj-cs"/>
        <a:sym typeface="Aptos"/>
      </a:defRPr>
    </a:lvl7pPr>
    <a:lvl8pPr indent="1600200" latinLnBrk="0">
      <a:defRPr sz="1200">
        <a:latin typeface="+mj-lt"/>
        <a:ea typeface="+mj-ea"/>
        <a:cs typeface="+mj-cs"/>
        <a:sym typeface="Aptos"/>
      </a:defRPr>
    </a:lvl8pPr>
    <a:lvl9pPr indent="1828800" latinLnBrk="0">
      <a:defRPr sz="1200">
        <a:latin typeface="+mj-lt"/>
        <a:ea typeface="+mj-ea"/>
        <a:cs typeface="+mj-cs"/>
        <a:sym typeface="Apto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7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9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2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1" y="2057400"/>
            <a:ext cx="3932253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0153" y="6404294"/>
            <a:ext cx="273653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757575"/>
                </a:solidFill>
                <a:latin typeface="+mj-lt"/>
                <a:ea typeface="+mj-ea"/>
                <a:cs typeface="+mj-cs"/>
                <a:sym typeface="Apto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7005"/>
            <a:ext cx="12192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le 1"/>
          <p:cNvSpPr txBox="1"/>
          <p:nvPr>
            <p:ph type="ctrTitle"/>
          </p:nvPr>
        </p:nvSpPr>
        <p:spPr>
          <a:xfrm>
            <a:off x="1524000" y="1580361"/>
            <a:ext cx="9144000" cy="1595472"/>
          </a:xfrm>
          <a:prstGeom prst="rect">
            <a:avLst/>
          </a:prstGeom>
        </p:spPr>
        <p:txBody>
          <a:bodyPr anchor="t"/>
          <a:lstStyle/>
          <a:p>
            <a:pPr algn="l" defTabSz="886966">
              <a:defRPr sz="3600">
                <a:solidFill>
                  <a:srgbClr val="4DA1AF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t>Lección 26</a:t>
            </a:r>
            <a:br/>
            <a:r>
              <a:rPr cap="all">
                <a:solidFill>
                  <a:srgbClr val="C8334A"/>
                </a:solidFill>
              </a:rPr>
              <a:t>CONSAGRADOS PARA BUENAS OBRAS</a:t>
            </a:r>
            <a:endParaRPr cap="all">
              <a:solidFill>
                <a:srgbClr val="C8334A"/>
              </a:solidFill>
            </a:endParaRPr>
          </a:p>
          <a:p>
            <a:pPr algn="l" defTabSz="886966">
              <a:defRPr sz="1800">
                <a:solidFill>
                  <a:srgbClr val="0D0D0D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t>Tito 3.3-11</a:t>
            </a:r>
          </a:p>
        </p:txBody>
      </p:sp>
      <p:sp>
        <p:nvSpPr>
          <p:cNvPr id="96" name="Subtitle 2"/>
          <p:cNvSpPr txBox="1"/>
          <p:nvPr>
            <p:ph type="subTitle" sz="quarter" idx="1"/>
          </p:nvPr>
        </p:nvSpPr>
        <p:spPr>
          <a:xfrm>
            <a:off x="1524000" y="3268133"/>
            <a:ext cx="7472854" cy="2063478"/>
          </a:xfrm>
          <a:prstGeom prst="rect">
            <a:avLst/>
          </a:prstGeom>
        </p:spPr>
        <p:txBody>
          <a:bodyPr/>
          <a:lstStyle/>
          <a:p>
            <a:pPr algn="l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 «Pero cuando se manifestó la bondad de Dios, nuestro Salvador, y su amor para con la humanidad, nos salvó, no por obras de justicia que nosotros hubiéramos hecho, sino por su misericordia, por el lavamiento de la regeneración y por la renovación en el Espíritu Santo».  </a:t>
            </a:r>
          </a:p>
          <a:p>
            <a:pPr algn="r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Tito 3.4-5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73"/>
            <a:ext cx="12191984" cy="685545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Content Placeholder 7"/>
          <p:cNvSpPr txBox="1"/>
          <p:nvPr>
            <p:ph type="body" idx="1"/>
          </p:nvPr>
        </p:nvSpPr>
        <p:spPr>
          <a:xfrm>
            <a:off x="838200" y="2028823"/>
            <a:ext cx="10515600" cy="4676781"/>
          </a:xfrm>
          <a:prstGeom prst="rect">
            <a:avLst/>
          </a:prstGeom>
        </p:spPr>
        <p:txBody>
          <a:bodyPr anchor="ctr"/>
          <a:lstStyle/>
          <a:p>
            <a:pPr marL="208024" indent="-208024" defTabSz="832102">
              <a:spcBef>
                <a:spcPts val="900"/>
              </a:spcBef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 regeneración se refiere al nuevo nacimiento que ocurre cuando la persona es transformada por Dios mediante la obra del Espíritu Santo.</a:t>
            </a:r>
          </a:p>
          <a:p>
            <a:pPr marL="208024" indent="-208024" defTabSz="832102">
              <a:spcBef>
                <a:spcPts val="900"/>
              </a:spcBef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 motivación para que las personas cristianas se comporten responsablemente en su vida pública y privada, dentro y fuera de la iglesia, es reflexionar sobre el cambio que han experimentado al convertirse. </a:t>
            </a:r>
          </a:p>
          <a:p>
            <a:pPr marL="208024" indent="-208024" defTabSz="832102">
              <a:spcBef>
                <a:spcPts val="900"/>
              </a:spcBef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 iglesia debe desarrollar un proceso justo para manejar los conflictos y la división al interior de la comunidad de fe. Expulsar a una persona de la iglesia es algo muy serio, que requiere mucha ponderación y sabiduría, tanto pastoral como de la comunidad. Recordemos que la iglesia también ha pecado cuando ha expulsado de la iglesia a personas por causa de la injusticia.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73"/>
            <a:ext cx="12191984" cy="6855451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Content Placeholder 7"/>
          <p:cNvSpPr txBox="1"/>
          <p:nvPr>
            <p:ph type="body" idx="1"/>
          </p:nvPr>
        </p:nvSpPr>
        <p:spPr>
          <a:xfrm>
            <a:off x="838198" y="1797081"/>
            <a:ext cx="10515604" cy="4493904"/>
          </a:xfrm>
          <a:prstGeom prst="rect">
            <a:avLst/>
          </a:prstGeom>
        </p:spPr>
        <p:txBody>
          <a:bodyPr anchor="ctr"/>
          <a:lstStyle/>
          <a:p>
            <a:pPr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 iglesia no debe temer discutir temas que son difíciles o controversiales para evitar las discusiones y los conflictos. Los miedos, el silencio a tratar estos temas es peor, pues la ignorancia y el desconocimiento nos pueden llevar a errores y a cometer injusticias.</a:t>
            </a:r>
          </a:p>
          <a:p>
            <a:pPr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Hacer buenas obras es responsabilidad de todos los creyentes y parte del buen testimonio que debemos dar a otras personas. Quienes han sido salvos por la fe deben evidenciarlo de manera práctica en toda su manera de vivir.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82"/>
            <a:ext cx="12191984" cy="6856718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Content Placeholder 4"/>
          <p:cNvSpPr txBox="1"/>
          <p:nvPr>
            <p:ph type="body" idx="1"/>
          </p:nvPr>
        </p:nvSpPr>
        <p:spPr>
          <a:xfrm>
            <a:off x="838200" y="2000248"/>
            <a:ext cx="10515600" cy="3943354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None/>
              <a:defRPr i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Dios, Padre nuestro, que nos acoges como la gallina a sus polluelos, gracias por salir a nuestro encuentro y darnos nueva vida en Jesucristo. Gracias por el Espíritu Santo que nos revela tu voluntad, nos guía, nos da discernimiento y nos llena de su fruto abundante. Ayúdanos a vivir ejerciendo una fe genuina y práctica cada día. Por Jesucristo nuestro Señor y Salvador. Amén.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Content Placeholder 7"/>
          <p:cNvSpPr txBox="1"/>
          <p:nvPr>
            <p:ph type="body" idx="1"/>
          </p:nvPr>
        </p:nvSpPr>
        <p:spPr>
          <a:xfrm>
            <a:off x="838198" y="1850172"/>
            <a:ext cx="10515604" cy="3929070"/>
          </a:xfrm>
          <a:prstGeom prst="rect">
            <a:avLst/>
          </a:prstGeom>
        </p:spPr>
        <p:txBody>
          <a:bodyPr anchor="ctr"/>
          <a:lstStyle/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Evidenciar de manera práctica la fe en nuestra manera de vivir y relacionarnos.</a:t>
            </a:r>
          </a:p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Guardar la sana doctrina mediante el estudio sistemático de la Biblia y toda tarea educativa de la iglesia.</a:t>
            </a:r>
          </a:p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Celebrar la diversidad dentro de la iglesia.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3" descr="Picture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Content Placeholder 15"/>
          <p:cNvSpPr txBox="1"/>
          <p:nvPr>
            <p:ph type="body" idx="1"/>
          </p:nvPr>
        </p:nvSpPr>
        <p:spPr>
          <a:xfrm>
            <a:off x="838200" y="2210453"/>
            <a:ext cx="10515600" cy="4117200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None/>
              <a:defRPr b="1"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Regeneración: </a:t>
            </a:r>
            <a:r>
              <a:rPr b="0"/>
              <a:t>El significado literal de regeneración es «engendrar de nuevo». La regeneración tiene como idea básica nacer de nuevo o ser restaurado. Es el cambio de naturaleza producido por el Espíritu Santo en el ser humano, al que le comunica una vida nueva.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13" descr="Picture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Content Placeholder 15"/>
          <p:cNvSpPr txBox="1"/>
          <p:nvPr>
            <p:ph type="body" idx="1"/>
          </p:nvPr>
        </p:nvSpPr>
        <p:spPr>
          <a:xfrm>
            <a:off x="838200" y="2210453"/>
            <a:ext cx="10515600" cy="4117200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None/>
              <a:defRPr b="1"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Justificación: </a:t>
            </a:r>
            <a:r>
              <a:rPr b="0"/>
              <a:t>Es el acto judicial de Dios por medio del cual, basado en la obra meritoria de Cristo imputada al pecador y recibida por fe, Dios declara al pecador absuelto de pecado, liberado de su pena y restaurado como justo. Significa estar establecido por Dios en una relación recta con él. Esta doctrina se encuentra en las epístolas de Pablo, especialmente las de Gálatas y Romanos.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6"/>
          </a:xfrm>
          <a:prstGeom prst="rect">
            <a:avLst/>
          </a:prstGeom>
        </p:spPr>
        <p:txBody>
          <a:bodyPr/>
          <a:lstStyle/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 Nosotros también éramos en otro tiempo insensatos, rebeldes, extraviados, esclavos de placeres y deleites diversos, viviendo en malicia y envidia, odiados y odiándonos unos a otros. </a:t>
            </a: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 Pero cuando se manifestó la bondad de Dios, nuestro Salvador, y su amor para con la humanidad, </a:t>
            </a:r>
          </a:p>
        </p:txBody>
      </p:sp>
      <p:sp>
        <p:nvSpPr>
          <p:cNvPr id="109" name="Content Placeholder 11"/>
          <p:cNvSpPr txBox="1"/>
          <p:nvPr/>
        </p:nvSpPr>
        <p:spPr>
          <a:xfrm>
            <a:off x="6217918" y="2204951"/>
            <a:ext cx="5090167" cy="4162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600"/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 Porque antes también nosotros éramos insensatos y rebeldes; andábamos perdidos y éramos esclavos de toda clase de deseos y placeres. Vivíamos en maldad y envidia, odiados y odiándonos unos a otros. </a:t>
            </a: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 Pero Dios nuestro Salvador mostró su bondad y su amor por la humanidad, </a:t>
            </a:r>
          </a:p>
        </p:txBody>
      </p:sp>
      <p:sp>
        <p:nvSpPr>
          <p:cNvPr id="110" name="TextBox 1"/>
          <p:cNvSpPr txBox="1"/>
          <p:nvPr/>
        </p:nvSpPr>
        <p:spPr>
          <a:xfrm>
            <a:off x="5083871" y="1256604"/>
            <a:ext cx="4100084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Tito 3.3-4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 nos salvó, no por obras de justicia que nosotros hubiéramos hecho, sino por su misericordia, por el lavamiento de la regeneración y por la renovación en el Espíritu Santo, 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6 el cual derramó en nosotros abundantemente por Jesucristo, nuestro Salvador, </a:t>
            </a:r>
          </a:p>
        </p:txBody>
      </p:sp>
      <p:sp>
        <p:nvSpPr>
          <p:cNvPr id="114" name="Content Placeholder 11"/>
          <p:cNvSpPr txBox="1"/>
          <p:nvPr/>
        </p:nvSpPr>
        <p:spPr>
          <a:xfrm>
            <a:off x="6217918" y="2295075"/>
            <a:ext cx="5090167" cy="4162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813816">
              <a:lnSpc>
                <a:spcPct val="90000"/>
              </a:lnSpc>
              <a:spcBef>
                <a:spcPts val="8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 y, sin que nosotros hubiéramos hecho nada bueno, por pura misericordia nos salvó lavándonos y regenerándonos, y dándonos nueva vida por el Espíritu Santo. </a:t>
            </a: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6 Pues por medio de Jesucristo nuestro Salvador nos dio en abundancia el Espíritu Santo, </a:t>
            </a:r>
          </a:p>
        </p:txBody>
      </p:sp>
      <p:sp>
        <p:nvSpPr>
          <p:cNvPr id="115" name="TextBox 1"/>
          <p:cNvSpPr txBox="1"/>
          <p:nvPr/>
        </p:nvSpPr>
        <p:spPr>
          <a:xfrm>
            <a:off x="5083871" y="1271959"/>
            <a:ext cx="4287563" cy="4521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Tito 3.5-6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7 para que, justificados por su gracia, llegáramos a ser herederos conforme a la esperanza de la vida eterna.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8 Palabra fiel es ésta, y en estas cosas quiero que insistas con firmeza, para que los que creen en Dios procuren ocuparse en buenas obras. Estas cosas son buenas y útiles a los hombres. </a:t>
            </a:r>
          </a:p>
        </p:txBody>
      </p:sp>
      <p:sp>
        <p:nvSpPr>
          <p:cNvPr id="119" name="Content Placeholder 11"/>
          <p:cNvSpPr txBox="1"/>
          <p:nvPr/>
        </p:nvSpPr>
        <p:spPr>
          <a:xfrm>
            <a:off x="6217918" y="2204951"/>
            <a:ext cx="5090167" cy="4162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886968">
              <a:lnSpc>
                <a:spcPct val="90000"/>
              </a:lnSpc>
              <a:spcBef>
                <a:spcPts val="900"/>
              </a:spcBef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716"/>
          </a:p>
          <a:p>
            <a:pPr defTabSz="886968">
              <a:lnSpc>
                <a:spcPct val="90000"/>
              </a:lnSpc>
              <a:spcBef>
                <a:spcPts val="900"/>
              </a:spcBef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86968">
              <a:lnSpc>
                <a:spcPct val="90000"/>
              </a:lnSpc>
              <a:spcBef>
                <a:spcPts val="900"/>
              </a:spcBef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7 para que, después de hacernos justos por su bondad, tengamos la esperanza de recibir en herencia la vida eterna. </a:t>
            </a:r>
          </a:p>
          <a:p>
            <a:pPr defTabSz="886968">
              <a:lnSpc>
                <a:spcPct val="90000"/>
              </a:lnSpc>
              <a:spcBef>
                <a:spcPts val="900"/>
              </a:spcBef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86968">
              <a:lnSpc>
                <a:spcPct val="90000"/>
              </a:lnSpc>
              <a:spcBef>
                <a:spcPts val="900"/>
              </a:spcBef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8 Esto es muy cierto, y quiero que insistas mucho en ello, para que los que creen en Dios se ocupen en hacer el bien. Estas cosas son buenas y útiles para todos. </a:t>
            </a:r>
          </a:p>
        </p:txBody>
      </p:sp>
      <p:sp>
        <p:nvSpPr>
          <p:cNvPr id="120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Tito 3.7-8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6"/>
          </a:xfrm>
          <a:prstGeom prst="rect">
            <a:avLst/>
          </a:prstGeom>
        </p:spPr>
        <p:txBody>
          <a:bodyPr/>
          <a:lstStyle/>
          <a:p>
            <a:pPr marL="0" indent="0" defTabSz="786383">
              <a:spcBef>
                <a:spcPts val="8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 defTabSz="786383">
              <a:spcBef>
                <a:spcPts val="8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9 Pero evita las cuestiones necias, como genealogías, contiendas y discusiones acerca de la Ley, porque son vanas y sin provecho.</a:t>
            </a: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10 Al que cause divisiones, después de una y otra amonestación deséchalo, </a:t>
            </a:r>
          </a:p>
        </p:txBody>
      </p:sp>
      <p:sp>
        <p:nvSpPr>
          <p:cNvPr id="124" name="Content Placeholder 11"/>
          <p:cNvSpPr txBox="1"/>
          <p:nvPr/>
        </p:nvSpPr>
        <p:spPr>
          <a:xfrm>
            <a:off x="6217918" y="2204951"/>
            <a:ext cx="5090167" cy="4162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770653">
              <a:lnSpc>
                <a:spcPct val="90000"/>
              </a:lnSpc>
              <a:spcBef>
                <a:spcPts val="7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300"/>
          </a:p>
          <a:p>
            <a:pPr defTabSz="770653">
              <a:lnSpc>
                <a:spcPct val="90000"/>
              </a:lnSpc>
              <a:spcBef>
                <a:spcPts val="7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9 Pero evita las discusiones tontas, las leyendas acerca de los antepasados, las discordias y las peleas por cuestiones de la ley de Moisés. Son cosas inútiles y sin sentido. </a:t>
            </a: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10 Si alguien causa divisiones en la iglesia, llámale la atención una y dos veces; pero si no te hace caso, expúlsalo de ella, </a:t>
            </a:r>
          </a:p>
        </p:txBody>
      </p:sp>
      <p:sp>
        <p:nvSpPr>
          <p:cNvPr id="125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Tito 3.9-10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6"/>
          </a:xfrm>
          <a:prstGeom prst="rect">
            <a:avLst/>
          </a:prstGeom>
        </p:spPr>
        <p:txBody>
          <a:bodyPr/>
          <a:lstStyle/>
          <a:p>
            <a:pPr marL="0" indent="0" defTabSz="786383">
              <a:spcBef>
                <a:spcPts val="8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 defTabSz="786383">
              <a:spcBef>
                <a:spcPts val="8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11 sabiendo que el tal se ha pervertido, y que peca y está condenado por su propio juicio.</a:t>
            </a:r>
          </a:p>
        </p:txBody>
      </p:sp>
      <p:sp>
        <p:nvSpPr>
          <p:cNvPr id="129" name="Content Placeholder 11"/>
          <p:cNvSpPr txBox="1"/>
          <p:nvPr/>
        </p:nvSpPr>
        <p:spPr>
          <a:xfrm>
            <a:off x="6217918" y="2204951"/>
            <a:ext cx="5090167" cy="4162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770653">
              <a:lnSpc>
                <a:spcPct val="90000"/>
              </a:lnSpc>
              <a:spcBef>
                <a:spcPts val="7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300"/>
          </a:p>
          <a:p>
            <a:pPr defTabSz="770653">
              <a:lnSpc>
                <a:spcPct val="90000"/>
              </a:lnSpc>
              <a:spcBef>
                <a:spcPts val="7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11 pues debes saber que esa persona se ha pervertido y que su mismo pecado la está condenando.</a:t>
            </a:r>
          </a:p>
        </p:txBody>
      </p:sp>
      <p:sp>
        <p:nvSpPr>
          <p:cNvPr id="130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Tito 3.11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Aptos"/>
        <a:ea typeface="Aptos"/>
        <a:cs typeface="Aptos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Aptos"/>
        <a:ea typeface="Aptos"/>
        <a:cs typeface="Aptos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