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ptos"/>
      </a:defRPr>
    </a:lvl1pPr>
    <a:lvl2pPr indent="228600" latinLnBrk="0">
      <a:defRPr sz="1200">
        <a:latin typeface="+mj-lt"/>
        <a:ea typeface="+mj-ea"/>
        <a:cs typeface="+mj-cs"/>
        <a:sym typeface="Aptos"/>
      </a:defRPr>
    </a:lvl2pPr>
    <a:lvl3pPr indent="457200" latinLnBrk="0">
      <a:defRPr sz="1200">
        <a:latin typeface="+mj-lt"/>
        <a:ea typeface="+mj-ea"/>
        <a:cs typeface="+mj-cs"/>
        <a:sym typeface="Aptos"/>
      </a:defRPr>
    </a:lvl3pPr>
    <a:lvl4pPr indent="685800" latinLnBrk="0">
      <a:defRPr sz="1200">
        <a:latin typeface="+mj-lt"/>
        <a:ea typeface="+mj-ea"/>
        <a:cs typeface="+mj-cs"/>
        <a:sym typeface="Aptos"/>
      </a:defRPr>
    </a:lvl4pPr>
    <a:lvl5pPr indent="914400" latinLnBrk="0">
      <a:defRPr sz="1200">
        <a:latin typeface="+mj-lt"/>
        <a:ea typeface="+mj-ea"/>
        <a:cs typeface="+mj-cs"/>
        <a:sym typeface="Aptos"/>
      </a:defRPr>
    </a:lvl5pPr>
    <a:lvl6pPr indent="1143000" latinLnBrk="0">
      <a:defRPr sz="1200">
        <a:latin typeface="+mj-lt"/>
        <a:ea typeface="+mj-ea"/>
        <a:cs typeface="+mj-cs"/>
        <a:sym typeface="Aptos"/>
      </a:defRPr>
    </a:lvl6pPr>
    <a:lvl7pPr indent="1371600" latinLnBrk="0">
      <a:defRPr sz="1200">
        <a:latin typeface="+mj-lt"/>
        <a:ea typeface="+mj-ea"/>
        <a:cs typeface="+mj-cs"/>
        <a:sym typeface="Aptos"/>
      </a:defRPr>
    </a:lvl7pPr>
    <a:lvl8pPr indent="1600200" latinLnBrk="0">
      <a:defRPr sz="1200">
        <a:latin typeface="+mj-lt"/>
        <a:ea typeface="+mj-ea"/>
        <a:cs typeface="+mj-cs"/>
        <a:sym typeface="Aptos"/>
      </a:defRPr>
    </a:lvl8pPr>
    <a:lvl9pPr indent="1828800" latinLnBrk="0">
      <a:defRPr sz="1200">
        <a:latin typeface="+mj-lt"/>
        <a:ea typeface="+mj-ea"/>
        <a:cs typeface="+mj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7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2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1" y="2057400"/>
            <a:ext cx="3932253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153" y="6404294"/>
            <a:ext cx="273653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757575"/>
                </a:solidFill>
                <a:latin typeface="+mj-lt"/>
                <a:ea typeface="+mj-ea"/>
                <a:cs typeface="+mj-cs"/>
                <a:sym typeface="Apto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7005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1"/>
          <p:cNvSpPr txBox="1"/>
          <p:nvPr>
            <p:ph type="ctrTitle"/>
          </p:nvPr>
        </p:nvSpPr>
        <p:spPr>
          <a:xfrm>
            <a:off x="1524000" y="1135062"/>
            <a:ext cx="9144000" cy="1891771"/>
          </a:xfrm>
          <a:prstGeom prst="rect">
            <a:avLst/>
          </a:prstGeom>
        </p:spPr>
        <p:txBody>
          <a:bodyPr anchor="t"/>
          <a:lstStyle/>
          <a:p>
            <a:pPr algn="l" defTabSz="886966">
              <a:defRPr sz="3600">
                <a:solidFill>
                  <a:srgbClr val="4DA1A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Lección 22</a:t>
            </a:r>
            <a:br/>
            <a:r>
              <a:rPr cap="all">
                <a:solidFill>
                  <a:srgbClr val="C8334A"/>
                </a:solidFill>
              </a:rPr>
              <a:t>ESPERAR CON ESPERANZA</a:t>
            </a:r>
            <a:endParaRPr cap="all">
              <a:solidFill>
                <a:srgbClr val="C8334A"/>
              </a:solidFill>
            </a:endParaRPr>
          </a:p>
          <a:p>
            <a:pPr algn="l" defTabSz="886966">
              <a:defRPr sz="1800">
                <a:solidFill>
                  <a:srgbClr val="0D0D0D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 Salmo 130</a:t>
            </a:r>
          </a:p>
        </p:txBody>
      </p:sp>
      <p:sp>
        <p:nvSpPr>
          <p:cNvPr id="96" name="Subtitle 2"/>
          <p:cNvSpPr txBox="1"/>
          <p:nvPr>
            <p:ph type="subTitle" sz="quarter" idx="1"/>
          </p:nvPr>
        </p:nvSpPr>
        <p:spPr>
          <a:xfrm>
            <a:off x="1524000" y="3014133"/>
            <a:ext cx="7472854" cy="2063478"/>
          </a:xfrm>
          <a:prstGeom prst="rect">
            <a:avLst/>
          </a:prstGeom>
        </p:spPr>
        <p:txBody>
          <a:bodyPr/>
          <a:lstStyle/>
          <a:p>
            <a:pPr algn="l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«Espere Israel en Jehová, porque en Jehová hay misericordia y abundante redención con él».</a:t>
            </a:r>
          </a:p>
          <a:p>
            <a:pPr algn="r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Salmo 130.7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3"/>
            <a:ext cx="12191984" cy="685545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Content Placeholder 7"/>
          <p:cNvSpPr txBox="1"/>
          <p:nvPr>
            <p:ph type="body" idx="1"/>
          </p:nvPr>
        </p:nvSpPr>
        <p:spPr>
          <a:xfrm>
            <a:off x="838198" y="1797081"/>
            <a:ext cx="10515604" cy="4493904"/>
          </a:xfrm>
          <a:prstGeom prst="rect">
            <a:avLst/>
          </a:prstGeom>
        </p:spPr>
        <p:txBody>
          <a:bodyPr anchor="ctr"/>
          <a:lstStyle/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Cuando experimentamos el perdón de Dios esto nos capacita para perdonarnos y perdonar a los demás.</a:t>
            </a:r>
          </a:p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Dios es siempre el Redentor, Liberador y Salvador. La muerte de Jesús en la cruz es la expresión suprema del amor perdonador de Dios.</a:t>
            </a:r>
          </a:p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 esperanza sabe esperar, tiene paciencia y confía.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82"/>
            <a:ext cx="12191984" cy="6856718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Content Placeholder 4"/>
          <p:cNvSpPr txBox="1"/>
          <p:nvPr>
            <p:ph type="body" idx="1"/>
          </p:nvPr>
        </p:nvSpPr>
        <p:spPr>
          <a:xfrm>
            <a:off x="838200" y="2000248"/>
            <a:ext cx="10515600" cy="3943354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Bendito Dios, gracias por tu perdón. Somos libres gracias a tu amor. Danos, por tu Espíritu, el poder de perdonar. Queremos caminar en las sendas del amor. Ayúdanos a saber esperar, tener paciencia y confiar en tus cuidados. Que tu gracia y esperanza nos inunden para lograr disfrutar de tu paz. Amén.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Content Placeholder 7"/>
          <p:cNvSpPr txBox="1"/>
          <p:nvPr>
            <p:ph type="body" idx="1"/>
          </p:nvPr>
        </p:nvSpPr>
        <p:spPr>
          <a:xfrm>
            <a:off x="838198" y="1834817"/>
            <a:ext cx="10515604" cy="3929070"/>
          </a:xfrm>
          <a:prstGeom prst="rect">
            <a:avLst/>
          </a:prstGeom>
        </p:spPr>
        <p:txBody>
          <a:bodyPr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Desarrollar confianza en el firme amor de Dios y su deseo de perdonar.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Experimentar seguridad en el poder redentor de Dios.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Demostrar paciencia y confianza para esperar en la intervención de Dios ante las circunstancias adversas de la vida.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Content Placeholder 15"/>
          <p:cNvSpPr txBox="1"/>
          <p:nvPr>
            <p:ph type="body" idx="1"/>
          </p:nvPr>
        </p:nvSpPr>
        <p:spPr>
          <a:xfrm>
            <a:off x="838200" y="2210453"/>
            <a:ext cx="10515600" cy="411720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Reverenciar: </a:t>
            </a:r>
            <a:r>
              <a:rPr b="0"/>
              <a:t>Respeto u honor que se brinda a un objeto digno. Es el respeto, veneración o amor que se tiene o se guarda hacia otra persona. Por ejemplo, en la Biblia se honra a Dios, a los padres, al santuario y a los mandamientos de Dios.</a:t>
            </a:r>
            <a:endParaRPr b="0"/>
          </a:p>
          <a:p>
            <a:pPr marL="0" indent="0">
              <a:buSzTx/>
              <a:buNone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Centinela: </a:t>
            </a:r>
            <a:r>
              <a:rPr b="0"/>
              <a:t>Soldado que vigila un puesto o persona que está observando o vigilando alguna cosa. En la antigüedad, los centinelas nocturnos anunciaban la llegada del día y servían de agentes de seguridad en medio de las horas de penumbra.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ontent Placeholder 15"/>
          <p:cNvSpPr txBox="1"/>
          <p:nvPr>
            <p:ph type="body" idx="1"/>
          </p:nvPr>
        </p:nvSpPr>
        <p:spPr>
          <a:xfrm>
            <a:off x="838200" y="2210453"/>
            <a:ext cx="10515600" cy="411720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Redención: </a:t>
            </a:r>
            <a:r>
              <a:rPr b="0"/>
              <a:t>Es el acto por el cual Dios rescata a la humanidad de la condición de pecado y muerte. Esto sucede a través de la obra redentora de Jesucristo en la cruz. También, implica la fe, el arrepentimiento y la restauración de la comunión con Dios.</a:t>
            </a:r>
            <a:endParaRPr b="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 De lo profundo, Jehová, a ti clamo.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 Señor, oye mi voz; estén atentos tus oídos a la voz de mi súplica.</a:t>
            </a:r>
          </a:p>
        </p:txBody>
      </p:sp>
      <p:sp>
        <p:nvSpPr>
          <p:cNvPr id="109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600"/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  Desde el fondo del abismo clamo a ti, Señor:</a:t>
            </a: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 ¡Escucha, Señor, mi voz!, ¡atiendan tus oídos mi grito suplicante!</a:t>
            </a:r>
          </a:p>
        </p:txBody>
      </p:sp>
      <p:sp>
        <p:nvSpPr>
          <p:cNvPr id="110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Salmo 130. 1-2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Jah, si miras los pecados, ¿quién, Señor, podrá mantenerse?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Pero en ti hay perdón, para que seas reverenciado.</a:t>
            </a:r>
          </a:p>
        </p:txBody>
      </p:sp>
      <p:sp>
        <p:nvSpPr>
          <p:cNvPr id="114" name="Content Placeholder 11"/>
          <p:cNvSpPr txBox="1"/>
          <p:nvPr/>
        </p:nvSpPr>
        <p:spPr>
          <a:xfrm>
            <a:off x="6217918" y="2295075"/>
            <a:ext cx="5090167" cy="4162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13816">
              <a:lnSpc>
                <a:spcPct val="90000"/>
              </a:lnSpc>
              <a:spcBef>
                <a:spcPts val="800"/>
              </a:spcBef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400"/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Señor, Señor, si tuvieras en cuenta la maldad, ¿quién podría mantenerse en pie?</a:t>
            </a: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Pero en ti encontramos perdón, para que te honremos.</a:t>
            </a:r>
          </a:p>
        </p:txBody>
      </p:sp>
      <p:sp>
        <p:nvSpPr>
          <p:cNvPr id="115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Salmo 130. 3-4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Esperé yo en Jehová; esperó mi alma, en su palabra he esperado.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Mi alma espera en Jehová más que los centinelas la mañana, más que los vigilantes la mañana.</a:t>
            </a:r>
          </a:p>
        </p:txBody>
      </p:sp>
      <p:sp>
        <p:nvSpPr>
          <p:cNvPr id="119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800"/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Con toda mi alma espero al Señor, y confío en su palabra.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Yo espero al Señor más que los centinelas a la mañana. Así como los centinelas esperan a la mañana,</a:t>
            </a:r>
          </a:p>
        </p:txBody>
      </p:sp>
      <p:sp>
        <p:nvSpPr>
          <p:cNvPr id="120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Salmo 130. 5-6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6"/>
          </a:xfrm>
          <a:prstGeom prst="rect">
            <a:avLst/>
          </a:prstGeom>
        </p:spPr>
        <p:txBody>
          <a:bodyPr/>
          <a:lstStyle/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 Espere Israel en Jehová, porque en Jehová hay misericordia y abundante redención con él.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 Él redimirá a Israel de todos sus pecados.</a:t>
            </a:r>
          </a:p>
        </p:txBody>
      </p:sp>
      <p:sp>
        <p:nvSpPr>
          <p:cNvPr id="124" name="Content Placeholder 11"/>
          <p:cNvSpPr txBox="1"/>
          <p:nvPr/>
        </p:nvSpPr>
        <p:spPr>
          <a:xfrm>
            <a:off x="6217918" y="2204951"/>
            <a:ext cx="5090167" cy="416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300"/>
          </a:p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 espera tú, Israel, al Señor, pues en él hay amor y completa libertad.</a:t>
            </a: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 ¡Él librará a Israel de toda su maldad!</a:t>
            </a:r>
          </a:p>
        </p:txBody>
      </p:sp>
      <p:sp>
        <p:nvSpPr>
          <p:cNvPr id="125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Salmo 130. 7-8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3"/>
            <a:ext cx="12191984" cy="685545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Content Placeholder 7"/>
          <p:cNvSpPr txBox="1"/>
          <p:nvPr>
            <p:ph type="body" idx="1"/>
          </p:nvPr>
        </p:nvSpPr>
        <p:spPr>
          <a:xfrm>
            <a:off x="838200" y="2028823"/>
            <a:ext cx="10515600" cy="4676781"/>
          </a:xfrm>
          <a:prstGeom prst="rect">
            <a:avLst/>
          </a:prstGeom>
        </p:spPr>
        <p:txBody>
          <a:bodyPr anchor="ctr"/>
          <a:lstStyle/>
          <a:p>
            <a:pPr marL="208024" indent="-208024" defTabSz="832102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Cuando nos deshumanizamos pecamos contra Dios, contra nosotros y contra nuestro prójimo, hasta contra la misma creación.</a:t>
            </a:r>
          </a:p>
          <a:p>
            <a:pPr marL="208024" indent="-208024" defTabSz="832102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Debemos confesar nuestros pecados a Dios en la certeza de que el Señor es amplio en perdonar. La confesión es indispensable en el proceso de limpiar y sanar nuestro ser interior. </a:t>
            </a:r>
          </a:p>
          <a:p>
            <a:pPr marL="208024" indent="-208024" defTabSz="832102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El perdón de Dios es una manifestación de su gracia. Jesucristo es la puerta a la gracia y misericordia de Dios.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