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ptos"/>
      </a:defRPr>
    </a:lvl1pPr>
    <a:lvl2pPr indent="228600" latinLnBrk="0">
      <a:defRPr sz="1200">
        <a:latin typeface="+mn-lt"/>
        <a:ea typeface="+mn-ea"/>
        <a:cs typeface="+mn-cs"/>
        <a:sym typeface="Aptos"/>
      </a:defRPr>
    </a:lvl2pPr>
    <a:lvl3pPr indent="457200" latinLnBrk="0">
      <a:defRPr sz="1200">
        <a:latin typeface="+mn-lt"/>
        <a:ea typeface="+mn-ea"/>
        <a:cs typeface="+mn-cs"/>
        <a:sym typeface="Aptos"/>
      </a:defRPr>
    </a:lvl3pPr>
    <a:lvl4pPr indent="685800" latinLnBrk="0">
      <a:defRPr sz="1200">
        <a:latin typeface="+mn-lt"/>
        <a:ea typeface="+mn-ea"/>
        <a:cs typeface="+mn-cs"/>
        <a:sym typeface="Aptos"/>
      </a:defRPr>
    </a:lvl4pPr>
    <a:lvl5pPr indent="914400" latinLnBrk="0">
      <a:defRPr sz="1200">
        <a:latin typeface="+mn-lt"/>
        <a:ea typeface="+mn-ea"/>
        <a:cs typeface="+mn-cs"/>
        <a:sym typeface="Aptos"/>
      </a:defRPr>
    </a:lvl5pPr>
    <a:lvl6pPr indent="1143000" latinLnBrk="0">
      <a:defRPr sz="1200">
        <a:latin typeface="+mn-lt"/>
        <a:ea typeface="+mn-ea"/>
        <a:cs typeface="+mn-cs"/>
        <a:sym typeface="Aptos"/>
      </a:defRPr>
    </a:lvl6pPr>
    <a:lvl7pPr indent="1371600" latinLnBrk="0">
      <a:defRPr sz="1200">
        <a:latin typeface="+mn-lt"/>
        <a:ea typeface="+mn-ea"/>
        <a:cs typeface="+mn-cs"/>
        <a:sym typeface="Aptos"/>
      </a:defRPr>
    </a:lvl7pPr>
    <a:lvl8pPr indent="1600200" latinLnBrk="0">
      <a:defRPr sz="1200">
        <a:latin typeface="+mn-lt"/>
        <a:ea typeface="+mn-ea"/>
        <a:cs typeface="+mn-cs"/>
        <a:sym typeface="Aptos"/>
      </a:defRPr>
    </a:lvl8pPr>
    <a:lvl9pPr indent="1828800" latinLnBrk="0">
      <a:defRPr sz="1200">
        <a:latin typeface="+mn-lt"/>
        <a:ea typeface="+mn-ea"/>
        <a:cs typeface="+mn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8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3" y="2057400"/>
            <a:ext cx="393224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151" y="6404294"/>
            <a:ext cx="273653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7575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70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1"/>
          <p:cNvSpPr txBox="1"/>
          <p:nvPr>
            <p:ph type="ctrTitle"/>
          </p:nvPr>
        </p:nvSpPr>
        <p:spPr>
          <a:xfrm>
            <a:off x="1524000" y="1122362"/>
            <a:ext cx="9144000" cy="1891771"/>
          </a:xfrm>
          <a:prstGeom prst="rect">
            <a:avLst/>
          </a:prstGeom>
        </p:spPr>
        <p:txBody>
          <a:bodyPr anchor="t"/>
          <a:lstStyle/>
          <a:p>
            <a:pPr algn="l" defTabSz="886966">
              <a:defRPr sz="3600">
                <a:solidFill>
                  <a:srgbClr val="4DA1A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Lección 19</a:t>
            </a:r>
            <a:br/>
            <a:r>
              <a:rPr cap="all">
                <a:solidFill>
                  <a:srgbClr val="C8334A"/>
                </a:solidFill>
              </a:rPr>
              <a:t>SU AMOR NOS LLENA DE ESPERANZA</a:t>
            </a:r>
            <a:endParaRPr cap="all">
              <a:solidFill>
                <a:srgbClr val="C8334A"/>
              </a:solidFill>
            </a:endParaRPr>
          </a:p>
          <a:p>
            <a:pPr algn="l" defTabSz="886966">
              <a:defRPr sz="3600">
                <a:solidFill>
                  <a:srgbClr val="4DA1A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rPr sz="1800">
                <a:solidFill>
                  <a:srgbClr val="0D0D0D"/>
                </a:solidFill>
              </a:rPr>
              <a:t>Lamentaciones 3.16-24 </a:t>
            </a:r>
          </a:p>
        </p:txBody>
      </p:sp>
      <p:sp>
        <p:nvSpPr>
          <p:cNvPr id="96" name="Subtitle 2"/>
          <p:cNvSpPr txBox="1"/>
          <p:nvPr>
            <p:ph type="subTitle" sz="quarter" idx="1"/>
          </p:nvPr>
        </p:nvSpPr>
        <p:spPr>
          <a:xfrm>
            <a:off x="1524000" y="3014133"/>
            <a:ext cx="7472854" cy="2063478"/>
          </a:xfrm>
          <a:prstGeom prst="rect">
            <a:avLst/>
          </a:prstGeom>
        </p:spPr>
        <p:txBody>
          <a:bodyPr/>
          <a:lstStyle/>
          <a:p>
            <a: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«Pero una cosa quiero tener presente y poner en ella mi esperanza: El amor del  Señor no tiene fin, ni se han agotado sus bondades». </a:t>
            </a:r>
          </a:p>
          <a:p>
            <a:pPr algn="r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Lamentaciones 3.21-22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6"/>
            <a:ext cx="12191984" cy="6855446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Content Placeholder 7"/>
          <p:cNvSpPr txBox="1"/>
          <p:nvPr>
            <p:ph type="body" idx="1"/>
          </p:nvPr>
        </p:nvSpPr>
        <p:spPr>
          <a:xfrm>
            <a:off x="838198" y="1797084"/>
            <a:ext cx="10515604" cy="4493900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Los grandes males en el mundo están correlacionados con el deterioro del ser humano. Su conducta errada y alejada de la propuesta divina acarrean dolor y exilio. ¿Cuántas veces el pueblo de Israel hizo caso omiso al llamado de Dios a la conversión y a la fidelidad a él y sus propósitos? Dios desea para sus hijos e hijas la paz y el bienestar con integridad. Sin embargo, el pueblo bebió las hieles de su conducta rebelde y alejada de quien los había amado con amor entrañable. Sin embargo, la oportunidad para volver a experimentar su misericordia siempre se va a cumplir.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6"/>
            <a:ext cx="12191984" cy="6855446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Content Placeholder 7"/>
          <p:cNvSpPr txBox="1"/>
          <p:nvPr>
            <p:ph type="body" idx="1"/>
          </p:nvPr>
        </p:nvSpPr>
        <p:spPr>
          <a:xfrm>
            <a:off x="838198" y="1797085"/>
            <a:ext cx="10515604" cy="4493899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Es aquí cuando la esperanza, que no es otra cosa que confiar en las promesas de Dios y en sus atributos de amor, bondad, misericordia y fidelidad, se hace tan necesaria. Esto nos prepara para preguntar: ¿Cuáles son hoy nuestros lamentos colectivos como pueblo puertorriqueño o dondequiera que se encuentren nuestros hermanos y hermanas que participan activamente de esta lección? También, ¿cómo expresamos nuestra esperanza en la misericordia y bondad de Dios? ¿La expresamos con la misma vehemencia que el lamento?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82"/>
            <a:ext cx="12191984" cy="685671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Content Placeholder 4"/>
          <p:cNvSpPr txBox="1"/>
          <p:nvPr>
            <p:ph type="body" idx="1"/>
          </p:nvPr>
        </p:nvSpPr>
        <p:spPr>
          <a:xfrm>
            <a:off x="838200" y="2000248"/>
            <a:ext cx="10515600" cy="3943354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Porque tus misericordias no se han agotado y en eso espera nuestra alma, te damos gracias. Permite que en nuestro lamento encontremos la fuente de esperanza que eres tú. Amén.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Content Placeholder 7"/>
          <p:cNvSpPr txBox="1"/>
          <p:nvPr>
            <p:ph type="body" idx="1"/>
          </p:nvPr>
        </p:nvSpPr>
        <p:spPr>
          <a:xfrm>
            <a:off x="838198" y="1834817"/>
            <a:ext cx="10515604" cy="3929070"/>
          </a:xfrm>
          <a:prstGeom prst="rect">
            <a:avLst/>
          </a:prstGeom>
        </p:spPr>
        <p:txBody>
          <a:bodyPr anchor="ctr"/>
          <a:lstStyle/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Exponer una nueva unidad cuyo tema es Esperanza manifiesta, y, a su vez, dar continuidad a la unidad anterior, Esperanza viva.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Definir lo que significa «Lamentaciones» como libro bíblico y como expresión de procesos de pérdida.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Aplicar lo expuesto a los momentos de dolor y lamento de las personas y los pueblos.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Afirmar la esperanza como recurso de fe y balance en la vida personal y colectiva.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Content Placeholder 15"/>
          <p:cNvSpPr txBox="1"/>
          <p:nvPr>
            <p:ph type="body" idx="1"/>
          </p:nvPr>
        </p:nvSpPr>
        <p:spPr>
          <a:xfrm>
            <a:off x="838200" y="2210453"/>
            <a:ext cx="10515600" cy="4117199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Lamentaciones: </a:t>
            </a:r>
            <a:r>
              <a:rPr b="0"/>
              <a:t>Lamentarse mediante un canto o poema de duelo, dolor o tristeza.</a:t>
            </a:r>
            <a:endParaRPr b="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5"/>
          </a:xfrm>
          <a:prstGeom prst="rect">
            <a:avLst/>
          </a:prstGeom>
        </p:spPr>
        <p:txBody>
          <a:bodyPr/>
          <a:lstStyle/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16 Mis dientes quebró con guijarros y me cubrió de ceniza.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17 Y mi alma se alejó de la paz, me olvidé del bien</a:t>
            </a:r>
          </a:p>
        </p:txBody>
      </p:sp>
      <p:sp>
        <p:nvSpPr>
          <p:cNvPr id="106" name="Content Placeholder 11"/>
          <p:cNvSpPr txBox="1"/>
          <p:nvPr/>
        </p:nvSpPr>
        <p:spPr>
          <a:xfrm>
            <a:off x="6217918" y="2204951"/>
            <a:ext cx="5090167" cy="4162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600"/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16 Me estrelló los dientes contra el suelo; me hizo morder el polvo.</a:t>
            </a: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17 De mí se ha alejado la paz y he olvidado ya lo que es la dicha.</a:t>
            </a:r>
          </a:p>
        </p:txBody>
      </p:sp>
      <p:sp>
        <p:nvSpPr>
          <p:cNvPr id="10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Lamentaciones 3.16-17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18 y dije: «Perecieron mis fuerzas y mi esperanza en Jehová».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19 Acuérdate de mi aflicción y de mi abatimiento, del ajenjo y de la hiel.</a:t>
            </a:r>
          </a:p>
        </p:txBody>
      </p:sp>
      <p:sp>
        <p:nvSpPr>
          <p:cNvPr id="111" name="Content Placeholder 11"/>
          <p:cNvSpPr txBox="1"/>
          <p:nvPr/>
        </p:nvSpPr>
        <p:spPr>
          <a:xfrm>
            <a:off x="6217918" y="2295075"/>
            <a:ext cx="5090166" cy="4162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400"/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18 Hasta he llegado a pensar que ha muerto mi firme esperanza en el Señor.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19 Recuerdo mi tristeza y soledad, mi amargura y sufrimiento;</a:t>
            </a:r>
          </a:p>
        </p:txBody>
      </p:sp>
      <p:sp>
        <p:nvSpPr>
          <p:cNvPr id="112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Lamentaciones 3.18-19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20 Aún lo tengo en la memoria, porque mi alma está abatida dentro de mí.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21 Pero esto consideraré en mi corazón, y por esto esperaré:</a:t>
            </a:r>
          </a:p>
        </p:txBody>
      </p:sp>
      <p:sp>
        <p:nvSpPr>
          <p:cNvPr id="116" name="Content Placeholder 11"/>
          <p:cNvSpPr txBox="1"/>
          <p:nvPr/>
        </p:nvSpPr>
        <p:spPr>
          <a:xfrm>
            <a:off x="6217918" y="2204951"/>
            <a:ext cx="5090166" cy="4162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800"/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20 me pongo a pensar en ello y el ánimo se me viene abajo.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21 Pero una cosa quiero tener presente y poner en ella mi esperanza:</a:t>
            </a:r>
          </a:p>
        </p:txBody>
      </p:sp>
      <p:sp>
        <p:nvSpPr>
          <p:cNvPr id="11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Lamentaciones 3.20-21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5"/>
          </a:xfrm>
          <a:prstGeom prst="rect">
            <a:avLst/>
          </a:prstGeom>
        </p:spPr>
        <p:txBody>
          <a:bodyPr/>
          <a:lstStyle/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22 Que por la misericordia de Jehová no hemos sido consumidos, porque nunca decayeron sus misericordias;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23 nuevas son cada mañana. ¡Grande es tu fidelidad!</a:t>
            </a:r>
          </a:p>
        </p:txBody>
      </p:sp>
      <p:sp>
        <p:nvSpPr>
          <p:cNvPr id="121" name="Content Placeholder 11"/>
          <p:cNvSpPr txBox="1"/>
          <p:nvPr/>
        </p:nvSpPr>
        <p:spPr>
          <a:xfrm>
            <a:off x="6217918" y="2204951"/>
            <a:ext cx="5090166" cy="4162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300"/>
          </a:p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22 El amor del Señor no tiene fin, ni se han agotado sus bondades.</a:t>
            </a: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23 Cada mañana se renuevan; ¡qué grande es su fidelidad!</a:t>
            </a:r>
          </a:p>
        </p:txBody>
      </p:sp>
      <p:sp>
        <p:nvSpPr>
          <p:cNvPr id="122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Lamentaciones 3.22-23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Content Placeholder 10"/>
          <p:cNvSpPr txBox="1"/>
          <p:nvPr>
            <p:ph type="body" sz="half" idx="1"/>
          </p:nvPr>
        </p:nvSpPr>
        <p:spPr>
          <a:xfrm>
            <a:off x="838200" y="2101956"/>
            <a:ext cx="5181600" cy="4162431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24 «Mi porción es Jehová; por tanto, en él esperaré», dice mi alma.</a:t>
            </a:r>
          </a:p>
        </p:txBody>
      </p:sp>
      <p:sp>
        <p:nvSpPr>
          <p:cNvPr id="126" name="Content Placeholder 11"/>
          <p:cNvSpPr txBox="1"/>
          <p:nvPr/>
        </p:nvSpPr>
        <p:spPr>
          <a:xfrm>
            <a:off x="6217918" y="2204951"/>
            <a:ext cx="5090166" cy="4162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400"/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24 Y me digo: ¡El Señor lo es todo para mí; por eso en él confío!</a:t>
            </a:r>
          </a:p>
        </p:txBody>
      </p:sp>
      <p:sp>
        <p:nvSpPr>
          <p:cNvPr id="12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Lamentaciones 3.24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6"/>
            <a:ext cx="12191984" cy="6855446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Content Placeholder 7"/>
          <p:cNvSpPr txBox="1"/>
          <p:nvPr>
            <p:ph type="body" idx="1"/>
          </p:nvPr>
        </p:nvSpPr>
        <p:spPr>
          <a:xfrm>
            <a:off x="838200" y="2028823"/>
            <a:ext cx="10515600" cy="4676781"/>
          </a:xfrm>
          <a:prstGeom prst="rect">
            <a:avLst/>
          </a:prstGeom>
        </p:spPr>
        <p:txBody>
          <a:bodyPr anchor="ctr"/>
          <a:lstStyle>
            <a:lvl1pPr marL="208025" indent="-208025" defTabSz="832103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El libro de Lamentaciones fue y sigue siendo un recurso extraordinario para el pueblo judío expresar su dolor por la pérdida de su ciudad y tierra. Recordemos que la tierra para Israel es símbolo también de identidad, por lo tanto, la experiencia del exilio era la pérdida de prácticamente todo, incluso la manera de entender a Dios y relacionarse con él. El luto es válido, Dios está ahí en medio de la angustia. El libro de Lamentaciones nos da un ejemplo de cómo hacerlo y hacerlo bien. Muestra de esto es cuando en el capítulo 3 el autor dice –en paráfrasis libre–: «pero recapacito y pienso una cosa, que las misericordias del Señor no se han agotado». Es como hablar consigo mismo y decirse: «como pueblo lo estamos pasando fatal, pero el Señor no cambia y nos va a restaurar».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