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to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1D8"/>
          </a:solidFill>
        </a:fill>
      </a:tcStyle>
    </a:wholeTbl>
    <a:band2H>
      <a:tcTxStyle b="def" i="def"/>
      <a:tcStyle>
        <a:tcBdr/>
        <a:fill>
          <a:solidFill>
            <a:srgbClr val="E7E9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3CB"/>
          </a:solidFill>
        </a:fill>
      </a:tcStyle>
    </a:wholeTbl>
    <a:band2H>
      <a:tcTxStyle b="def" i="def"/>
      <a:tcStyle>
        <a:tcBdr/>
        <a:fill>
          <a:solidFill>
            <a:srgbClr val="E7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E1CC"/>
          </a:solidFill>
        </a:fill>
      </a:tcStyle>
    </a:wholeTbl>
    <a:band2H>
      <a:tcTxStyle b="def" i="def"/>
      <a:tcStyle>
        <a:tcBdr/>
        <a:fill>
          <a:solidFill>
            <a:srgbClr val="E8F0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ptos"/>
      </a:defRPr>
    </a:lvl1pPr>
    <a:lvl2pPr indent="228600" latinLnBrk="0">
      <a:defRPr sz="1200">
        <a:latin typeface="+mn-lt"/>
        <a:ea typeface="+mn-ea"/>
        <a:cs typeface="+mn-cs"/>
        <a:sym typeface="Aptos"/>
      </a:defRPr>
    </a:lvl2pPr>
    <a:lvl3pPr indent="457200" latinLnBrk="0">
      <a:defRPr sz="1200">
        <a:latin typeface="+mn-lt"/>
        <a:ea typeface="+mn-ea"/>
        <a:cs typeface="+mn-cs"/>
        <a:sym typeface="Aptos"/>
      </a:defRPr>
    </a:lvl3pPr>
    <a:lvl4pPr indent="685800" latinLnBrk="0">
      <a:defRPr sz="1200">
        <a:latin typeface="+mn-lt"/>
        <a:ea typeface="+mn-ea"/>
        <a:cs typeface="+mn-cs"/>
        <a:sym typeface="Aptos"/>
      </a:defRPr>
    </a:lvl4pPr>
    <a:lvl5pPr indent="914400" latinLnBrk="0">
      <a:defRPr sz="1200">
        <a:latin typeface="+mn-lt"/>
        <a:ea typeface="+mn-ea"/>
        <a:cs typeface="+mn-cs"/>
        <a:sym typeface="Aptos"/>
      </a:defRPr>
    </a:lvl5pPr>
    <a:lvl6pPr indent="1143000" latinLnBrk="0">
      <a:defRPr sz="1200">
        <a:latin typeface="+mn-lt"/>
        <a:ea typeface="+mn-ea"/>
        <a:cs typeface="+mn-cs"/>
        <a:sym typeface="Aptos"/>
      </a:defRPr>
    </a:lvl6pPr>
    <a:lvl7pPr indent="1371600" latinLnBrk="0">
      <a:defRPr sz="1200">
        <a:latin typeface="+mn-lt"/>
        <a:ea typeface="+mn-ea"/>
        <a:cs typeface="+mn-cs"/>
        <a:sym typeface="Aptos"/>
      </a:defRPr>
    </a:lvl7pPr>
    <a:lvl8pPr indent="1600200" latinLnBrk="0">
      <a:defRPr sz="1200">
        <a:latin typeface="+mn-lt"/>
        <a:ea typeface="+mn-ea"/>
        <a:cs typeface="+mn-cs"/>
        <a:sym typeface="Aptos"/>
      </a:defRPr>
    </a:lvl8pPr>
    <a:lvl9pPr indent="1828800" latinLnBrk="0">
      <a:defRPr sz="1200">
        <a:latin typeface="+mn-lt"/>
        <a:ea typeface="+mn-ea"/>
        <a:cs typeface="+mn-cs"/>
        <a:sym typeface="Apto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7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9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7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4" y="2057400"/>
            <a:ext cx="3932246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0150" y="6404294"/>
            <a:ext cx="273653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75757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pto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7005"/>
            <a:ext cx="12192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le 1"/>
          <p:cNvSpPr txBox="1"/>
          <p:nvPr>
            <p:ph type="ctrTitle"/>
          </p:nvPr>
        </p:nvSpPr>
        <p:spPr>
          <a:xfrm>
            <a:off x="1524000" y="1122362"/>
            <a:ext cx="9144000" cy="1891771"/>
          </a:xfrm>
          <a:prstGeom prst="rect">
            <a:avLst/>
          </a:prstGeom>
        </p:spPr>
        <p:txBody>
          <a:bodyPr anchor="t"/>
          <a:lstStyle/>
          <a:p>
            <a:pPr algn="l" defTabSz="886966">
              <a:defRPr sz="3600">
                <a:solidFill>
                  <a:srgbClr val="4DA1AF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t>Lección 17</a:t>
            </a:r>
            <a:br/>
            <a:r>
              <a:rPr cap="all">
                <a:solidFill>
                  <a:srgbClr val="C8334A"/>
                </a:solidFill>
              </a:rPr>
              <a:t>VALENTÍA PARA TESTIFICAR</a:t>
            </a:r>
            <a:br>
              <a:rPr cap="all">
                <a:solidFill>
                  <a:srgbClr val="C8334A"/>
                </a:solidFill>
              </a:rPr>
            </a:br>
            <a:r>
              <a:rPr sz="1800">
                <a:solidFill>
                  <a:srgbClr val="0D0D0D"/>
                </a:solidFill>
              </a:rPr>
              <a:t>Hechos 26.1-11 </a:t>
            </a:r>
          </a:p>
        </p:txBody>
      </p:sp>
      <p:sp>
        <p:nvSpPr>
          <p:cNvPr id="96" name="Subtitle 2"/>
          <p:cNvSpPr txBox="1"/>
          <p:nvPr>
            <p:ph type="subTitle" sz="quarter" idx="1"/>
          </p:nvPr>
        </p:nvSpPr>
        <p:spPr>
          <a:xfrm>
            <a:off x="1524000" y="3014133"/>
            <a:ext cx="7472854" cy="2063478"/>
          </a:xfrm>
          <a:prstGeom prst="rect">
            <a:avLst/>
          </a:prstGeom>
        </p:spPr>
        <p:txBody>
          <a:bodyPr/>
          <a:lstStyle/>
          <a:p>
            <a:pPr algn="l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«Y ahora me han traído a juicio precisamente por esta esperanza que tengo en la promesa que Dios hizo a nuestros antepasados». </a:t>
            </a:r>
          </a:p>
          <a:p>
            <a:pPr algn="r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Hechos 26.6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77"/>
            <a:ext cx="12191984" cy="6855444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Content Placeholder 7"/>
          <p:cNvSpPr txBox="1"/>
          <p:nvPr>
            <p:ph type="body" idx="1"/>
          </p:nvPr>
        </p:nvSpPr>
        <p:spPr>
          <a:xfrm>
            <a:off x="838200" y="2028823"/>
            <a:ext cx="10515600" cy="4676781"/>
          </a:xfrm>
          <a:prstGeom prst="rect">
            <a:avLst/>
          </a:prstGeom>
        </p:spPr>
        <p:txBody>
          <a:bodyPr anchor="ctr"/>
          <a:lstStyle/>
          <a:p>
            <a:pPr marL="208026" indent="-208026" defTabSz="832104">
              <a:spcBef>
                <a:spcPts val="900"/>
              </a:spcBef>
              <a:defRPr sz="254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Es muy probable que Pablo supiera lo que se decía de la vida inmoral de Agripa y de su hermana, quienes en realidad no se ocupaban ni preocupaban de las leyes de Israel. Sin embargo, le habla de las leyes y da por sentado que Agripa las conoce e indirectamente le invita a obedecerlas. </a:t>
            </a:r>
          </a:p>
          <a:p>
            <a:pPr marL="208026" indent="-208026" defTabSz="832104">
              <a:spcBef>
                <a:spcPts val="900"/>
              </a:spcBef>
              <a:defRPr sz="254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El tema central del testimonio del apóstol no contradice a los profetas ni a Moisés, todo lo contrario, anuncia el cumplimiento de lo que ellos prometieron. Esto incluye los dos elementos esenciales por lo que las personas cristianas eran atacadas: (1) el anuncio de que el Mesías ya ha venido, y (2) que ha resucitado. Un Cristo resucitado que se encuentra con nosotros y nosotras provoca profundos cambios en sus hijos e hijas. Esos cambios y transformaciones deben ser dignos de contar o comunicar. De esta manera, estamos comunicando la realidad de que Dios en Cristo es real y está vivo.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77"/>
            <a:ext cx="12191984" cy="6855444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Content Placeholder 7"/>
          <p:cNvSpPr txBox="1"/>
          <p:nvPr>
            <p:ph type="body" idx="1"/>
          </p:nvPr>
        </p:nvSpPr>
        <p:spPr>
          <a:xfrm>
            <a:off x="838198" y="1797085"/>
            <a:ext cx="10515604" cy="4493898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El mensaje de la resurrección es la base y el fundamento de la iglesia, y es el dínamo para que testifiquemos con valentía, sin temor a los poderes de este mundo que, aunque intimidan, nunca serán más poderosos que nuestro Señor resucitado. Esta fue la base e inicio del discurso y la defensa de Pablo frente a Agripa y los demás presentes en ese momento. Si damos una mirada completa al capítulo vemos la respuesta de Agripa: «Por poco me persuades a hacerme cristiano» (Hch 26.28, RVR 1977).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82"/>
            <a:ext cx="12191984" cy="6856718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Content Placeholder 4"/>
          <p:cNvSpPr txBox="1"/>
          <p:nvPr>
            <p:ph type="body" idx="1"/>
          </p:nvPr>
        </p:nvSpPr>
        <p:spPr>
          <a:xfrm>
            <a:off x="838200" y="2000248"/>
            <a:ext cx="10515600" cy="3943354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Señor resucitado, vamos a ti para que nos impartas la determinación y valentía para testificar. Testificar de tus actos de amor y del poder que tienes para transformar a personas con estilos violentos en personas emisarias de tu paz y poder. Amén.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Content Placeholder 7"/>
          <p:cNvSpPr txBox="1"/>
          <p:nvPr>
            <p:ph type="body" idx="1"/>
          </p:nvPr>
        </p:nvSpPr>
        <p:spPr>
          <a:xfrm>
            <a:off x="838199" y="1834817"/>
            <a:ext cx="10515602" cy="3929070"/>
          </a:xfrm>
          <a:prstGeom prst="rect">
            <a:avLst/>
          </a:prstGeom>
        </p:spPr>
        <p:txBody>
          <a:bodyPr anchor="ctr"/>
          <a:lstStyle/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Concluir esta unidad, Esperanza viva, con una lección inspiradora que realza esa esperanza en el Cristo vivo, resucitado, con poder transformador. </a:t>
            </a:r>
          </a:p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Ejemplificar con la experiencia de Pablo en qué consiste la valentía para testificar.</a:t>
            </a:r>
          </a:p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Aplicar el tema del respeto implícito. Nuestro trato con personas distintas en su fe y estilos de vida nunca debe ser óbice para apreciarlas y, a su vez, aprovechar la oportunidad para testificarle.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3" descr="Picture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Content Placeholder 15"/>
          <p:cNvSpPr txBox="1"/>
          <p:nvPr>
            <p:ph type="body" idx="1"/>
          </p:nvPr>
        </p:nvSpPr>
        <p:spPr>
          <a:xfrm>
            <a:off x="838200" y="2210454"/>
            <a:ext cx="10515600" cy="4117197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None/>
              <a:defRPr b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Valentía: </a:t>
            </a:r>
            <a:r>
              <a:rPr b="0"/>
              <a:t>Determinación para enfrentarse a situaciones arriesgadas o difíciles. </a:t>
            </a:r>
            <a:endParaRPr b="0"/>
          </a:p>
          <a:p>
            <a:pPr marL="0" indent="0">
              <a:buSzTx/>
              <a:buNone/>
              <a:defRPr b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b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Testificar: </a:t>
            </a:r>
            <a:r>
              <a:rPr b="0"/>
              <a:t>Afirmar o declarar una cosa asegurando su veracidad por haber sido testigo de eso.</a:t>
            </a:r>
            <a:r>
              <a:rPr b="0"/>
              <a:t>	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Content Placeholder 10"/>
          <p:cNvSpPr txBox="1"/>
          <p:nvPr>
            <p:ph type="body" sz="half" idx="1"/>
          </p:nvPr>
        </p:nvSpPr>
        <p:spPr>
          <a:xfrm>
            <a:off x="838200" y="2204952"/>
            <a:ext cx="5181600" cy="4162433"/>
          </a:xfrm>
          <a:prstGeom prst="rect">
            <a:avLst/>
          </a:prstGeom>
        </p:spPr>
        <p:txBody>
          <a:bodyPr/>
          <a:lstStyle/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 Entonces Agripa dijo a Pablo: —Se te permite hablar por ti mismo. Pablo entonces, extendiendo la mano, comenzó así su defensa:</a:t>
            </a: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 —Me tengo por dichoso, rey Agripa, de que pueda defenderme hoy delante de ti de todas las cosas de que soy acusado por los judíos. </a:t>
            </a:r>
          </a:p>
        </p:txBody>
      </p:sp>
      <p:sp>
        <p:nvSpPr>
          <p:cNvPr id="106" name="Content Placeholder 11"/>
          <p:cNvSpPr txBox="1"/>
          <p:nvPr/>
        </p:nvSpPr>
        <p:spPr>
          <a:xfrm>
            <a:off x="6217918" y="2204952"/>
            <a:ext cx="5090166" cy="4162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600"/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  Entonces Agripa le dijo a Pablo: —Puedes hablar en tu defensa. Pablo alzó la mano y comenzó a hablar así: </a:t>
            </a: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 «Me siento feliz de poder hablar hoy delante de Su Majestad, oh rey Agripa, para defenderme de todas las acusaciones que los judíos han presentado contra mí,</a:t>
            </a:r>
          </a:p>
        </p:txBody>
      </p:sp>
      <p:sp>
        <p:nvSpPr>
          <p:cNvPr id="107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Hechos 26.1-2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Content Placeholder 10"/>
          <p:cNvSpPr txBox="1"/>
          <p:nvPr>
            <p:ph type="body" sz="half" idx="1"/>
          </p:nvPr>
        </p:nvSpPr>
        <p:spPr>
          <a:xfrm>
            <a:off x="838200" y="2204952"/>
            <a:ext cx="5181600" cy="416243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 Mayormente porque tú conoces todas las costumbres y cuestiones que hay entre los judíos; por lo cual te ruego que me oigas con paciencia.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 »Mi vida, pues, desde mi juventud, la cual desde el principio pasé en mi nación, en Jerusalén, la conocen todos los judíos; </a:t>
            </a:r>
          </a:p>
        </p:txBody>
      </p:sp>
      <p:sp>
        <p:nvSpPr>
          <p:cNvPr id="111" name="Content Placeholder 11"/>
          <p:cNvSpPr txBox="1"/>
          <p:nvPr/>
        </p:nvSpPr>
        <p:spPr>
          <a:xfrm>
            <a:off x="6217918" y="2295075"/>
            <a:ext cx="5090165" cy="4162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813816">
              <a:lnSpc>
                <a:spcPct val="90000"/>
              </a:lnSpc>
              <a:spcBef>
                <a:spcPts val="800"/>
              </a:spcBef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400"/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 sobre todo porque Su Majestad conoce todas las costumbres de los judíos y las cosas que discutimos. Por eso le pido que me oiga con paciencia.</a:t>
            </a: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 »Todos los judíos saben cómo viví entre ellos, en mi tierra y en Jerusalén, desde mi juventud. </a:t>
            </a:r>
          </a:p>
        </p:txBody>
      </p:sp>
      <p:sp>
        <p:nvSpPr>
          <p:cNvPr id="112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Hechos 26.3-4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Content Placeholder 10"/>
          <p:cNvSpPr txBox="1"/>
          <p:nvPr>
            <p:ph type="body" sz="half" idx="1"/>
          </p:nvPr>
        </p:nvSpPr>
        <p:spPr>
          <a:xfrm>
            <a:off x="838200" y="2204952"/>
            <a:ext cx="5181600" cy="416243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 los cuales también saben que yo desde el principio, si quieren testificarlo, conforme a la más rigurosa secta de nuestra religión viví como fariseo.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6 Ahora, por la esperanza de la promesa que hizo Dios a nuestros padres, soy llamado a juicio;</a:t>
            </a:r>
          </a:p>
        </p:txBody>
      </p:sp>
      <p:sp>
        <p:nvSpPr>
          <p:cNvPr id="116" name="Content Placeholder 11"/>
          <p:cNvSpPr txBox="1"/>
          <p:nvPr/>
        </p:nvSpPr>
        <p:spPr>
          <a:xfrm>
            <a:off x="6217918" y="2204952"/>
            <a:ext cx="5090165" cy="4162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800"/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 También saben, y lo pueden declarar si quieren, que siempre he sido fariseo, que es la secta más estricta de nuestra religión. 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6 Y ahora me han traído a juicio precisamente por esta esperanza que tengo en la promesa que Dios hizo a nuestros antepasados. </a:t>
            </a:r>
          </a:p>
        </p:txBody>
      </p:sp>
      <p:sp>
        <p:nvSpPr>
          <p:cNvPr id="117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Hechos 26.5-6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Content Placeholder 10"/>
          <p:cNvSpPr txBox="1"/>
          <p:nvPr>
            <p:ph type="body" sz="half" idx="1"/>
          </p:nvPr>
        </p:nvSpPr>
        <p:spPr>
          <a:xfrm>
            <a:off x="838200" y="2204952"/>
            <a:ext cx="5181600" cy="4162433"/>
          </a:xfrm>
          <a:prstGeom prst="rect">
            <a:avLst/>
          </a:prstGeom>
        </p:spPr>
        <p:txBody>
          <a:bodyPr/>
          <a:lstStyle/>
          <a:p>
            <a:pPr marL="0" indent="0" defTabSz="786383">
              <a:spcBef>
                <a:spcPts val="8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786383">
              <a:spcBef>
                <a:spcPts val="8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7 promesa cuyo cumplimiento esperan que han de alcanzar nuestras doce tribus, sirviendo constantemente a Dios de día y de noche. Por esta esperanza, rey Agripa, soy acusado por los judíos. </a:t>
            </a: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8 ¡Qué! ¿Se juzga entre vosotros cosa increíble que Dios resucite a los muertos?</a:t>
            </a:r>
          </a:p>
        </p:txBody>
      </p:sp>
      <p:sp>
        <p:nvSpPr>
          <p:cNvPr id="121" name="Content Placeholder 11"/>
          <p:cNvSpPr txBox="1"/>
          <p:nvPr/>
        </p:nvSpPr>
        <p:spPr>
          <a:xfrm>
            <a:off x="6217918" y="2204952"/>
            <a:ext cx="5090165" cy="4162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770653">
              <a:lnSpc>
                <a:spcPct val="90000"/>
              </a:lnSpc>
              <a:spcBef>
                <a:spcPts val="7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300"/>
          </a:p>
          <a:p>
            <a:pPr defTabSz="770653">
              <a:lnSpc>
                <a:spcPct val="90000"/>
              </a:lnSpc>
              <a:spcBef>
                <a:spcPts val="7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7 Nuestras doce tribus de Israel esperan ver el cumplimiento de esta promesa, y por eso adoran a Dios y le sirven día y noche. Por esta misma esperanza, oh rey Agripa, los judíos me acusan ahora. </a:t>
            </a: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8 ¿Por qué no creen ustedes que Dios resucita a los muertos?</a:t>
            </a:r>
          </a:p>
        </p:txBody>
      </p:sp>
      <p:sp>
        <p:nvSpPr>
          <p:cNvPr id="122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Hechos 26.7-8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Content Placeholder 10"/>
          <p:cNvSpPr txBox="1"/>
          <p:nvPr>
            <p:ph type="body" sz="half" idx="1"/>
          </p:nvPr>
        </p:nvSpPr>
        <p:spPr>
          <a:xfrm>
            <a:off x="838200" y="2101957"/>
            <a:ext cx="5181600" cy="4162431"/>
          </a:xfrm>
          <a:prstGeom prst="rect">
            <a:avLst/>
          </a:prstGeom>
        </p:spPr>
        <p:txBody>
          <a:bodyPr/>
          <a:lstStyle/>
          <a:p>
            <a:pPr marL="0" indent="0" defTabSz="859536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59536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9 »Yo ciertamente había creído mi deber hacer muchas cosas contra el nombre de Jesús de Nazaret; 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59536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10 lo cual también hice en Jerusalén. Yo encerré en cárceles a muchos de los santos, habiendo recibido poderes de los principales sacerdotes; y cuando los mataron, yo di mi voto.</a:t>
            </a:r>
          </a:p>
        </p:txBody>
      </p:sp>
      <p:sp>
        <p:nvSpPr>
          <p:cNvPr id="126" name="Content Placeholder 11"/>
          <p:cNvSpPr txBox="1"/>
          <p:nvPr/>
        </p:nvSpPr>
        <p:spPr>
          <a:xfrm>
            <a:off x="6217918" y="2204952"/>
            <a:ext cx="5090165" cy="4162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786383">
              <a:lnSpc>
                <a:spcPct val="90000"/>
              </a:lnSpc>
              <a:spcBef>
                <a:spcPts val="8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400"/>
          </a:p>
          <a:p>
            <a:pPr defTabSz="786383">
              <a:lnSpc>
                <a:spcPct val="90000"/>
              </a:lnSpc>
              <a:spcBef>
                <a:spcPts val="8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86383">
              <a:lnSpc>
                <a:spcPct val="90000"/>
              </a:lnSpc>
              <a:spcBef>
                <a:spcPts val="8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9 »Yo mismo pensaba antes que debía hacer muchas cosas en contra del nombre de Jesús de Nazaret, </a:t>
            </a:r>
          </a:p>
          <a:p>
            <a:pPr defTabSz="786383">
              <a:lnSpc>
                <a:spcPct val="90000"/>
              </a:lnSpc>
              <a:spcBef>
                <a:spcPts val="8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86383">
              <a:lnSpc>
                <a:spcPct val="90000"/>
              </a:lnSpc>
              <a:spcBef>
                <a:spcPts val="800"/>
              </a:spcBef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10 y así lo hice en Jerusalén. Con la autorización de los jefes de los sacerdotes, metí en la cárcel a muchos de los creyentes; y cuando los mataban, yo estaba de acuerdo. </a:t>
            </a:r>
          </a:p>
        </p:txBody>
      </p:sp>
      <p:sp>
        <p:nvSpPr>
          <p:cNvPr id="127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Hechos 26.9-10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Content Placeholder 10"/>
          <p:cNvSpPr txBox="1"/>
          <p:nvPr>
            <p:ph type="body" sz="half" idx="1"/>
          </p:nvPr>
        </p:nvSpPr>
        <p:spPr>
          <a:xfrm>
            <a:off x="838200" y="2204952"/>
            <a:ext cx="5181600" cy="416243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11 Y muchas veces, castigándolos en todas las sinagogas, los forcé a blasfemar; y, enfurecido sobremanera contra ellos, los perseguí hasta en las ciudades extranjeras. </a:t>
            </a:r>
          </a:p>
        </p:txBody>
      </p:sp>
      <p:sp>
        <p:nvSpPr>
          <p:cNvPr id="131" name="Content Placeholder 11"/>
          <p:cNvSpPr txBox="1"/>
          <p:nvPr/>
        </p:nvSpPr>
        <p:spPr>
          <a:xfrm>
            <a:off x="6217918" y="2204952"/>
            <a:ext cx="5090165" cy="4162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600"/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11 Muchas veces los castigaba para obligarlos a negar su fe. Y esto lo hacía en todas las sinagogas, y estaba tan furioso contra ellos que los perseguía hasta en ciudades extranjeras.</a:t>
            </a:r>
          </a:p>
        </p:txBody>
      </p:sp>
      <p:sp>
        <p:nvSpPr>
          <p:cNvPr id="132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Hechos 26.11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ptos"/>
        <a:ea typeface="Aptos"/>
        <a:cs typeface="Apto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ptos"/>
        <a:ea typeface="Aptos"/>
        <a:cs typeface="Apto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to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