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ptos"/>
      </a:defRPr>
    </a:lvl1pPr>
    <a:lvl2pPr indent="228600" latinLnBrk="0">
      <a:defRPr sz="1200">
        <a:latin typeface="+mn-lt"/>
        <a:ea typeface="+mn-ea"/>
        <a:cs typeface="+mn-cs"/>
        <a:sym typeface="Aptos"/>
      </a:defRPr>
    </a:lvl2pPr>
    <a:lvl3pPr indent="457200" latinLnBrk="0">
      <a:defRPr sz="1200">
        <a:latin typeface="+mn-lt"/>
        <a:ea typeface="+mn-ea"/>
        <a:cs typeface="+mn-cs"/>
        <a:sym typeface="Aptos"/>
      </a:defRPr>
    </a:lvl3pPr>
    <a:lvl4pPr indent="685800" latinLnBrk="0">
      <a:defRPr sz="1200">
        <a:latin typeface="+mn-lt"/>
        <a:ea typeface="+mn-ea"/>
        <a:cs typeface="+mn-cs"/>
        <a:sym typeface="Aptos"/>
      </a:defRPr>
    </a:lvl4pPr>
    <a:lvl5pPr indent="914400" latinLnBrk="0">
      <a:defRPr sz="1200">
        <a:latin typeface="+mn-lt"/>
        <a:ea typeface="+mn-ea"/>
        <a:cs typeface="+mn-cs"/>
        <a:sym typeface="Aptos"/>
      </a:defRPr>
    </a:lvl5pPr>
    <a:lvl6pPr indent="1143000" latinLnBrk="0">
      <a:defRPr sz="1200">
        <a:latin typeface="+mn-lt"/>
        <a:ea typeface="+mn-ea"/>
        <a:cs typeface="+mn-cs"/>
        <a:sym typeface="Aptos"/>
      </a:defRPr>
    </a:lvl6pPr>
    <a:lvl7pPr indent="1371600" latinLnBrk="0">
      <a:defRPr sz="1200">
        <a:latin typeface="+mn-lt"/>
        <a:ea typeface="+mn-ea"/>
        <a:cs typeface="+mn-cs"/>
        <a:sym typeface="Aptos"/>
      </a:defRPr>
    </a:lvl7pPr>
    <a:lvl8pPr indent="1600200" latinLnBrk="0">
      <a:defRPr sz="1200">
        <a:latin typeface="+mn-lt"/>
        <a:ea typeface="+mn-ea"/>
        <a:cs typeface="+mn-cs"/>
        <a:sym typeface="Aptos"/>
      </a:defRPr>
    </a:lvl8pPr>
    <a:lvl9pPr indent="1828800" latinLnBrk="0">
      <a:defRPr sz="1200">
        <a:latin typeface="+mn-lt"/>
        <a:ea typeface="+mn-ea"/>
        <a:cs typeface="+mn-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9"/>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2"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6" y="2057400"/>
            <a:ext cx="3932241"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2"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47" y="6404293"/>
            <a:ext cx="273654" cy="269239"/>
          </a:xfrm>
          <a:prstGeom prst="rect">
            <a:avLst/>
          </a:prstGeom>
          <a:ln w="12700">
            <a:miter lim="400000"/>
          </a:ln>
        </p:spPr>
        <p:txBody>
          <a:bodyPr wrap="none" lIns="45718" tIns="45718" rIns="45718" bIns="45718" anchor="ctr">
            <a:spAutoFit/>
          </a:bodyPr>
          <a:lstStyle>
            <a:lvl1pPr algn="r">
              <a:defRPr sz="1200">
                <a:solidFill>
                  <a:srgbClr val="757575"/>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122362"/>
            <a:ext cx="9144000" cy="1891771"/>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15</a:t>
            </a:r>
            <a:br/>
            <a:r>
              <a:rPr cap="all">
                <a:solidFill>
                  <a:srgbClr val="C8334A"/>
                </a:solidFill>
              </a:rPr>
              <a:t>Audacia y libertad</a:t>
            </a:r>
            <a:br>
              <a:rPr>
                <a:solidFill>
                  <a:srgbClr val="C8334A"/>
                </a:solidFill>
              </a:rPr>
            </a:br>
            <a:r>
              <a:rPr sz="1800">
                <a:solidFill>
                  <a:srgbClr val="0D0D0D"/>
                </a:solidFill>
              </a:rPr>
              <a:t>2 Corintios 3.5-18 </a:t>
            </a:r>
          </a:p>
        </p:txBody>
      </p:sp>
      <p:sp>
        <p:nvSpPr>
          <p:cNvPr id="96" name="Subtitle 2"/>
          <p:cNvSpPr txBox="1"/>
          <p:nvPr>
            <p:ph type="subTitle" sz="quarter" idx="1"/>
          </p:nvPr>
        </p:nvSpPr>
        <p:spPr>
          <a:xfrm>
            <a:off x="1524000" y="3014133"/>
            <a:ext cx="7472854" cy="2063478"/>
          </a:xfrm>
          <a:prstGeom prst="rect">
            <a:avLst/>
          </a:prstGeom>
        </p:spPr>
        <p:txBody>
          <a:bodyPr/>
          <a:lstStyle/>
          <a:p>
            <a:pPr algn="l">
              <a:defRPr sz="2000">
                <a:latin typeface="Times New Roman"/>
                <a:ea typeface="Times New Roman"/>
                <a:cs typeface="Times New Roman"/>
                <a:sym typeface="Times New Roman"/>
              </a:defRPr>
            </a:pPr>
            <a:r>
              <a:t>«Por tanto, nosotros todos, mirando con el rostro descubierto y reflejando como en un espejo la gloria del Señor, somos transformados de gloria en gloria en su misma imagen, por la acción del Espíritu del Señor».</a:t>
            </a:r>
          </a:p>
          <a:p>
            <a:pPr algn="r">
              <a:defRPr sz="2000">
                <a:latin typeface="Times New Roman"/>
                <a:ea typeface="Times New Roman"/>
                <a:cs typeface="Times New Roman"/>
                <a:sym typeface="Times New Roman"/>
              </a:defRPr>
            </a:pPr>
            <a:r>
              <a:t> 2 Corintios 3.18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4"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35" name="Content Placeholder 10"/>
          <p:cNvSpPr txBox="1"/>
          <p:nvPr>
            <p:ph type="body" sz="half" idx="1"/>
          </p:nvPr>
        </p:nvSpPr>
        <p:spPr>
          <a:xfrm>
            <a:off x="838200" y="2204954"/>
            <a:ext cx="5181600" cy="4162428"/>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17 El Señor es el Espíritu; y donde está el Espíritu del Señor, allí hay libertad.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18 Por tanto, nosotros todos, mirando con el rostro descubierto y reflejando como en un espejo la gloria del Señor, somos transformados de gloria en gloria en su misma imagen, por la acción del Espíritu del Señor.</a:t>
            </a:r>
          </a:p>
        </p:txBody>
      </p:sp>
      <p:sp>
        <p:nvSpPr>
          <p:cNvPr id="136" name="Content Placeholder 11"/>
          <p:cNvSpPr txBox="1"/>
          <p:nvPr/>
        </p:nvSpPr>
        <p:spPr>
          <a:xfrm>
            <a:off x="6217920" y="2204954"/>
            <a:ext cx="5090161" cy="41624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56">
                <a:latin typeface="Times New Roman"/>
                <a:ea typeface="Times New Roman"/>
                <a:cs typeface="Times New Roman"/>
                <a:sym typeface="Times New Roman"/>
              </a:defRPr>
            </a:pPr>
            <a:r>
              <a:t>VP</a:t>
            </a:r>
            <a:endParaRPr sz="2632"/>
          </a:p>
          <a:p>
            <a:pPr defTabSz="859536">
              <a:lnSpc>
                <a:spcPct val="90000"/>
              </a:lnSpc>
              <a:spcBef>
                <a:spcPts val="900"/>
              </a:spcBef>
              <a:defRPr sz="2256">
                <a:latin typeface="Times New Roman"/>
                <a:ea typeface="Times New Roman"/>
                <a:cs typeface="Times New Roman"/>
                <a:sym typeface="Times New Roman"/>
              </a:defRPr>
            </a:pPr>
          </a:p>
          <a:p>
            <a:pPr defTabSz="859536">
              <a:lnSpc>
                <a:spcPct val="90000"/>
              </a:lnSpc>
              <a:spcBef>
                <a:spcPts val="900"/>
              </a:spcBef>
              <a:defRPr sz="2256">
                <a:latin typeface="Times New Roman"/>
                <a:ea typeface="Times New Roman"/>
                <a:cs typeface="Times New Roman"/>
                <a:sym typeface="Times New Roman"/>
              </a:defRPr>
            </a:pPr>
            <a:r>
              <a:t>17 Porque el Señor es el Espíritu; y donde está el Espíritu del Señor, allí hay libertad. </a:t>
            </a:r>
          </a:p>
          <a:p>
            <a:pPr defTabSz="859536">
              <a:lnSpc>
                <a:spcPct val="90000"/>
              </a:lnSpc>
              <a:spcBef>
                <a:spcPts val="900"/>
              </a:spcBef>
              <a:defRPr sz="2256">
                <a:latin typeface="Times New Roman"/>
                <a:ea typeface="Times New Roman"/>
                <a:cs typeface="Times New Roman"/>
                <a:sym typeface="Times New Roman"/>
              </a:defRPr>
            </a:pPr>
          </a:p>
          <a:p>
            <a:pPr defTabSz="859536">
              <a:lnSpc>
                <a:spcPct val="90000"/>
              </a:lnSpc>
              <a:spcBef>
                <a:spcPts val="900"/>
              </a:spcBef>
              <a:defRPr sz="2256">
                <a:latin typeface="Times New Roman"/>
                <a:ea typeface="Times New Roman"/>
                <a:cs typeface="Times New Roman"/>
                <a:sym typeface="Times New Roman"/>
              </a:defRPr>
            </a:pPr>
            <a:r>
              <a:t>18 Por eso, todos nosotros, ya sin el velo que nos cubría la cara, somos como un espejo que refleja la gloria del Señor, y vamos transformándonos en su imagen misma, porque cada vez tenemos más de su gloria, y esto por la acción del Señor, que es el Espíritu.</a:t>
            </a:r>
          </a:p>
        </p:txBody>
      </p:sp>
      <p:sp>
        <p:nvSpPr>
          <p:cNvPr id="137" name="TextBox 1"/>
          <p:cNvSpPr txBox="1"/>
          <p:nvPr/>
        </p:nvSpPr>
        <p:spPr>
          <a:xfrm>
            <a:off x="5083873" y="1256604"/>
            <a:ext cx="3773155" cy="45211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3.17-18</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9" name="Picture 5" descr="Picture 5"/>
          <p:cNvPicPr>
            <a:picLocks noChangeAspect="1"/>
          </p:cNvPicPr>
          <p:nvPr/>
        </p:nvPicPr>
        <p:blipFill>
          <a:blip r:embed="rId2">
            <a:extLst/>
          </a:blip>
          <a:srcRect l="0" t="0" r="0" b="19"/>
          <a:stretch>
            <a:fillRect/>
          </a:stretch>
        </p:blipFill>
        <p:spPr>
          <a:xfrm>
            <a:off x="18" y="1280"/>
            <a:ext cx="12191982" cy="6855439"/>
          </a:xfrm>
          <a:prstGeom prst="rect">
            <a:avLst/>
          </a:prstGeom>
          <a:ln w="12700">
            <a:miter lim="400000"/>
          </a:ln>
        </p:spPr>
      </p:pic>
      <p:sp>
        <p:nvSpPr>
          <p:cNvPr id="140" name="Content Placeholder 7"/>
          <p:cNvSpPr txBox="1"/>
          <p:nvPr>
            <p:ph type="body" idx="1"/>
          </p:nvPr>
        </p:nvSpPr>
        <p:spPr>
          <a:xfrm>
            <a:off x="838200" y="2028823"/>
            <a:ext cx="10515600" cy="4676779"/>
          </a:xfrm>
          <a:prstGeom prst="rect">
            <a:avLst/>
          </a:prstGeom>
        </p:spPr>
        <p:txBody>
          <a:bodyPr anchor="ctr"/>
          <a:lstStyle/>
          <a:p>
            <a:pPr>
              <a:defRPr>
                <a:latin typeface="Times New Roman"/>
                <a:ea typeface="Times New Roman"/>
                <a:cs typeface="Times New Roman"/>
                <a:sym typeface="Times New Roman"/>
              </a:defRPr>
            </a:pPr>
            <a:r>
              <a:t>A través del análisis de estos versículos podemos concluir que Cristo es el símbolo de un nuevo modo de comunicación con Dios y ya no es el apego a la letra o la observancia de la ley contenida en la antigua alianza de Moisés. Pablo es audaz al señalar que Moisés fue el fundador del pueblo judío, pero es un hecho que una persona cristiana refleja la gloria del Señor a cara descubierta. </a:t>
            </a:r>
          </a:p>
          <a:p>
            <a:pPr>
              <a:defRPr>
                <a:latin typeface="Times New Roman"/>
                <a:ea typeface="Times New Roman"/>
                <a:cs typeface="Times New Roman"/>
                <a:sym typeface="Times New Roman"/>
              </a:defRPr>
            </a:pPr>
            <a:r>
              <a:t>Con Cristo, el pueblo ya no se puede contentar con enseñar y aplicar la Ley como lo hacían los sacerdotes, incluyendo a Moisés. De ese modo antiguo, hombres y mujeres al transgredir la Ley caían en condenación y muerte. Ahora la comunicación viva es entre las personas creyentes y Cristo, por lo tanto, en ese Espíritu de Cristo el creyente encuentra libertad.</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2" name="Picture 5" descr="Picture 5"/>
          <p:cNvPicPr>
            <a:picLocks noChangeAspect="1"/>
          </p:cNvPicPr>
          <p:nvPr/>
        </p:nvPicPr>
        <p:blipFill>
          <a:blip r:embed="rId2">
            <a:extLst/>
          </a:blip>
          <a:srcRect l="0" t="0" r="0" b="19"/>
          <a:stretch>
            <a:fillRect/>
          </a:stretch>
        </p:blipFill>
        <p:spPr>
          <a:xfrm>
            <a:off x="18" y="1280"/>
            <a:ext cx="12191982" cy="6855439"/>
          </a:xfrm>
          <a:prstGeom prst="rect">
            <a:avLst/>
          </a:prstGeom>
          <a:ln w="12700">
            <a:miter lim="400000"/>
          </a:ln>
        </p:spPr>
      </p:pic>
      <p:sp>
        <p:nvSpPr>
          <p:cNvPr id="143" name="Content Placeholder 7"/>
          <p:cNvSpPr txBox="1"/>
          <p:nvPr>
            <p:ph type="body" idx="1"/>
          </p:nvPr>
        </p:nvSpPr>
        <p:spPr>
          <a:xfrm>
            <a:off x="838199" y="1655468"/>
            <a:ext cx="10515601" cy="4493896"/>
          </a:xfrm>
          <a:prstGeom prst="rect">
            <a:avLst/>
          </a:prstGeom>
        </p:spPr>
        <p:txBody>
          <a:bodyPr anchor="ctr"/>
          <a:lstStyle>
            <a:lvl1pPr>
              <a:defRPr>
                <a:latin typeface="Times New Roman"/>
                <a:ea typeface="Times New Roman"/>
                <a:cs typeface="Times New Roman"/>
                <a:sym typeface="Times New Roman"/>
              </a:defRPr>
            </a:lvl1pPr>
          </a:lstStyle>
          <a:p>
            <a:pPr/>
            <a:r>
              <a:t>Al volverse a Cristo, el creyente supera una primera etapa en la fe (la que Pablo llama la letra), en la que encontraba a Dios mediante las leyes y prácticas. Ahora entra en una etapa adulta de la vida espiritual en la que gracias al Espíritu de Dios nos conocemos y nos relacionamos con Dios como hijos e hijas libres.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5" name="Picture 2" descr="Picture 2"/>
          <p:cNvPicPr>
            <a:picLocks noChangeAspect="1"/>
          </p:cNvPicPr>
          <p:nvPr/>
        </p:nvPicPr>
        <p:blipFill>
          <a:blip r:embed="rId2">
            <a:extLst/>
          </a:blip>
          <a:srcRect l="0" t="0" r="0" b="19"/>
          <a:stretch>
            <a:fillRect/>
          </a:stretch>
        </p:blipFill>
        <p:spPr>
          <a:xfrm>
            <a:off x="18" y="1282"/>
            <a:ext cx="12191982" cy="6856718"/>
          </a:xfrm>
          <a:prstGeom prst="rect">
            <a:avLst/>
          </a:prstGeom>
          <a:ln w="12700">
            <a:miter lim="400000"/>
          </a:ln>
        </p:spPr>
      </p:pic>
      <p:sp>
        <p:nvSpPr>
          <p:cNvPr id="146" name="Content Placeholder 4"/>
          <p:cNvSpPr txBox="1"/>
          <p:nvPr>
            <p:ph type="body" idx="1"/>
          </p:nvPr>
        </p:nvSpPr>
        <p:spPr>
          <a:xfrm>
            <a:off x="838200" y="2000248"/>
            <a:ext cx="10515600" cy="3943354"/>
          </a:xfrm>
          <a:prstGeom prst="rect">
            <a:avLst/>
          </a:prstGeom>
        </p:spPr>
        <p:txBody>
          <a:bodyPr anchor="ctr"/>
          <a:lstStyle>
            <a:lvl1pPr marL="0" indent="0">
              <a:buSzTx/>
              <a:buNone/>
              <a:defRPr>
                <a:latin typeface="Times New Roman"/>
                <a:ea typeface="Times New Roman"/>
                <a:cs typeface="Times New Roman"/>
                <a:sym typeface="Times New Roman"/>
              </a:defRPr>
            </a:lvl1pPr>
          </a:lstStyle>
          <a:p>
            <a:pPr/>
            <a:r>
              <a:t>Oh, Dios, te damos gracias porque a través de Jesucristo podemos acercarnos a ti a cara descubierta y afirmar que nuestro rostro refleja el tuyo. Agradecemos la capacitación de tu Espíritu que nos apodera para ser capaces y competentes en el desempeño de los ministerios en tiempos recios. En el nombre de Cristo Jesús. Amén.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9" y="1657018"/>
            <a:ext cx="10515601" cy="3929066"/>
          </a:xfrm>
          <a:prstGeom prst="rect">
            <a:avLst/>
          </a:prstGeom>
        </p:spPr>
        <p:txBody>
          <a:bodyPr anchor="ctr"/>
          <a:lstStyle/>
          <a:p>
            <a:pPr>
              <a:defRPr sz="2400">
                <a:latin typeface="Times New Roman"/>
                <a:ea typeface="Times New Roman"/>
                <a:cs typeface="Times New Roman"/>
                <a:sym typeface="Times New Roman"/>
              </a:defRPr>
            </a:pPr>
            <a:r>
              <a:t>Analizar a través de la exégesis o Análisis de la Escritura en qué consiste el título de esta lección. </a:t>
            </a:r>
          </a:p>
          <a:p>
            <a:pPr>
              <a:defRPr sz="2400">
                <a:latin typeface="Times New Roman"/>
                <a:ea typeface="Times New Roman"/>
                <a:cs typeface="Times New Roman"/>
                <a:sym typeface="Times New Roman"/>
              </a:defRPr>
            </a:pPr>
            <a:r>
              <a:t>Contrastar a Moisés y a Pablo en sus respectivos momentos históricos respecto a la manera de su comunicación con Dios. </a:t>
            </a:r>
          </a:p>
          <a:p>
            <a:pPr>
              <a:defRPr sz="2400">
                <a:latin typeface="Times New Roman"/>
                <a:ea typeface="Times New Roman"/>
                <a:cs typeface="Times New Roman"/>
                <a:sym typeface="Times New Roman"/>
              </a:defRPr>
            </a:pPr>
            <a:r>
              <a:t>Demostrar de dónde proviene poder ser competentes a la hora de ejercer ministerios y dones.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6"/>
            <a:ext cx="10515600" cy="4117192"/>
          </a:xfrm>
          <a:prstGeom prst="rect">
            <a:avLst/>
          </a:prstGeom>
        </p:spPr>
        <p:txBody>
          <a:bodyPr anchor="ctr"/>
          <a:lstStyle/>
          <a:p>
            <a:pPr marL="0" indent="0">
              <a:buSzTx/>
              <a:buNone/>
              <a:defRPr b="1" sz="2400">
                <a:latin typeface="Times New Roman"/>
                <a:ea typeface="Times New Roman"/>
                <a:cs typeface="Times New Roman"/>
                <a:sym typeface="Times New Roman"/>
              </a:defRPr>
            </a:pPr>
            <a:r>
              <a:t>Audacia : </a:t>
            </a:r>
            <a:r>
              <a:rPr b="0"/>
              <a:t>Capacidad para emprender acciones poco comunes sin temer a las dificultades o los riesgos que implican. </a:t>
            </a:r>
            <a:endParaRPr b="0"/>
          </a:p>
          <a:p>
            <a:pPr marL="0" indent="0">
              <a:buSzTx/>
              <a:buNone/>
              <a:defRPr b="1" sz="2400">
                <a:latin typeface="Times New Roman"/>
                <a:ea typeface="Times New Roman"/>
                <a:cs typeface="Times New Roman"/>
                <a:sym typeface="Times New Roman"/>
              </a:defRPr>
            </a:pPr>
          </a:p>
          <a:p>
            <a:pPr marL="0" indent="0">
              <a:buSzTx/>
              <a:buNone/>
              <a:defRPr b="1" sz="2400">
                <a:latin typeface="Times New Roman"/>
                <a:ea typeface="Times New Roman"/>
                <a:cs typeface="Times New Roman"/>
                <a:sym typeface="Times New Roman"/>
              </a:defRPr>
            </a:pPr>
            <a:r>
              <a:t>Competente : </a:t>
            </a:r>
            <a:r>
              <a:rPr b="0"/>
              <a:t>Que es adecuado para algo, que es apto para competir.</a:t>
            </a:r>
            <a:endParaRPr b="0"/>
          </a:p>
          <a:p>
            <a:pPr marL="0" indent="0">
              <a:buSzTx/>
              <a:buNone/>
              <a:defRPr b="1" sz="2400">
                <a:latin typeface="Times New Roman"/>
                <a:ea typeface="Times New Roman"/>
                <a:cs typeface="Times New Roman"/>
                <a:sym typeface="Times New Roman"/>
              </a:defRPr>
            </a:pPr>
          </a:p>
          <a:p>
            <a:pPr marL="0" indent="0">
              <a:buSzTx/>
              <a:buNone/>
              <a:defRPr b="1" sz="2400">
                <a:latin typeface="Times New Roman"/>
                <a:ea typeface="Times New Roman"/>
                <a:cs typeface="Times New Roman"/>
                <a:sym typeface="Times New Roman"/>
              </a:defRPr>
            </a:pPr>
            <a:r>
              <a:t>Ministerio: </a:t>
            </a:r>
            <a:r>
              <a:rPr b="0"/>
              <a:t>Esta palabra procede del latín </a:t>
            </a:r>
            <a:r>
              <a:rPr b="0" i="1"/>
              <a:t>ministerium</a:t>
            </a:r>
            <a:r>
              <a:rPr b="0"/>
              <a:t> y designa una tarea o un servicio que se ha de cumplir en el seno del pueblo o una comunidad.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05" name="Content Placeholder 10"/>
          <p:cNvSpPr txBox="1"/>
          <p:nvPr>
            <p:ph type="body" sz="half" idx="1"/>
          </p:nvPr>
        </p:nvSpPr>
        <p:spPr>
          <a:xfrm>
            <a:off x="838200" y="2204954"/>
            <a:ext cx="5181600" cy="4162428"/>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5 No que estemos capacitados para hacer algo por nosotros mismos; al contrario, nuestra capacidad proviene de Dios,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6 el cual asimismo nos capacitó para ser ministros de un nuevo pacto, no de la letra, sino del Espíritu, porque la letra mata, pero el Espíritu da vida.</a:t>
            </a:r>
          </a:p>
        </p:txBody>
      </p:sp>
      <p:sp>
        <p:nvSpPr>
          <p:cNvPr id="106" name="Content Placeholder 11"/>
          <p:cNvSpPr txBox="1"/>
          <p:nvPr/>
        </p:nvSpPr>
        <p:spPr>
          <a:xfrm>
            <a:off x="6217918" y="2204954"/>
            <a:ext cx="5090163" cy="41624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5 No es que nosotros mismos estemos capacitados para considerar algo como nuestro; al contrario, todo lo que podemos hacer viene de Dios, </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6 pues él nos ha capacitado para ser servidores de una nueva alianza, basada no en una ley, sino en la acción del Espíritu. La ley condena a muerte, pero el Espíritu de Dios da vida.</a:t>
            </a:r>
          </a:p>
        </p:txBody>
      </p:sp>
      <p:sp>
        <p:nvSpPr>
          <p:cNvPr id="107" name="TextBox 1"/>
          <p:cNvSpPr txBox="1"/>
          <p:nvPr/>
        </p:nvSpPr>
        <p:spPr>
          <a:xfrm>
            <a:off x="5083871" y="1256605"/>
            <a:ext cx="3773158" cy="45211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3.5-6</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10" name="Content Placeholder 10"/>
          <p:cNvSpPr txBox="1"/>
          <p:nvPr>
            <p:ph type="body" sz="half" idx="1"/>
          </p:nvPr>
        </p:nvSpPr>
        <p:spPr>
          <a:xfrm>
            <a:off x="838200" y="2204954"/>
            <a:ext cx="5181600" cy="4162428"/>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7 Si el ministerio de muerte grabado con letras en piedras fue con gloria, tanto que los hijos de Israel no pudieron fijar la vista en el rostro de Moisés a causa del resplandor de su rostro, el cual desaparecería,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8 ¿cómo no será más bien con gloria el ministerio del Espíritu? </a:t>
            </a:r>
          </a:p>
        </p:txBody>
      </p:sp>
      <p:sp>
        <p:nvSpPr>
          <p:cNvPr id="111" name="Content Placeholder 11"/>
          <p:cNvSpPr txBox="1"/>
          <p:nvPr/>
        </p:nvSpPr>
        <p:spPr>
          <a:xfrm>
            <a:off x="6217919" y="2295075"/>
            <a:ext cx="5090162"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100">
                <a:latin typeface="Times New Roman"/>
                <a:ea typeface="Times New Roman"/>
                <a:cs typeface="Times New Roman"/>
                <a:sym typeface="Times New Roman"/>
              </a:defRPr>
            </a:pPr>
            <a:r>
              <a:t>VP</a:t>
            </a:r>
            <a:endParaRPr sz="2400"/>
          </a:p>
          <a:p>
            <a:pPr defTabSz="813816">
              <a:lnSpc>
                <a:spcPct val="90000"/>
              </a:lnSpc>
              <a:spcBef>
                <a:spcPts val="800"/>
              </a:spcBef>
              <a:defRPr sz="21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7 Si la promulgación de una ley que llevaba a la muerte y que estaba grabada sobre tablas de piedra se hizo con tanta gloria que los israelitas ni siquiera podían mirar la cara de Moisés, debido a que ese resplandor destinado a desaparecer era tan grande, </a:t>
            </a:r>
          </a:p>
          <a:p>
            <a:pPr defTabSz="813816">
              <a:lnSpc>
                <a:spcPct val="90000"/>
              </a:lnSpc>
              <a:spcBef>
                <a:spcPts val="800"/>
              </a:spcBef>
              <a:defRPr sz="22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8 ¡cuánta más será la gloria del anuncio de una nueva alianza fundada en el Espíritu!</a:t>
            </a:r>
          </a:p>
        </p:txBody>
      </p:sp>
      <p:sp>
        <p:nvSpPr>
          <p:cNvPr id="112" name="TextBox 1"/>
          <p:cNvSpPr txBox="1"/>
          <p:nvPr/>
        </p:nvSpPr>
        <p:spPr>
          <a:xfrm>
            <a:off x="5083873" y="1256605"/>
            <a:ext cx="3773156" cy="45211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3.7-8</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15" name="Content Placeholder 10"/>
          <p:cNvSpPr txBox="1"/>
          <p:nvPr>
            <p:ph type="body" sz="half" idx="1"/>
          </p:nvPr>
        </p:nvSpPr>
        <p:spPr>
          <a:xfrm>
            <a:off x="838200" y="2204954"/>
            <a:ext cx="5181600" cy="4162428"/>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9 Si el ministerio de condenación fue con gloria, mucho más abundará en gloria el ministerio de justificación,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10 porque aun lo que fue glorioso, no es glorioso en este respecto, en comparación con la gloria más eminente. </a:t>
            </a:r>
          </a:p>
        </p:txBody>
      </p:sp>
      <p:sp>
        <p:nvSpPr>
          <p:cNvPr id="116" name="Content Placeholder 11"/>
          <p:cNvSpPr txBox="1"/>
          <p:nvPr/>
        </p:nvSpPr>
        <p:spPr>
          <a:xfrm>
            <a:off x="6217919" y="2204954"/>
            <a:ext cx="5090162" cy="41624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9 Es decir, que si fue tan gloriosa la promulgación de una ley que sirvió para condenarnos, ¡cuánto más glorioso será el anuncio de que Dios nos hace justos! </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10 Porque la gloria anterior ya no es nada en comparación con esto, que es mucho más glorioso. </a:t>
            </a:r>
          </a:p>
        </p:txBody>
      </p:sp>
      <p:sp>
        <p:nvSpPr>
          <p:cNvPr id="117" name="TextBox 1"/>
          <p:cNvSpPr txBox="1"/>
          <p:nvPr/>
        </p:nvSpPr>
        <p:spPr>
          <a:xfrm>
            <a:off x="5083873" y="1256605"/>
            <a:ext cx="3773156" cy="45211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3.9-10</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20" name="Content Placeholder 10"/>
          <p:cNvSpPr txBox="1"/>
          <p:nvPr>
            <p:ph type="body" sz="half" idx="1"/>
          </p:nvPr>
        </p:nvSpPr>
        <p:spPr>
          <a:xfrm>
            <a:off x="838200" y="2204954"/>
            <a:ext cx="5181600" cy="4162428"/>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11 Si lo que perece tuvo gloria, mucho más glorioso será lo que permanece.</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12 Así que, teniendo tal esperanza, actuamos con mucha franqueza,</a:t>
            </a:r>
          </a:p>
        </p:txBody>
      </p:sp>
      <p:sp>
        <p:nvSpPr>
          <p:cNvPr id="121" name="Content Placeholder 11"/>
          <p:cNvSpPr txBox="1"/>
          <p:nvPr/>
        </p:nvSpPr>
        <p:spPr>
          <a:xfrm>
            <a:off x="6217919" y="2204954"/>
            <a:ext cx="5090162" cy="41624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86383">
              <a:lnSpc>
                <a:spcPct val="90000"/>
              </a:lnSpc>
              <a:spcBef>
                <a:spcPts val="800"/>
              </a:spcBef>
              <a:defRPr sz="2000">
                <a:latin typeface="Times New Roman"/>
                <a:ea typeface="Times New Roman"/>
                <a:cs typeface="Times New Roman"/>
                <a:sym typeface="Times New Roman"/>
              </a:defRPr>
            </a:pPr>
            <a:r>
              <a:t>VP</a:t>
            </a:r>
            <a:endParaRPr sz="2400"/>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400">
                <a:latin typeface="Times New Roman"/>
                <a:ea typeface="Times New Roman"/>
                <a:cs typeface="Times New Roman"/>
                <a:sym typeface="Times New Roman"/>
              </a:defRPr>
            </a:pPr>
            <a:r>
              <a:t>11 Y si fue glorioso lo que había de terminar por desaparecer, mucho más glorioso será lo que permanece para siempre.</a:t>
            </a:r>
          </a:p>
          <a:p>
            <a:pPr defTabSz="786383">
              <a:lnSpc>
                <a:spcPct val="90000"/>
              </a:lnSpc>
              <a:spcBef>
                <a:spcPts val="800"/>
              </a:spcBef>
              <a:defRPr sz="2400">
                <a:latin typeface="Times New Roman"/>
                <a:ea typeface="Times New Roman"/>
                <a:cs typeface="Times New Roman"/>
                <a:sym typeface="Times New Roman"/>
              </a:defRPr>
            </a:pPr>
          </a:p>
          <a:p>
            <a:pPr defTabSz="786383">
              <a:lnSpc>
                <a:spcPct val="90000"/>
              </a:lnSpc>
              <a:spcBef>
                <a:spcPts val="800"/>
              </a:spcBef>
              <a:defRPr sz="2000">
                <a:latin typeface="Times New Roman"/>
                <a:ea typeface="Times New Roman"/>
                <a:cs typeface="Times New Roman"/>
                <a:sym typeface="Times New Roman"/>
              </a:defRPr>
            </a:pPr>
            <a:r>
              <a:rPr sz="2400"/>
              <a:t>12 Precisamente porque tenemos esta esperanza, hablamos con toda libertad.</a:t>
            </a:r>
            <a:r>
              <a:t> </a:t>
            </a:r>
          </a:p>
          <a:p>
            <a:pPr defTabSz="786383">
              <a:lnSpc>
                <a:spcPct val="90000"/>
              </a:lnSpc>
              <a:spcBef>
                <a:spcPts val="800"/>
              </a:spcBef>
              <a:defRPr sz="2000">
                <a:latin typeface="Times New Roman"/>
                <a:ea typeface="Times New Roman"/>
                <a:cs typeface="Times New Roman"/>
                <a:sym typeface="Times New Roman"/>
              </a:defRPr>
            </a:pPr>
          </a:p>
        </p:txBody>
      </p:sp>
      <p:sp>
        <p:nvSpPr>
          <p:cNvPr id="122" name="TextBox 1"/>
          <p:cNvSpPr txBox="1"/>
          <p:nvPr/>
        </p:nvSpPr>
        <p:spPr>
          <a:xfrm>
            <a:off x="5083873" y="1256605"/>
            <a:ext cx="3773156" cy="45211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3.11-12</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25" name="Content Placeholder 10"/>
          <p:cNvSpPr txBox="1"/>
          <p:nvPr>
            <p:ph type="body" sz="half" idx="1"/>
          </p:nvPr>
        </p:nvSpPr>
        <p:spPr>
          <a:xfrm>
            <a:off x="838200" y="2204954"/>
            <a:ext cx="5181600" cy="4162428"/>
          </a:xfrm>
          <a:prstGeom prst="rect">
            <a:avLst/>
          </a:prstGeom>
        </p:spPr>
        <p:txBody>
          <a:bodyPr/>
          <a:lstStyle/>
          <a:p>
            <a:pPr marL="0" indent="0" defTabSz="859536">
              <a:spcBef>
                <a:spcPts val="900"/>
              </a:spcBef>
              <a:buSzTx/>
              <a:buNone/>
              <a:defRPr sz="2256">
                <a:latin typeface="Times New Roman"/>
                <a:ea typeface="Times New Roman"/>
                <a:cs typeface="Times New Roman"/>
                <a:sym typeface="Times New Roman"/>
              </a:defRPr>
            </a:pPr>
            <a:r>
              <a:t>RVR</a:t>
            </a:r>
          </a:p>
          <a:p>
            <a:pPr marL="0" indent="0" defTabSz="859536">
              <a:spcBef>
                <a:spcPts val="900"/>
              </a:spcBef>
              <a:buSzTx/>
              <a:buNone/>
              <a:defRPr sz="2256">
                <a:latin typeface="Times New Roman"/>
                <a:ea typeface="Times New Roman"/>
                <a:cs typeface="Times New Roman"/>
                <a:sym typeface="Times New Roman"/>
              </a:defRPr>
            </a:pPr>
          </a:p>
          <a:p>
            <a:pPr marL="0" indent="0" defTabSz="859536">
              <a:spcBef>
                <a:spcPts val="900"/>
              </a:spcBef>
              <a:buSzTx/>
              <a:buNone/>
              <a:defRPr sz="2256">
                <a:latin typeface="Times New Roman"/>
                <a:ea typeface="Times New Roman"/>
                <a:cs typeface="Times New Roman"/>
                <a:sym typeface="Times New Roman"/>
              </a:defRPr>
            </a:pPr>
            <a:r>
              <a:t>13 y no como Moisés, que ponía un velo sobre su rostro para que los hijos de Israel no fijaran la vista en el fin de aquello que había de desaparecer. </a:t>
            </a:r>
          </a:p>
          <a:p>
            <a:pPr marL="0" indent="0" defTabSz="859536">
              <a:spcBef>
                <a:spcPts val="900"/>
              </a:spcBef>
              <a:buSzTx/>
              <a:buNone/>
              <a:defRPr sz="2256">
                <a:latin typeface="Times New Roman"/>
                <a:ea typeface="Times New Roman"/>
                <a:cs typeface="Times New Roman"/>
                <a:sym typeface="Times New Roman"/>
              </a:defRPr>
            </a:pPr>
          </a:p>
          <a:p>
            <a:pPr marL="0" indent="0" defTabSz="859536">
              <a:spcBef>
                <a:spcPts val="900"/>
              </a:spcBef>
              <a:buSzTx/>
              <a:buNone/>
              <a:defRPr sz="2256">
                <a:latin typeface="Times New Roman"/>
                <a:ea typeface="Times New Roman"/>
                <a:cs typeface="Times New Roman"/>
                <a:sym typeface="Times New Roman"/>
              </a:defRPr>
            </a:pPr>
            <a:r>
              <a:t>14 Pero el entendimiento de ellos se embotó, porque hasta el día de hoy, cuando leen el antiguo pacto, les queda el mismo velo sin descorrer, el cual por Cristo es quitado. </a:t>
            </a:r>
          </a:p>
        </p:txBody>
      </p:sp>
      <p:sp>
        <p:nvSpPr>
          <p:cNvPr id="126" name="Content Placeholder 11"/>
          <p:cNvSpPr txBox="1"/>
          <p:nvPr/>
        </p:nvSpPr>
        <p:spPr>
          <a:xfrm>
            <a:off x="6217919" y="2204954"/>
            <a:ext cx="5090162" cy="41624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86384">
              <a:lnSpc>
                <a:spcPct val="90000"/>
              </a:lnSpc>
              <a:spcBef>
                <a:spcPts val="800"/>
              </a:spcBef>
              <a:defRPr sz="2064">
                <a:latin typeface="Times New Roman"/>
                <a:ea typeface="Times New Roman"/>
                <a:cs typeface="Times New Roman"/>
                <a:sym typeface="Times New Roman"/>
              </a:defRPr>
            </a:pPr>
            <a:r>
              <a:t>VP</a:t>
            </a:r>
            <a:endParaRPr sz="2408"/>
          </a:p>
          <a:p>
            <a:pPr defTabSz="786384">
              <a:lnSpc>
                <a:spcPct val="90000"/>
              </a:lnSpc>
              <a:spcBef>
                <a:spcPts val="800"/>
              </a:spcBef>
              <a:defRPr sz="2064">
                <a:latin typeface="Times New Roman"/>
                <a:ea typeface="Times New Roman"/>
                <a:cs typeface="Times New Roman"/>
                <a:sym typeface="Times New Roman"/>
              </a:defRPr>
            </a:pPr>
          </a:p>
          <a:p>
            <a:pPr defTabSz="786384">
              <a:lnSpc>
                <a:spcPct val="90000"/>
              </a:lnSpc>
              <a:spcBef>
                <a:spcPts val="800"/>
              </a:spcBef>
              <a:defRPr sz="2064">
                <a:latin typeface="Times New Roman"/>
                <a:ea typeface="Times New Roman"/>
                <a:cs typeface="Times New Roman"/>
                <a:sym typeface="Times New Roman"/>
              </a:defRPr>
            </a:pPr>
            <a:r>
              <a:t>13 No hacemos como Moisés, que se tapaba la cara con un velo para que los israelitas no vieran el fin de aquello que estaba destinado a desaparecer. </a:t>
            </a:r>
          </a:p>
          <a:p>
            <a:pPr defTabSz="786384">
              <a:lnSpc>
                <a:spcPct val="90000"/>
              </a:lnSpc>
              <a:spcBef>
                <a:spcPts val="800"/>
              </a:spcBef>
              <a:defRPr sz="2064">
                <a:latin typeface="Times New Roman"/>
                <a:ea typeface="Times New Roman"/>
                <a:cs typeface="Times New Roman"/>
                <a:sym typeface="Times New Roman"/>
              </a:defRPr>
            </a:pPr>
          </a:p>
          <a:p>
            <a:pPr defTabSz="786384">
              <a:lnSpc>
                <a:spcPct val="90000"/>
              </a:lnSpc>
              <a:spcBef>
                <a:spcPts val="800"/>
              </a:spcBef>
              <a:defRPr sz="2064">
                <a:latin typeface="Times New Roman"/>
                <a:ea typeface="Times New Roman"/>
                <a:cs typeface="Times New Roman"/>
                <a:sym typeface="Times New Roman"/>
              </a:defRPr>
            </a:pPr>
            <a:r>
              <a:t>14 Pero ellos se negaron a entender esto, y todavía ahora, cuando leen la antigua alianza, ese mismo velo les impide entender, pues no les ha sido quitado, porque solamente se quita por medio de Cristo. </a:t>
            </a:r>
          </a:p>
        </p:txBody>
      </p:sp>
      <p:sp>
        <p:nvSpPr>
          <p:cNvPr id="127" name="TextBox 1"/>
          <p:cNvSpPr txBox="1"/>
          <p:nvPr/>
        </p:nvSpPr>
        <p:spPr>
          <a:xfrm>
            <a:off x="5083873" y="1256605"/>
            <a:ext cx="3773156" cy="45211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3.13-14</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8" descr="Picture 8"/>
          <p:cNvPicPr>
            <a:picLocks noChangeAspect="1"/>
          </p:cNvPicPr>
          <p:nvPr/>
        </p:nvPicPr>
        <p:blipFill>
          <a:blip r:embed="rId2">
            <a:extLst/>
          </a:blip>
          <a:stretch>
            <a:fillRect/>
          </a:stretch>
        </p:blipFill>
        <p:spPr>
          <a:xfrm>
            <a:off x="0" y="73571"/>
            <a:ext cx="12192000" cy="6858002"/>
          </a:xfrm>
          <a:prstGeom prst="rect">
            <a:avLst/>
          </a:prstGeom>
          <a:ln w="12700">
            <a:miter lim="400000"/>
          </a:ln>
        </p:spPr>
      </p:pic>
      <p:sp>
        <p:nvSpPr>
          <p:cNvPr id="130" name="Content Placeholder 10"/>
          <p:cNvSpPr txBox="1"/>
          <p:nvPr>
            <p:ph type="body" sz="half" idx="1"/>
          </p:nvPr>
        </p:nvSpPr>
        <p:spPr>
          <a:xfrm>
            <a:off x="838200" y="2204954"/>
            <a:ext cx="5181600" cy="4162428"/>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15 Y aun hasta el día de hoy, cuando se lee a Moisés, el velo está puesto sobre el corazón de ellos.</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16 Pero cuando se conviertan al Señor, el velo será quitado. </a:t>
            </a:r>
          </a:p>
        </p:txBody>
      </p:sp>
      <p:sp>
        <p:nvSpPr>
          <p:cNvPr id="131" name="Content Placeholder 11"/>
          <p:cNvSpPr txBox="1"/>
          <p:nvPr/>
        </p:nvSpPr>
        <p:spPr>
          <a:xfrm>
            <a:off x="6217920" y="2204954"/>
            <a:ext cx="5090161" cy="416242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15 Hasta el día de hoy, cuando leen los libros de Moisés, un velo cubre su entendimiento. </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16 Pero cuando una persona se vuelve al Señor, el velo se le quita.</a:t>
            </a:r>
          </a:p>
        </p:txBody>
      </p:sp>
      <p:sp>
        <p:nvSpPr>
          <p:cNvPr id="132" name="TextBox 1"/>
          <p:cNvSpPr txBox="1"/>
          <p:nvPr/>
        </p:nvSpPr>
        <p:spPr>
          <a:xfrm>
            <a:off x="5083873" y="1256604"/>
            <a:ext cx="3773155" cy="45211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2 Corintios 3.15-16</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