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ptos"/>
      </a:defRPr>
    </a:lvl1pPr>
    <a:lvl2pPr indent="228600" latinLnBrk="0">
      <a:defRPr sz="1200">
        <a:latin typeface="+mn-lt"/>
        <a:ea typeface="+mn-ea"/>
        <a:cs typeface="+mn-cs"/>
        <a:sym typeface="Aptos"/>
      </a:defRPr>
    </a:lvl2pPr>
    <a:lvl3pPr indent="457200" latinLnBrk="0">
      <a:defRPr sz="1200">
        <a:latin typeface="+mn-lt"/>
        <a:ea typeface="+mn-ea"/>
        <a:cs typeface="+mn-cs"/>
        <a:sym typeface="Aptos"/>
      </a:defRPr>
    </a:lvl3pPr>
    <a:lvl4pPr indent="685800" latinLnBrk="0">
      <a:defRPr sz="1200">
        <a:latin typeface="+mn-lt"/>
        <a:ea typeface="+mn-ea"/>
        <a:cs typeface="+mn-cs"/>
        <a:sym typeface="Aptos"/>
      </a:defRPr>
    </a:lvl4pPr>
    <a:lvl5pPr indent="914400" latinLnBrk="0">
      <a:defRPr sz="1200">
        <a:latin typeface="+mn-lt"/>
        <a:ea typeface="+mn-ea"/>
        <a:cs typeface="+mn-cs"/>
        <a:sym typeface="Aptos"/>
      </a:defRPr>
    </a:lvl5pPr>
    <a:lvl6pPr indent="1143000" latinLnBrk="0">
      <a:defRPr sz="1200">
        <a:latin typeface="+mn-lt"/>
        <a:ea typeface="+mn-ea"/>
        <a:cs typeface="+mn-cs"/>
        <a:sym typeface="Aptos"/>
      </a:defRPr>
    </a:lvl6pPr>
    <a:lvl7pPr indent="1371600" latinLnBrk="0">
      <a:defRPr sz="1200">
        <a:latin typeface="+mn-lt"/>
        <a:ea typeface="+mn-ea"/>
        <a:cs typeface="+mn-cs"/>
        <a:sym typeface="Aptos"/>
      </a:defRPr>
    </a:lvl7pPr>
    <a:lvl8pPr indent="1600200" latinLnBrk="0">
      <a:defRPr sz="1200">
        <a:latin typeface="+mn-lt"/>
        <a:ea typeface="+mn-ea"/>
        <a:cs typeface="+mn-cs"/>
        <a:sym typeface="Aptos"/>
      </a:defRPr>
    </a:lvl8pPr>
    <a:lvl9pPr indent="1828800" latinLnBrk="0">
      <a:defRPr sz="1200">
        <a:latin typeface="+mn-lt"/>
        <a:ea typeface="+mn-ea"/>
        <a:cs typeface="+mn-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757575"/>
                </a:solidFill>
              </a:defRPr>
            </a:lvl1pPr>
            <a:lvl2pPr marL="0" indent="457200">
              <a:buSzTx/>
              <a:buFontTx/>
              <a:buNone/>
              <a:defRPr sz="2400">
                <a:solidFill>
                  <a:srgbClr val="757575"/>
                </a:solidFill>
              </a:defRPr>
            </a:lvl2pPr>
            <a:lvl3pPr marL="0" indent="914400">
              <a:buSzTx/>
              <a:buFontTx/>
              <a:buNone/>
              <a:defRPr sz="2400">
                <a:solidFill>
                  <a:srgbClr val="757575"/>
                </a:solidFill>
              </a:defRPr>
            </a:lvl3pPr>
            <a:lvl4pPr marL="0" indent="1371600">
              <a:buSzTx/>
              <a:buFontTx/>
              <a:buNone/>
              <a:defRPr sz="2400">
                <a:solidFill>
                  <a:srgbClr val="757575"/>
                </a:solidFill>
              </a:defRPr>
            </a:lvl4pPr>
            <a:lvl5pPr marL="0" indent="182880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39"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44" y="6404292"/>
            <a:ext cx="273657" cy="269241"/>
          </a:xfrm>
          <a:prstGeom prst="rect">
            <a:avLst/>
          </a:prstGeom>
          <a:ln w="12700">
            <a:miter lim="400000"/>
          </a:ln>
        </p:spPr>
        <p:txBody>
          <a:bodyPr wrap="none" lIns="45719" rIns="45719" anchor="ctr">
            <a:spAutoFit/>
          </a:bodyPr>
          <a:lstStyle>
            <a:lvl1pPr algn="r">
              <a:defRPr sz="1200">
                <a:solidFill>
                  <a:srgbClr val="757575"/>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122362"/>
            <a:ext cx="9144000" cy="1891771"/>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14</a:t>
            </a:r>
            <a:br/>
            <a:r>
              <a:rPr>
                <a:solidFill>
                  <a:srgbClr val="C8334A"/>
                </a:solidFill>
              </a:rPr>
              <a:t>RIQUEZAS GLORIOSAS</a:t>
            </a:r>
            <a:br>
              <a:rPr>
                <a:solidFill>
                  <a:srgbClr val="C8334A"/>
                </a:solidFill>
              </a:rPr>
            </a:br>
            <a:r>
              <a:rPr sz="1800">
                <a:solidFill>
                  <a:srgbClr val="0D0D0D"/>
                </a:solidFill>
              </a:rPr>
              <a:t>Colosenses 1.24–2.3</a:t>
            </a:r>
          </a:p>
        </p:txBody>
      </p:sp>
      <p:sp>
        <p:nvSpPr>
          <p:cNvPr id="96" name="Subtitle 2"/>
          <p:cNvSpPr txBox="1"/>
          <p:nvPr>
            <p:ph type="subTitle" sz="quarter" idx="1"/>
          </p:nvPr>
        </p:nvSpPr>
        <p:spPr>
          <a:xfrm>
            <a:off x="1524000" y="3014133"/>
            <a:ext cx="7472854" cy="2063477"/>
          </a:xfrm>
          <a:prstGeom prst="rect">
            <a:avLst/>
          </a:prstGeom>
        </p:spPr>
        <p:txBody>
          <a:bodyPr/>
          <a:lstStyle/>
          <a:p>
            <a:pPr algn="l">
              <a:defRPr sz="2000">
                <a:latin typeface="Cambria"/>
                <a:ea typeface="Cambria"/>
                <a:cs typeface="Cambria"/>
                <a:sym typeface="Cambria"/>
              </a:defRPr>
            </a:pPr>
            <a:r>
              <a:t>«Lucho para que sean consolados sus corazones y para que, unidos en amor, alcancen todas las riquezas de pleno entendimiento, a fin de conocer el misterio de Dios el Padre y de Cristo, en quien están escondidos todos los tesoros de la sabiduría y del conocimiento».</a:t>
            </a:r>
          </a:p>
          <a:p>
            <a:pPr algn="r">
              <a:defRPr sz="2000">
                <a:latin typeface="Cambria"/>
                <a:ea typeface="Cambria"/>
                <a:cs typeface="Cambria"/>
                <a:sym typeface="Cambria"/>
              </a:defRPr>
            </a:pPr>
            <a:r>
              <a:t>Colosenses 2.2-3</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2" name="Picture 5" descr="Picture 5"/>
          <p:cNvPicPr>
            <a:picLocks noChangeAspect="1"/>
          </p:cNvPicPr>
          <p:nvPr/>
        </p:nvPicPr>
        <p:blipFill>
          <a:blip r:embed="rId2">
            <a:extLst/>
          </a:blip>
          <a:srcRect l="0" t="0" r="0" b="19"/>
          <a:stretch>
            <a:fillRect/>
          </a:stretch>
        </p:blipFill>
        <p:spPr>
          <a:xfrm>
            <a:off x="19" y="1281"/>
            <a:ext cx="12191981" cy="6855437"/>
          </a:xfrm>
          <a:prstGeom prst="rect">
            <a:avLst/>
          </a:prstGeom>
          <a:ln w="12700">
            <a:miter lim="400000"/>
          </a:ln>
        </p:spPr>
      </p:pic>
      <p:sp>
        <p:nvSpPr>
          <p:cNvPr id="133" name="Content Placeholder 7"/>
          <p:cNvSpPr txBox="1"/>
          <p:nvPr>
            <p:ph type="body" idx="1"/>
          </p:nvPr>
        </p:nvSpPr>
        <p:spPr>
          <a:xfrm>
            <a:off x="838199" y="1655468"/>
            <a:ext cx="10515601" cy="4493896"/>
          </a:xfrm>
          <a:prstGeom prst="rect">
            <a:avLst/>
          </a:prstGeom>
        </p:spPr>
        <p:txBody>
          <a:bodyPr anchor="ctr"/>
          <a:lstStyle>
            <a:lvl1pPr>
              <a:defRPr>
                <a:latin typeface="Cambria"/>
                <a:ea typeface="Cambria"/>
                <a:cs typeface="Cambria"/>
                <a:sym typeface="Cambria"/>
              </a:defRPr>
            </a:lvl1pPr>
          </a:lstStyle>
          <a:p>
            <a:pPr/>
            <a:r>
              <a:t>El don de Cristo y su salvación ya no es cosa oculta. Esto lo podemos y debemos dar a conocer a aquellas personas que aún no lo saben, no lo conocen y no lo han recibido como verdad. Eso genera una esperanza viva en quienes viven sin esperanza.</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5" name="Picture 2" descr="Picture 2"/>
          <p:cNvPicPr>
            <a:picLocks noChangeAspect="1"/>
          </p:cNvPicPr>
          <p:nvPr/>
        </p:nvPicPr>
        <p:blipFill>
          <a:blip r:embed="rId2">
            <a:extLst/>
          </a:blip>
          <a:srcRect l="0" t="0" r="0" b="19"/>
          <a:stretch>
            <a:fillRect/>
          </a:stretch>
        </p:blipFill>
        <p:spPr>
          <a:xfrm>
            <a:off x="19" y="1282"/>
            <a:ext cx="12191981" cy="6856718"/>
          </a:xfrm>
          <a:prstGeom prst="rect">
            <a:avLst/>
          </a:prstGeom>
          <a:ln w="12700">
            <a:miter lim="400000"/>
          </a:ln>
        </p:spPr>
      </p:pic>
      <p:sp>
        <p:nvSpPr>
          <p:cNvPr id="136" name="Content Placeholder 4"/>
          <p:cNvSpPr txBox="1"/>
          <p:nvPr>
            <p:ph type="body" idx="1"/>
          </p:nvPr>
        </p:nvSpPr>
        <p:spPr>
          <a:xfrm>
            <a:off x="838200" y="2000248"/>
            <a:ext cx="10515600" cy="3943353"/>
          </a:xfrm>
          <a:prstGeom prst="rect">
            <a:avLst/>
          </a:prstGeom>
        </p:spPr>
        <p:txBody>
          <a:bodyPr anchor="ctr"/>
          <a:lstStyle>
            <a:lvl1pPr marL="0" indent="0">
              <a:buSzTx/>
              <a:buNone/>
              <a:defRPr>
                <a:latin typeface="Cambria"/>
                <a:ea typeface="Cambria"/>
                <a:cs typeface="Cambria"/>
                <a:sym typeface="Cambria"/>
              </a:defRPr>
            </a:lvl1pPr>
          </a:lstStyle>
          <a:p>
            <a:pPr/>
            <a:r>
              <a:t>Dios, gracias por el don de la salvación dado a conocer en Cristo. Esa es la mayor riqueza que hemos podido recibir. Permítenos valorar esa riqueza gloriosa que trae gozo, paz y un compromiso renovado con tu obra conocida y aún por conocer. Por Jesucristo, quien nos enseñó a vivir con lo glorioso y lo doloroso. Amén.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9" y="1657019"/>
            <a:ext cx="10515601" cy="3929065"/>
          </a:xfrm>
          <a:prstGeom prst="rect">
            <a:avLst/>
          </a:prstGeom>
        </p:spPr>
        <p:txBody>
          <a:bodyPr anchor="ctr"/>
          <a:lstStyle/>
          <a:p>
            <a:pPr>
              <a:defRPr sz="2400">
                <a:latin typeface="Cambria"/>
                <a:ea typeface="Cambria"/>
                <a:cs typeface="Cambria"/>
                <a:sym typeface="Cambria"/>
              </a:defRPr>
            </a:pPr>
            <a:r>
              <a:t>Entender que la esperanza viva radica en las riquezas gloriosas. </a:t>
            </a:r>
          </a:p>
          <a:p>
            <a:pPr>
              <a:defRPr sz="2400">
                <a:latin typeface="Cambria"/>
                <a:ea typeface="Cambria"/>
                <a:cs typeface="Cambria"/>
                <a:sym typeface="Cambria"/>
              </a:defRPr>
            </a:pPr>
            <a:r>
              <a:t>Definir términos como misterio, riquezas gloriosas y el sufrimiento de Cristo unido al sufrimiento apostólico. </a:t>
            </a:r>
          </a:p>
          <a:p>
            <a:pPr>
              <a:defRPr sz="2400">
                <a:latin typeface="Cambria"/>
                <a:ea typeface="Cambria"/>
                <a:cs typeface="Cambria"/>
                <a:sym typeface="Cambria"/>
              </a:defRPr>
            </a:pPr>
            <a:r>
              <a:t>Interpretar lo expuesto en la lección para poder hacer los puentes de aplicación a la vida cristiana actual.</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2"/>
            <a:ext cx="12192000" cy="6858002"/>
          </a:xfrm>
          <a:prstGeom prst="rect">
            <a:avLst/>
          </a:prstGeom>
          <a:ln w="12700">
            <a:miter lim="400000"/>
          </a:ln>
        </p:spPr>
      </p:pic>
      <p:sp>
        <p:nvSpPr>
          <p:cNvPr id="102" name="Content Placeholder 15"/>
          <p:cNvSpPr txBox="1"/>
          <p:nvPr>
            <p:ph type="body" idx="1"/>
          </p:nvPr>
        </p:nvSpPr>
        <p:spPr>
          <a:xfrm>
            <a:off x="838200" y="2210457"/>
            <a:ext cx="10515600" cy="4117191"/>
          </a:xfrm>
          <a:prstGeom prst="rect">
            <a:avLst/>
          </a:prstGeom>
        </p:spPr>
        <p:txBody>
          <a:bodyPr anchor="ctr"/>
          <a:lstStyle/>
          <a:p>
            <a:pPr marL="0" indent="0">
              <a:buSzTx/>
              <a:buFontTx/>
              <a:buNone/>
              <a:defRPr sz="2400">
                <a:latin typeface="Cambria"/>
                <a:ea typeface="Cambria"/>
                <a:cs typeface="Cambria"/>
                <a:sym typeface="Cambria"/>
              </a:defRPr>
            </a:pPr>
            <a:r>
              <a:rPr b="1">
                <a:latin typeface="Times New Roman"/>
                <a:ea typeface="Times New Roman"/>
                <a:cs typeface="Times New Roman"/>
                <a:sym typeface="Times New Roman"/>
              </a:rPr>
              <a:t>Riquezas gloriosas:</a:t>
            </a:r>
            <a:r>
              <a:rPr i="1">
                <a:latin typeface="Times New Roman"/>
                <a:ea typeface="Times New Roman"/>
                <a:cs typeface="Times New Roman"/>
                <a:sym typeface="Times New Roman"/>
              </a:rPr>
              <a:t> </a:t>
            </a:r>
            <a:r>
              <a:t>La idea de riqueza puede incluir un sentimiento de bienestar. Generalmente, se piensa en la riqueza material, pero para efectos de la lección, la presencia de Dios es la gloria y Cristo es la riqueza. </a:t>
            </a:r>
          </a:p>
          <a:p>
            <a:pPr marL="0" indent="0">
              <a:buSzTx/>
              <a:buFontTx/>
              <a:buNone/>
              <a:defRPr sz="2400">
                <a:latin typeface="Cambria"/>
                <a:ea typeface="Cambria"/>
                <a:cs typeface="Cambria"/>
                <a:sym typeface="Cambria"/>
              </a:defRPr>
            </a:pPr>
          </a:p>
          <a:p>
            <a:pPr marL="0" indent="0">
              <a:buSzTx/>
              <a:buFontTx/>
              <a:buNone/>
              <a:defRPr sz="2400">
                <a:latin typeface="Cambria"/>
                <a:ea typeface="Cambria"/>
                <a:cs typeface="Cambria"/>
                <a:sym typeface="Cambria"/>
              </a:defRPr>
            </a:pPr>
            <a:r>
              <a:rPr b="1">
                <a:latin typeface="Times New Roman"/>
                <a:ea typeface="Times New Roman"/>
                <a:cs typeface="Times New Roman"/>
                <a:sym typeface="Times New Roman"/>
              </a:rPr>
              <a:t>Misterio:</a:t>
            </a:r>
            <a:r>
              <a:t> La palabra misterio es la transcripción del término griego </a:t>
            </a:r>
            <a:r>
              <a:rPr b="1">
                <a:latin typeface="Times New Roman"/>
                <a:ea typeface="Times New Roman"/>
                <a:cs typeface="Times New Roman"/>
                <a:sym typeface="Times New Roman"/>
              </a:rPr>
              <a:t>mysterion</a:t>
            </a:r>
            <a:r>
              <a:t>. Significa secreto, el secreto de Dios respecto al mundo; el propósito escondido de Dios.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8" descr="Picture 8"/>
          <p:cNvPicPr>
            <a:picLocks noChangeAspect="1"/>
          </p:cNvPicPr>
          <p:nvPr/>
        </p:nvPicPr>
        <p:blipFill>
          <a:blip r:embed="rId2">
            <a:extLst/>
          </a:blip>
          <a:stretch>
            <a:fillRect/>
          </a:stretch>
        </p:blipFill>
        <p:spPr>
          <a:xfrm>
            <a:off x="0" y="73572"/>
            <a:ext cx="12192000" cy="6858001"/>
          </a:xfrm>
          <a:prstGeom prst="rect">
            <a:avLst/>
          </a:prstGeom>
          <a:ln w="12700">
            <a:miter lim="400000"/>
          </a:ln>
        </p:spPr>
      </p:pic>
      <p:sp>
        <p:nvSpPr>
          <p:cNvPr id="105" name="Content Placeholder 10"/>
          <p:cNvSpPr txBox="1"/>
          <p:nvPr>
            <p:ph type="body" sz="half" idx="1"/>
          </p:nvPr>
        </p:nvSpPr>
        <p:spPr>
          <a:xfrm>
            <a:off x="838200" y="2204955"/>
            <a:ext cx="5181600" cy="4162426"/>
          </a:xfrm>
          <a:prstGeom prst="rect">
            <a:avLst/>
          </a:prstGeom>
        </p:spPr>
        <p:txBody>
          <a:bodyPr/>
          <a:lstStyle/>
          <a:p>
            <a:pPr marL="0" indent="0">
              <a:buSzTx/>
              <a:buNone/>
              <a:defRPr sz="2400">
                <a:latin typeface="Cambria"/>
                <a:ea typeface="Cambria"/>
                <a:cs typeface="Cambria"/>
                <a:sym typeface="Cambria"/>
              </a:defRPr>
            </a:pPr>
            <a:r>
              <a:t>RVR</a:t>
            </a:r>
          </a:p>
          <a:p>
            <a:pPr marL="0" indent="0">
              <a:buSzTx/>
              <a:buNone/>
              <a:defRPr sz="2400">
                <a:latin typeface="Cambria"/>
                <a:ea typeface="Cambria"/>
                <a:cs typeface="Cambria"/>
                <a:sym typeface="Cambria"/>
              </a:defRPr>
            </a:pPr>
          </a:p>
          <a:p>
            <a:pPr marL="0" indent="0">
              <a:buSzTx/>
              <a:buNone/>
              <a:defRPr sz="2400">
                <a:latin typeface="Cambria"/>
                <a:ea typeface="Cambria"/>
                <a:cs typeface="Cambria"/>
                <a:sym typeface="Cambria"/>
              </a:defRPr>
            </a:pPr>
            <a:r>
              <a:t>24 Ahora me gozo en lo que padezco por vosotros y cumplo en mi carne lo que falta de las aflicciones de Cristo por su cuerpo, que es la iglesia. </a:t>
            </a:r>
          </a:p>
          <a:p>
            <a:pPr marL="0" indent="0">
              <a:buSzTx/>
              <a:buNone/>
              <a:defRPr sz="2400">
                <a:latin typeface="Cambria"/>
                <a:ea typeface="Cambria"/>
                <a:cs typeface="Cambria"/>
                <a:sym typeface="Cambria"/>
              </a:defRPr>
            </a:pPr>
          </a:p>
          <a:p>
            <a:pPr marL="0" indent="0">
              <a:buSzTx/>
              <a:buNone/>
              <a:defRPr sz="2400">
                <a:latin typeface="Cambria"/>
                <a:ea typeface="Cambria"/>
                <a:cs typeface="Cambria"/>
                <a:sym typeface="Cambria"/>
              </a:defRPr>
            </a:pPr>
            <a:r>
              <a:t>25 De ella fui hecho ministro, según la administración de Dios que me fue dada para con vosotros, para que anuncie cumplidamente la palabra de Dios, </a:t>
            </a:r>
          </a:p>
        </p:txBody>
      </p:sp>
      <p:sp>
        <p:nvSpPr>
          <p:cNvPr id="106" name="Content Placeholder 11"/>
          <p:cNvSpPr txBox="1"/>
          <p:nvPr/>
        </p:nvSpPr>
        <p:spPr>
          <a:xfrm>
            <a:off x="6217919" y="2204954"/>
            <a:ext cx="5090162" cy="416242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defTabSz="859536">
              <a:lnSpc>
                <a:spcPct val="90000"/>
              </a:lnSpc>
              <a:spcBef>
                <a:spcPts val="900"/>
              </a:spcBef>
              <a:defRPr sz="2256">
                <a:latin typeface="Cambria"/>
                <a:ea typeface="Cambria"/>
                <a:cs typeface="Cambria"/>
                <a:sym typeface="Cambria"/>
              </a:defRPr>
            </a:pPr>
            <a:r>
              <a:t>VP</a:t>
            </a:r>
            <a:endParaRPr sz="2632"/>
          </a:p>
          <a:p>
            <a:pPr defTabSz="859536">
              <a:lnSpc>
                <a:spcPct val="90000"/>
              </a:lnSpc>
              <a:spcBef>
                <a:spcPts val="900"/>
              </a:spcBef>
              <a:defRPr sz="2256">
                <a:latin typeface="Cambria"/>
                <a:ea typeface="Cambria"/>
                <a:cs typeface="Cambria"/>
                <a:sym typeface="Cambria"/>
              </a:defRPr>
            </a:pPr>
          </a:p>
          <a:p>
            <a:pPr defTabSz="859536">
              <a:lnSpc>
                <a:spcPct val="90000"/>
              </a:lnSpc>
              <a:spcBef>
                <a:spcPts val="900"/>
              </a:spcBef>
              <a:defRPr sz="2256">
                <a:latin typeface="Cambria"/>
                <a:ea typeface="Cambria"/>
                <a:cs typeface="Cambria"/>
                <a:sym typeface="Cambria"/>
              </a:defRPr>
            </a:pPr>
            <a:r>
              <a:t>24 Ahora me alegro de lo que sufro por ustedes, porque de esta manera voy completando, en mi propio cuerpo, lo que falta de los sufrimientos de Cristo por la iglesia, que es su cuerpo. </a:t>
            </a:r>
          </a:p>
          <a:p>
            <a:pPr defTabSz="859536">
              <a:lnSpc>
                <a:spcPct val="90000"/>
              </a:lnSpc>
              <a:spcBef>
                <a:spcPts val="900"/>
              </a:spcBef>
              <a:defRPr sz="2256">
                <a:latin typeface="Cambria"/>
                <a:ea typeface="Cambria"/>
                <a:cs typeface="Cambria"/>
                <a:sym typeface="Cambria"/>
              </a:defRPr>
            </a:pPr>
          </a:p>
          <a:p>
            <a:pPr defTabSz="859536">
              <a:lnSpc>
                <a:spcPct val="90000"/>
              </a:lnSpc>
              <a:spcBef>
                <a:spcPts val="900"/>
              </a:spcBef>
              <a:defRPr sz="2256">
                <a:latin typeface="Cambria"/>
                <a:ea typeface="Cambria"/>
                <a:cs typeface="Cambria"/>
                <a:sym typeface="Cambria"/>
              </a:defRPr>
            </a:pPr>
            <a:r>
              <a:t>25 Dios ha hecho de mí un servidor de la iglesia, por el encargo que él me dio, para bien de ustedes, de anunciar en todas partes su mensaje, </a:t>
            </a:r>
          </a:p>
        </p:txBody>
      </p:sp>
      <p:sp>
        <p:nvSpPr>
          <p:cNvPr id="107" name="TextBox 1"/>
          <p:cNvSpPr txBox="1"/>
          <p:nvPr/>
        </p:nvSpPr>
        <p:spPr>
          <a:xfrm>
            <a:off x="5083872" y="1256604"/>
            <a:ext cx="3773157" cy="4521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800">
                <a:solidFill>
                  <a:srgbClr val="57350B"/>
                </a:solidFill>
                <a:latin typeface="Futura Medium"/>
                <a:ea typeface="Futura Medium"/>
                <a:cs typeface="Futura Medium"/>
                <a:sym typeface="Futura Medium"/>
              </a:defRPr>
            </a:lvl1pPr>
          </a:lstStyle>
          <a:p>
            <a:pPr/>
            <a:r>
              <a:t>Colosenses 1.24—25</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9" name="Picture 8" descr="Picture 8"/>
          <p:cNvPicPr>
            <a:picLocks noChangeAspect="1"/>
          </p:cNvPicPr>
          <p:nvPr/>
        </p:nvPicPr>
        <p:blipFill>
          <a:blip r:embed="rId2">
            <a:extLst/>
          </a:blip>
          <a:stretch>
            <a:fillRect/>
          </a:stretch>
        </p:blipFill>
        <p:spPr>
          <a:xfrm>
            <a:off x="0" y="73572"/>
            <a:ext cx="12192000" cy="6858001"/>
          </a:xfrm>
          <a:prstGeom prst="rect">
            <a:avLst/>
          </a:prstGeom>
          <a:ln w="12700">
            <a:miter lim="400000"/>
          </a:ln>
        </p:spPr>
      </p:pic>
      <p:sp>
        <p:nvSpPr>
          <p:cNvPr id="110" name="Content Placeholder 10"/>
          <p:cNvSpPr txBox="1"/>
          <p:nvPr>
            <p:ph type="body" sz="half" idx="1"/>
          </p:nvPr>
        </p:nvSpPr>
        <p:spPr>
          <a:xfrm>
            <a:off x="838200" y="2204955"/>
            <a:ext cx="5181600" cy="4162426"/>
          </a:xfrm>
          <a:prstGeom prst="rect">
            <a:avLst/>
          </a:prstGeom>
        </p:spPr>
        <p:txBody>
          <a:bodyPr/>
          <a:lstStyle/>
          <a:p>
            <a:pPr marL="0" indent="0">
              <a:buSzTx/>
              <a:buNone/>
              <a:defRPr sz="2400">
                <a:latin typeface="Cambria"/>
                <a:ea typeface="Cambria"/>
                <a:cs typeface="Cambria"/>
                <a:sym typeface="Cambria"/>
              </a:defRPr>
            </a:pPr>
            <a:r>
              <a:t>RVR</a:t>
            </a:r>
          </a:p>
          <a:p>
            <a:pPr marL="0" indent="0">
              <a:buSzTx/>
              <a:buNone/>
              <a:defRPr sz="2400">
                <a:latin typeface="Cambria"/>
                <a:ea typeface="Cambria"/>
                <a:cs typeface="Cambria"/>
                <a:sym typeface="Cambria"/>
              </a:defRPr>
            </a:pPr>
          </a:p>
          <a:p>
            <a:pPr marL="0" indent="0">
              <a:buSzTx/>
              <a:buNone/>
              <a:defRPr sz="2400">
                <a:latin typeface="Cambria"/>
                <a:ea typeface="Cambria"/>
                <a:cs typeface="Cambria"/>
                <a:sym typeface="Cambria"/>
              </a:defRPr>
            </a:pPr>
            <a:r>
              <a:t>26 el misterio que había estado oculto desde los siglos y edades, pero que ahora ha sido manifestado a sus santos. </a:t>
            </a:r>
          </a:p>
          <a:p>
            <a:pPr marL="0" indent="0">
              <a:buSzTx/>
              <a:buNone/>
              <a:defRPr sz="2400">
                <a:latin typeface="Cambria"/>
                <a:ea typeface="Cambria"/>
                <a:cs typeface="Cambria"/>
                <a:sym typeface="Cambria"/>
              </a:defRPr>
            </a:pPr>
          </a:p>
          <a:p>
            <a:pPr marL="0" indent="0">
              <a:buSzTx/>
              <a:buNone/>
              <a:defRPr sz="2400">
                <a:latin typeface="Cambria"/>
                <a:ea typeface="Cambria"/>
                <a:cs typeface="Cambria"/>
                <a:sym typeface="Cambria"/>
              </a:defRPr>
            </a:pPr>
            <a:r>
              <a:t>27 A ellos, Dios quiso dar a conocer las riquezas de la gloria de este misterio entre los gentiles, que es Cristo en vosotros, esperanza de gloria.</a:t>
            </a:r>
          </a:p>
        </p:txBody>
      </p:sp>
      <p:sp>
        <p:nvSpPr>
          <p:cNvPr id="111" name="Content Placeholder 11"/>
          <p:cNvSpPr txBox="1"/>
          <p:nvPr/>
        </p:nvSpPr>
        <p:spPr>
          <a:xfrm>
            <a:off x="6217920" y="2204954"/>
            <a:ext cx="5090160" cy="416242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defTabSz="813816">
              <a:lnSpc>
                <a:spcPct val="90000"/>
              </a:lnSpc>
              <a:spcBef>
                <a:spcPts val="800"/>
              </a:spcBef>
              <a:defRPr sz="2136">
                <a:latin typeface="Cambria"/>
                <a:ea typeface="Cambria"/>
                <a:cs typeface="Cambria"/>
                <a:sym typeface="Cambria"/>
              </a:defRPr>
            </a:pPr>
            <a:r>
              <a:t>VP</a:t>
            </a:r>
            <a:endParaRPr sz="2492"/>
          </a:p>
          <a:p>
            <a:pPr defTabSz="813816">
              <a:lnSpc>
                <a:spcPct val="90000"/>
              </a:lnSpc>
              <a:spcBef>
                <a:spcPts val="800"/>
              </a:spcBef>
              <a:defRPr sz="2136">
                <a:latin typeface="Cambria"/>
                <a:ea typeface="Cambria"/>
                <a:cs typeface="Cambria"/>
                <a:sym typeface="Cambria"/>
              </a:defRPr>
            </a:pPr>
          </a:p>
          <a:p>
            <a:pPr defTabSz="813816">
              <a:lnSpc>
                <a:spcPct val="90000"/>
              </a:lnSpc>
              <a:spcBef>
                <a:spcPts val="800"/>
              </a:spcBef>
              <a:defRPr sz="2136">
                <a:latin typeface="Cambria"/>
                <a:ea typeface="Cambria"/>
                <a:cs typeface="Cambria"/>
                <a:sym typeface="Cambria"/>
              </a:defRPr>
            </a:pPr>
            <a:r>
              <a:t>26 es decir, el designio secreto que desde hace siglos y generaciones Dios tenía escondido, pero que ahora ha manifestado al pueblo santo. </a:t>
            </a:r>
          </a:p>
          <a:p>
            <a:pPr defTabSz="813816">
              <a:lnSpc>
                <a:spcPct val="90000"/>
              </a:lnSpc>
              <a:spcBef>
                <a:spcPts val="800"/>
              </a:spcBef>
              <a:defRPr sz="2136">
                <a:latin typeface="Cambria"/>
                <a:ea typeface="Cambria"/>
                <a:cs typeface="Cambria"/>
                <a:sym typeface="Cambria"/>
              </a:defRPr>
            </a:pPr>
          </a:p>
          <a:p>
            <a:pPr defTabSz="813816">
              <a:lnSpc>
                <a:spcPct val="90000"/>
              </a:lnSpc>
              <a:spcBef>
                <a:spcPts val="800"/>
              </a:spcBef>
              <a:defRPr sz="2136">
                <a:latin typeface="Cambria"/>
                <a:ea typeface="Cambria"/>
                <a:cs typeface="Cambria"/>
                <a:sym typeface="Cambria"/>
              </a:defRPr>
            </a:pPr>
            <a:r>
              <a:t>27 A ellos Dios les quiso dar a conocer la gloriosa riqueza que ese designio encierra para todas las naciones. Y ese designio secreto es Cristo, que está entre ustedes y que es la esperanza de la gloria que han de tener.</a:t>
            </a:r>
          </a:p>
        </p:txBody>
      </p:sp>
      <p:sp>
        <p:nvSpPr>
          <p:cNvPr id="112" name="TextBox 1"/>
          <p:cNvSpPr txBox="1"/>
          <p:nvPr/>
        </p:nvSpPr>
        <p:spPr>
          <a:xfrm>
            <a:off x="5083873" y="1256604"/>
            <a:ext cx="3773155" cy="4521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800">
                <a:solidFill>
                  <a:srgbClr val="57350B"/>
                </a:solidFill>
                <a:latin typeface="Futura Medium"/>
                <a:ea typeface="Futura Medium"/>
                <a:cs typeface="Futura Medium"/>
                <a:sym typeface="Futura Medium"/>
              </a:defRPr>
            </a:lvl1pPr>
          </a:lstStyle>
          <a:p>
            <a:pPr/>
            <a:r>
              <a:t>Colosenses 1.26-27</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Picture 8" descr="Picture 8"/>
          <p:cNvPicPr>
            <a:picLocks noChangeAspect="1"/>
          </p:cNvPicPr>
          <p:nvPr/>
        </p:nvPicPr>
        <p:blipFill>
          <a:blip r:embed="rId2">
            <a:extLst/>
          </a:blip>
          <a:stretch>
            <a:fillRect/>
          </a:stretch>
        </p:blipFill>
        <p:spPr>
          <a:xfrm>
            <a:off x="0" y="73572"/>
            <a:ext cx="12192000" cy="6858001"/>
          </a:xfrm>
          <a:prstGeom prst="rect">
            <a:avLst/>
          </a:prstGeom>
          <a:ln w="12700">
            <a:miter lim="400000"/>
          </a:ln>
        </p:spPr>
      </p:pic>
      <p:sp>
        <p:nvSpPr>
          <p:cNvPr id="115" name="Content Placeholder 10"/>
          <p:cNvSpPr txBox="1"/>
          <p:nvPr>
            <p:ph type="body" sz="half" idx="1"/>
          </p:nvPr>
        </p:nvSpPr>
        <p:spPr>
          <a:xfrm>
            <a:off x="838200" y="2204955"/>
            <a:ext cx="5181600" cy="4162426"/>
          </a:xfrm>
          <a:prstGeom prst="rect">
            <a:avLst/>
          </a:prstGeom>
        </p:spPr>
        <p:txBody>
          <a:bodyPr/>
          <a:lstStyle/>
          <a:p>
            <a:pPr marL="0" indent="0">
              <a:buSzTx/>
              <a:buNone/>
              <a:defRPr sz="2400">
                <a:latin typeface="Cambria"/>
                <a:ea typeface="Cambria"/>
                <a:cs typeface="Cambria"/>
                <a:sym typeface="Cambria"/>
              </a:defRPr>
            </a:pPr>
            <a:r>
              <a:t>RVR</a:t>
            </a:r>
          </a:p>
          <a:p>
            <a:pPr marL="0" indent="0">
              <a:buSzTx/>
              <a:buNone/>
              <a:defRPr sz="2400">
                <a:latin typeface="Cambria"/>
                <a:ea typeface="Cambria"/>
                <a:cs typeface="Cambria"/>
                <a:sym typeface="Cambria"/>
              </a:defRPr>
            </a:pPr>
          </a:p>
          <a:p>
            <a:pPr marL="0" indent="0">
              <a:buSzTx/>
              <a:buNone/>
              <a:defRPr sz="2400">
                <a:latin typeface="Cambria"/>
                <a:ea typeface="Cambria"/>
                <a:cs typeface="Cambria"/>
                <a:sym typeface="Cambria"/>
              </a:defRPr>
            </a:pPr>
            <a:r>
              <a:t>28 Nosotros anunciamos a Cristo, amonestando a todo hombre y enseñando a todo hombre en toda sabiduría, a fin de presentar perfecto en Cristo Jesús a todo hombre. </a:t>
            </a:r>
          </a:p>
          <a:p>
            <a:pPr marL="0" indent="0">
              <a:buSzTx/>
              <a:buNone/>
              <a:defRPr sz="2400">
                <a:latin typeface="Cambria"/>
                <a:ea typeface="Cambria"/>
                <a:cs typeface="Cambria"/>
                <a:sym typeface="Cambria"/>
              </a:defRPr>
            </a:pPr>
          </a:p>
          <a:p>
            <a:pPr marL="0" indent="0">
              <a:buSzTx/>
              <a:buNone/>
              <a:defRPr sz="2400">
                <a:latin typeface="Cambria"/>
                <a:ea typeface="Cambria"/>
                <a:cs typeface="Cambria"/>
                <a:sym typeface="Cambria"/>
              </a:defRPr>
            </a:pPr>
            <a:r>
              <a:t>29 Para esto también trabajo, luchando según la fuerza de él, la cual actúa poderosamente en mí.</a:t>
            </a:r>
          </a:p>
        </p:txBody>
      </p:sp>
      <p:sp>
        <p:nvSpPr>
          <p:cNvPr id="116" name="Content Placeholder 11"/>
          <p:cNvSpPr txBox="1"/>
          <p:nvPr/>
        </p:nvSpPr>
        <p:spPr>
          <a:xfrm>
            <a:off x="6217920" y="2204954"/>
            <a:ext cx="5090160" cy="416242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lnSpc>
                <a:spcPct val="90000"/>
              </a:lnSpc>
              <a:spcBef>
                <a:spcPts val="1000"/>
              </a:spcBef>
              <a:defRPr sz="2400">
                <a:latin typeface="Cambria"/>
                <a:ea typeface="Cambria"/>
                <a:cs typeface="Cambria"/>
                <a:sym typeface="Cambria"/>
              </a:defRPr>
            </a:pPr>
            <a:r>
              <a:t>VP</a:t>
            </a:r>
            <a:endParaRPr sz="2800"/>
          </a:p>
          <a:p>
            <a:pPr>
              <a:lnSpc>
                <a:spcPct val="90000"/>
              </a:lnSpc>
              <a:spcBef>
                <a:spcPts val="1000"/>
              </a:spcBef>
              <a:defRPr sz="2400">
                <a:latin typeface="Cambria"/>
                <a:ea typeface="Cambria"/>
                <a:cs typeface="Cambria"/>
                <a:sym typeface="Cambria"/>
              </a:defRPr>
            </a:pPr>
          </a:p>
          <a:p>
            <a:pPr>
              <a:lnSpc>
                <a:spcPct val="90000"/>
              </a:lnSpc>
              <a:spcBef>
                <a:spcPts val="1000"/>
              </a:spcBef>
              <a:defRPr sz="2400">
                <a:latin typeface="Cambria"/>
                <a:ea typeface="Cambria"/>
                <a:cs typeface="Cambria"/>
                <a:sym typeface="Cambria"/>
              </a:defRPr>
            </a:pPr>
            <a:r>
              <a:t>28 Nosotros anunciamos a Cristo, aconsejando y enseñando a todos en toda sabiduría, para presentarlos perfectos en Cristo. </a:t>
            </a:r>
          </a:p>
          <a:p>
            <a:pPr>
              <a:lnSpc>
                <a:spcPct val="90000"/>
              </a:lnSpc>
              <a:spcBef>
                <a:spcPts val="1000"/>
              </a:spcBef>
              <a:defRPr sz="2400">
                <a:latin typeface="Cambria"/>
                <a:ea typeface="Cambria"/>
                <a:cs typeface="Cambria"/>
                <a:sym typeface="Cambria"/>
              </a:defRPr>
            </a:pPr>
          </a:p>
          <a:p>
            <a:pPr>
              <a:lnSpc>
                <a:spcPct val="90000"/>
              </a:lnSpc>
              <a:spcBef>
                <a:spcPts val="1000"/>
              </a:spcBef>
              <a:defRPr sz="2400">
                <a:latin typeface="Cambria"/>
                <a:ea typeface="Cambria"/>
                <a:cs typeface="Cambria"/>
                <a:sym typeface="Cambria"/>
              </a:defRPr>
            </a:pPr>
            <a:r>
              <a:t>29 Para esto trabajo y lucho con toda la fuerza y el poder que Cristo me da.</a:t>
            </a:r>
          </a:p>
        </p:txBody>
      </p:sp>
      <p:sp>
        <p:nvSpPr>
          <p:cNvPr id="117" name="TextBox 1"/>
          <p:cNvSpPr txBox="1"/>
          <p:nvPr/>
        </p:nvSpPr>
        <p:spPr>
          <a:xfrm>
            <a:off x="5083873" y="1256604"/>
            <a:ext cx="3773155" cy="4521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800">
                <a:solidFill>
                  <a:srgbClr val="57350B"/>
                </a:solidFill>
                <a:latin typeface="Futura Medium"/>
                <a:ea typeface="Futura Medium"/>
                <a:cs typeface="Futura Medium"/>
                <a:sym typeface="Futura Medium"/>
              </a:defRPr>
            </a:lvl1pPr>
          </a:lstStyle>
          <a:p>
            <a:pPr/>
            <a:r>
              <a:t>Colosenses 1.28-29</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icture 8" descr="Picture 8"/>
          <p:cNvPicPr>
            <a:picLocks noChangeAspect="1"/>
          </p:cNvPicPr>
          <p:nvPr/>
        </p:nvPicPr>
        <p:blipFill>
          <a:blip r:embed="rId2">
            <a:extLst/>
          </a:blip>
          <a:stretch>
            <a:fillRect/>
          </a:stretch>
        </p:blipFill>
        <p:spPr>
          <a:xfrm>
            <a:off x="0" y="73572"/>
            <a:ext cx="12192000" cy="6858001"/>
          </a:xfrm>
          <a:prstGeom prst="rect">
            <a:avLst/>
          </a:prstGeom>
          <a:ln w="12700">
            <a:miter lim="400000"/>
          </a:ln>
        </p:spPr>
      </p:pic>
      <p:sp>
        <p:nvSpPr>
          <p:cNvPr id="120" name="Content Placeholder 10"/>
          <p:cNvSpPr txBox="1"/>
          <p:nvPr>
            <p:ph type="body" sz="half" idx="1"/>
          </p:nvPr>
        </p:nvSpPr>
        <p:spPr>
          <a:xfrm>
            <a:off x="838200" y="2204955"/>
            <a:ext cx="5181600" cy="4162426"/>
          </a:xfrm>
          <a:prstGeom prst="rect">
            <a:avLst/>
          </a:prstGeom>
        </p:spPr>
        <p:txBody>
          <a:bodyPr/>
          <a:lstStyle/>
          <a:p>
            <a:pPr marL="0" indent="0" defTabSz="786384">
              <a:spcBef>
                <a:spcPts val="800"/>
              </a:spcBef>
              <a:buSzTx/>
              <a:buNone/>
              <a:defRPr sz="2064">
                <a:latin typeface="Cambria"/>
                <a:ea typeface="Cambria"/>
                <a:cs typeface="Cambria"/>
                <a:sym typeface="Cambria"/>
              </a:defRPr>
            </a:pPr>
            <a:r>
              <a:t>RVR</a:t>
            </a:r>
          </a:p>
          <a:p>
            <a:pPr marL="0" indent="0" defTabSz="786384">
              <a:spcBef>
                <a:spcPts val="800"/>
              </a:spcBef>
              <a:buSzTx/>
              <a:buNone/>
              <a:defRPr sz="2064">
                <a:latin typeface="Cambria"/>
                <a:ea typeface="Cambria"/>
                <a:cs typeface="Cambria"/>
                <a:sym typeface="Cambria"/>
              </a:defRPr>
            </a:pPr>
          </a:p>
          <a:p>
            <a:pPr marL="0" indent="0" defTabSz="786384">
              <a:spcBef>
                <a:spcPts val="800"/>
              </a:spcBef>
              <a:buSzTx/>
              <a:buNone/>
              <a:defRPr sz="2064">
                <a:latin typeface="Cambria"/>
                <a:ea typeface="Cambria"/>
                <a:cs typeface="Cambria"/>
                <a:sym typeface="Cambria"/>
              </a:defRPr>
            </a:pPr>
            <a:r>
              <a:t>1 Quiero pues, que sepáis cuán grande lucha sostengo por vosotros, por los que están en Laodicea y por todos los que nunca han visto mi rostro. </a:t>
            </a:r>
          </a:p>
          <a:p>
            <a:pPr marL="0" indent="0" defTabSz="786384">
              <a:spcBef>
                <a:spcPts val="800"/>
              </a:spcBef>
              <a:buSzTx/>
              <a:buNone/>
              <a:defRPr sz="2064">
                <a:latin typeface="Cambria"/>
                <a:ea typeface="Cambria"/>
                <a:cs typeface="Cambria"/>
                <a:sym typeface="Cambria"/>
              </a:defRPr>
            </a:pPr>
          </a:p>
          <a:p>
            <a:pPr marL="0" indent="0" defTabSz="786384">
              <a:spcBef>
                <a:spcPts val="800"/>
              </a:spcBef>
              <a:buSzTx/>
              <a:buNone/>
              <a:defRPr sz="2064">
                <a:latin typeface="Cambria"/>
                <a:ea typeface="Cambria"/>
                <a:cs typeface="Cambria"/>
                <a:sym typeface="Cambria"/>
              </a:defRPr>
            </a:pPr>
            <a:r>
              <a:t>2 Lucho para que sean consolados sus corazones y para que, unidos en amor, alcancen todas las riquezas de pleno entendimiento, a fin de conocer el misterio de Dios el Padre y de Cristo,  </a:t>
            </a:r>
          </a:p>
        </p:txBody>
      </p:sp>
      <p:sp>
        <p:nvSpPr>
          <p:cNvPr id="121" name="Content Placeholder 11"/>
          <p:cNvSpPr txBox="1"/>
          <p:nvPr/>
        </p:nvSpPr>
        <p:spPr>
          <a:xfrm>
            <a:off x="6217920" y="2204954"/>
            <a:ext cx="5090160" cy="416242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defTabSz="786384">
              <a:lnSpc>
                <a:spcPct val="90000"/>
              </a:lnSpc>
              <a:spcBef>
                <a:spcPts val="800"/>
              </a:spcBef>
              <a:defRPr sz="2064">
                <a:latin typeface="Cambria"/>
                <a:ea typeface="Cambria"/>
                <a:cs typeface="Cambria"/>
                <a:sym typeface="Cambria"/>
              </a:defRPr>
            </a:pPr>
            <a:r>
              <a:t>VP</a:t>
            </a:r>
            <a:endParaRPr sz="2408"/>
          </a:p>
          <a:p>
            <a:pPr defTabSz="786384">
              <a:lnSpc>
                <a:spcPct val="90000"/>
              </a:lnSpc>
              <a:spcBef>
                <a:spcPts val="800"/>
              </a:spcBef>
              <a:defRPr sz="2064">
                <a:latin typeface="Cambria"/>
                <a:ea typeface="Cambria"/>
                <a:cs typeface="Cambria"/>
                <a:sym typeface="Cambria"/>
              </a:defRPr>
            </a:pPr>
          </a:p>
          <a:p>
            <a:pPr defTabSz="786384">
              <a:lnSpc>
                <a:spcPct val="90000"/>
              </a:lnSpc>
              <a:spcBef>
                <a:spcPts val="800"/>
              </a:spcBef>
              <a:defRPr sz="2064">
                <a:latin typeface="Cambria"/>
                <a:ea typeface="Cambria"/>
                <a:cs typeface="Cambria"/>
                <a:sym typeface="Cambria"/>
              </a:defRPr>
            </a:pPr>
            <a:r>
              <a:t>1 Pues quiero que sepan que estoy luchando duramente por ustedes, por los de Laodicea y por todos los que no me han visto personalmente. </a:t>
            </a:r>
          </a:p>
          <a:p>
            <a:pPr defTabSz="786384">
              <a:lnSpc>
                <a:spcPct val="90000"/>
              </a:lnSpc>
              <a:spcBef>
                <a:spcPts val="800"/>
              </a:spcBef>
              <a:defRPr sz="2064">
                <a:latin typeface="Cambria"/>
                <a:ea typeface="Cambria"/>
                <a:cs typeface="Cambria"/>
                <a:sym typeface="Cambria"/>
              </a:defRPr>
            </a:pPr>
          </a:p>
          <a:p>
            <a:pPr defTabSz="786384">
              <a:lnSpc>
                <a:spcPct val="90000"/>
              </a:lnSpc>
              <a:spcBef>
                <a:spcPts val="800"/>
              </a:spcBef>
              <a:defRPr sz="2064">
                <a:latin typeface="Cambria"/>
                <a:ea typeface="Cambria"/>
                <a:cs typeface="Cambria"/>
                <a:sym typeface="Cambria"/>
              </a:defRPr>
            </a:pPr>
            <a:r>
              <a:t>2 Lucho para que ellos reciban ánimo en su corazón, para que permanezcan unidos en amor y enriquecidos con un perfecto entendimiento que les permita comprender el designio secreto de Dios, que es Cristo mismo; </a:t>
            </a:r>
          </a:p>
        </p:txBody>
      </p:sp>
      <p:sp>
        <p:nvSpPr>
          <p:cNvPr id="122" name="TextBox 1"/>
          <p:cNvSpPr txBox="1"/>
          <p:nvPr/>
        </p:nvSpPr>
        <p:spPr>
          <a:xfrm>
            <a:off x="5083873" y="1256604"/>
            <a:ext cx="3773155" cy="4521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800">
                <a:solidFill>
                  <a:srgbClr val="57350B"/>
                </a:solidFill>
                <a:latin typeface="Futura Medium"/>
                <a:ea typeface="Futura Medium"/>
                <a:cs typeface="Futura Medium"/>
                <a:sym typeface="Futura Medium"/>
              </a:defRPr>
            </a:lvl1pPr>
          </a:lstStyle>
          <a:p>
            <a:pPr/>
            <a:r>
              <a:t>Colosenses 2. 1-2</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4" name="Picture 8" descr="Picture 8"/>
          <p:cNvPicPr>
            <a:picLocks noChangeAspect="1"/>
          </p:cNvPicPr>
          <p:nvPr/>
        </p:nvPicPr>
        <p:blipFill>
          <a:blip r:embed="rId2">
            <a:extLst/>
          </a:blip>
          <a:stretch>
            <a:fillRect/>
          </a:stretch>
        </p:blipFill>
        <p:spPr>
          <a:xfrm>
            <a:off x="0" y="73572"/>
            <a:ext cx="12192000" cy="6858001"/>
          </a:xfrm>
          <a:prstGeom prst="rect">
            <a:avLst/>
          </a:prstGeom>
          <a:ln w="12700">
            <a:miter lim="400000"/>
          </a:ln>
        </p:spPr>
      </p:pic>
      <p:sp>
        <p:nvSpPr>
          <p:cNvPr id="125" name="Content Placeholder 10"/>
          <p:cNvSpPr txBox="1"/>
          <p:nvPr>
            <p:ph type="body" sz="half" idx="1"/>
          </p:nvPr>
        </p:nvSpPr>
        <p:spPr>
          <a:xfrm>
            <a:off x="838200" y="2204955"/>
            <a:ext cx="5181600" cy="4162426"/>
          </a:xfrm>
          <a:prstGeom prst="rect">
            <a:avLst/>
          </a:prstGeom>
        </p:spPr>
        <p:txBody>
          <a:bodyPr/>
          <a:lstStyle/>
          <a:p>
            <a:pPr marL="0" indent="0">
              <a:buSzTx/>
              <a:buNone/>
              <a:defRPr sz="2400">
                <a:latin typeface="Cambria"/>
                <a:ea typeface="Cambria"/>
                <a:cs typeface="Cambria"/>
                <a:sym typeface="Cambria"/>
              </a:defRPr>
            </a:pPr>
            <a:r>
              <a:t>RVR</a:t>
            </a:r>
          </a:p>
          <a:p>
            <a:pPr marL="0" indent="0">
              <a:buSzTx/>
              <a:buNone/>
              <a:defRPr sz="2400">
                <a:latin typeface="Cambria"/>
                <a:ea typeface="Cambria"/>
                <a:cs typeface="Cambria"/>
                <a:sym typeface="Cambria"/>
              </a:defRPr>
            </a:pPr>
          </a:p>
          <a:p>
            <a:pPr marL="0" indent="0">
              <a:buSzTx/>
              <a:buNone/>
              <a:defRPr sz="2400">
                <a:latin typeface="Cambria"/>
                <a:ea typeface="Cambria"/>
                <a:cs typeface="Cambria"/>
                <a:sym typeface="Cambria"/>
              </a:defRPr>
            </a:pPr>
            <a:r>
              <a:t>3 en quien están escondidos todos los tesoros de la sabiduría y del conocimiento.</a:t>
            </a:r>
          </a:p>
          <a:p>
            <a:pPr marL="0" indent="0">
              <a:buSzTx/>
              <a:buNone/>
              <a:defRPr sz="2400">
                <a:latin typeface="Cambria"/>
                <a:ea typeface="Cambria"/>
                <a:cs typeface="Cambria"/>
                <a:sym typeface="Cambria"/>
              </a:defRPr>
            </a:pPr>
            <a:r>
              <a:t> </a:t>
            </a:r>
          </a:p>
        </p:txBody>
      </p:sp>
      <p:sp>
        <p:nvSpPr>
          <p:cNvPr id="126" name="Content Placeholder 11"/>
          <p:cNvSpPr txBox="1"/>
          <p:nvPr/>
        </p:nvSpPr>
        <p:spPr>
          <a:xfrm>
            <a:off x="6217920" y="2204954"/>
            <a:ext cx="5090160" cy="416242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lnSpc>
                <a:spcPct val="90000"/>
              </a:lnSpc>
              <a:spcBef>
                <a:spcPts val="1000"/>
              </a:spcBef>
              <a:defRPr sz="2400">
                <a:latin typeface="Cambria"/>
                <a:ea typeface="Cambria"/>
                <a:cs typeface="Cambria"/>
                <a:sym typeface="Cambria"/>
              </a:defRPr>
            </a:pPr>
            <a:r>
              <a:t>VP</a:t>
            </a:r>
            <a:endParaRPr sz="2800"/>
          </a:p>
          <a:p>
            <a:pPr>
              <a:lnSpc>
                <a:spcPct val="90000"/>
              </a:lnSpc>
              <a:spcBef>
                <a:spcPts val="1000"/>
              </a:spcBef>
              <a:defRPr sz="2400">
                <a:latin typeface="Cambria"/>
                <a:ea typeface="Cambria"/>
                <a:cs typeface="Cambria"/>
                <a:sym typeface="Cambria"/>
              </a:defRPr>
            </a:pPr>
          </a:p>
          <a:p>
            <a:pPr>
              <a:lnSpc>
                <a:spcPct val="90000"/>
              </a:lnSpc>
              <a:spcBef>
                <a:spcPts val="1000"/>
              </a:spcBef>
              <a:defRPr sz="2400">
                <a:latin typeface="Cambria"/>
                <a:ea typeface="Cambria"/>
                <a:cs typeface="Cambria"/>
                <a:sym typeface="Cambria"/>
              </a:defRPr>
            </a:pPr>
            <a:r>
              <a:t>3 pues en él están encerradas todas las riquezas de la sabiduría y del conocimiento.</a:t>
            </a:r>
          </a:p>
          <a:p>
            <a:pPr>
              <a:lnSpc>
                <a:spcPct val="90000"/>
              </a:lnSpc>
              <a:spcBef>
                <a:spcPts val="1000"/>
              </a:spcBef>
              <a:defRPr sz="2400">
                <a:latin typeface="Cambria"/>
                <a:ea typeface="Cambria"/>
                <a:cs typeface="Cambria"/>
                <a:sym typeface="Cambria"/>
              </a:defRPr>
            </a:pPr>
          </a:p>
        </p:txBody>
      </p:sp>
      <p:sp>
        <p:nvSpPr>
          <p:cNvPr id="127" name="TextBox 1"/>
          <p:cNvSpPr txBox="1"/>
          <p:nvPr/>
        </p:nvSpPr>
        <p:spPr>
          <a:xfrm>
            <a:off x="5083873" y="1256604"/>
            <a:ext cx="3773155" cy="4521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800">
                <a:solidFill>
                  <a:srgbClr val="57350B"/>
                </a:solidFill>
                <a:latin typeface="Futura Medium"/>
                <a:ea typeface="Futura Medium"/>
                <a:cs typeface="Futura Medium"/>
                <a:sym typeface="Futura Medium"/>
              </a:defRPr>
            </a:lvl1pPr>
          </a:lstStyle>
          <a:p>
            <a:pPr/>
            <a:r>
              <a:t>Colosenses 2.3</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Picture 5" descr="Picture 5"/>
          <p:cNvPicPr>
            <a:picLocks noChangeAspect="1"/>
          </p:cNvPicPr>
          <p:nvPr/>
        </p:nvPicPr>
        <p:blipFill>
          <a:blip r:embed="rId2">
            <a:extLst/>
          </a:blip>
          <a:srcRect l="0" t="0" r="0" b="19"/>
          <a:stretch>
            <a:fillRect/>
          </a:stretch>
        </p:blipFill>
        <p:spPr>
          <a:xfrm>
            <a:off x="19" y="1281"/>
            <a:ext cx="12191981" cy="6855437"/>
          </a:xfrm>
          <a:prstGeom prst="rect">
            <a:avLst/>
          </a:prstGeom>
          <a:ln w="12700">
            <a:miter lim="400000"/>
          </a:ln>
        </p:spPr>
      </p:pic>
      <p:sp>
        <p:nvSpPr>
          <p:cNvPr id="130" name="Content Placeholder 7"/>
          <p:cNvSpPr txBox="1"/>
          <p:nvPr>
            <p:ph type="body" idx="1"/>
          </p:nvPr>
        </p:nvSpPr>
        <p:spPr>
          <a:xfrm>
            <a:off x="838200" y="2028823"/>
            <a:ext cx="10515600" cy="4676778"/>
          </a:xfrm>
          <a:prstGeom prst="rect">
            <a:avLst/>
          </a:prstGeom>
        </p:spPr>
        <p:txBody>
          <a:bodyPr anchor="ctr"/>
          <a:lstStyle/>
          <a:p>
            <a:pPr>
              <a:defRPr>
                <a:latin typeface="Cambria"/>
                <a:ea typeface="Cambria"/>
                <a:cs typeface="Cambria"/>
                <a:sym typeface="Cambria"/>
              </a:defRPr>
            </a:pPr>
            <a:r>
              <a:t>El ministerio apostólico y otros ministerios pueden ir acompañados de experiencias dolorosas y gloriosas. Una no excluye la otra, coexisten como ocurrió con el ministerio del apóstol Pablo. Muestra de un pueblo maduro en la fe es saberlo, aceptarlo y vivirlo teniendo a Cristo como excelso ejemplo de ambas realidades. </a:t>
            </a:r>
          </a:p>
          <a:p>
            <a:pPr>
              <a:defRPr>
                <a:latin typeface="Cambria"/>
                <a:ea typeface="Cambria"/>
                <a:cs typeface="Cambria"/>
                <a:sym typeface="Cambria"/>
              </a:defRPr>
            </a:pPr>
            <a:r>
              <a:t>Las riquezas gloriosas también pueden ir matizadas con estas experiencias dolorosas y sublimes. La mayor riqueza es que Cristo se nos ha revelado como don de salvación y no desde los bienes materiales que este mundo puede ofrecer.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Helvetica"/>
        <a:ea typeface="Helvetica"/>
        <a:cs typeface="Helvetica"/>
      </a:majorFont>
      <a:minorFont>
        <a:latin typeface="Aptos"/>
        <a:ea typeface="Aptos"/>
        <a:cs typeface="Apto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905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Helvetica"/>
        <a:ea typeface="Helvetica"/>
        <a:cs typeface="Helvetica"/>
      </a:majorFont>
      <a:minorFont>
        <a:latin typeface="Aptos"/>
        <a:ea typeface="Aptos"/>
        <a:cs typeface="Apto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905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