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  <p:sldId id="258" r:id="rId5"/>
    <p:sldId id="284" r:id="rId6"/>
    <p:sldId id="285" r:id="rId7"/>
    <p:sldId id="286" r:id="rId8"/>
    <p:sldId id="287" r:id="rId9"/>
    <p:sldId id="263" r:id="rId10"/>
    <p:sldId id="283" r:id="rId11"/>
    <p:sldId id="264" r:id="rId12"/>
  </p:sldIdLst>
  <p:sldSz cx="12192000" cy="6858000"/>
  <p:notesSz cx="6858000" cy="9144000"/>
  <p:defaultTextStyle>
    <a:defPPr>
      <a:defRPr lang="en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3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03"/>
    <p:restoredTop sz="96296"/>
  </p:normalViewPr>
  <p:slideViewPr>
    <p:cSldViewPr snapToGrid="0">
      <p:cViewPr varScale="1">
        <p:scale>
          <a:sx n="116" d="100"/>
          <a:sy n="116" d="100"/>
        </p:scale>
        <p:origin x="20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42A01-0F21-F531-63DD-DD09C4943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AFD17-3D88-9A04-6166-99C5C8EB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6168D-B211-6904-6693-7BBDE4B2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60F27-9C9F-D3F1-5031-F886BF67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4632A-66E7-EA14-7BF3-51B2E526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125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0681-3CCD-D905-7BB6-8E1B17DA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7BD34-A567-15BB-CB36-075AEADBE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52BD3-703E-EACD-9A32-FF37E941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3416-3FCF-4907-BCD7-71BF3363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92F47-3CBD-E4DE-015B-CC47EC7E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587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6F33B5-2FB1-5E5B-89A2-D762754D3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CA36F-86DC-5B5B-4F9B-1BF773A40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ABE23-44EE-4C78-E9C9-9F1B86C5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FCDA1-3A41-DB43-E26F-288551C4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3F9BB-B312-CF9A-16BD-B1D9B6774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382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8277-A0F6-B363-F3AE-09994A8A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D311D-5D0B-D3E0-5B5B-6DC3B4A46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A8A71-F874-C45E-197C-51FB1567A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8DE17-3300-49A1-3E44-83AFE6D8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AE997-8263-6E8F-417F-88D517BD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086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82D3-FA10-07DF-8E18-A476539A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CB6B5-7833-E279-AD7F-6ABF37F12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A7901-8DE4-DE82-6951-F6E954DE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72D3-824C-2383-D7A7-0F2B0D90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F78D-42AF-4D9F-A904-178E51BC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637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75E4-4A7B-D676-9903-1A5B30AC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E6D44-4A8A-329C-304D-370276BBC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3CADE-E85A-38C0-27A7-1ABA4B984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0A45D-251D-9ED2-D8EF-83ED8FD82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73B86-7DDC-C1C2-8078-56674DDC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EBE72-F8F1-2533-A1B4-88F5B215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82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BE74-9067-3A96-34FA-EC3C64FEB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C931E-B708-E908-A46A-B183DC214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079AF-B667-D123-4BEF-795A5A484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7DA349-8B8B-2710-78BD-7D3E9F348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7C72E-653E-D26D-D89F-3FE6BF1E7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0E994D-14A4-30A2-886E-AC3D66C2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ACECEA-033E-BE84-0C15-43FB4538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95A579-3115-F008-613D-28CDF9A1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480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5498-E88E-807B-4BDB-29556C0DF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31011-2588-D5F3-1C8B-4E1145E0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A7A7F6-D542-46BB-D31C-E214AE3D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EB1597-F90C-588A-FEC0-EBB9DCC6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794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5DD8FC-570C-020E-7A98-E734B4C3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007769-369E-490D-BEF6-F590440D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0A1F9-DE0E-307F-30FB-515DC06D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068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840D-73AB-84B7-6337-8F21C6100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D2471-02F8-76D1-A9B1-7036DBE2F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2E8F5-8D24-B220-BBBF-3A3CD5663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EA789-085A-E16A-5FDB-7C146620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DA92E-0B35-94CF-59FC-FFDC98D4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9EF8D-E57F-9D43-BDA0-95C07538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412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43135-FBE9-4761-9A30-6838F96B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401E4-534D-834F-E9D8-EC8D9200F4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D4D14-0658-11D5-420F-D5F2A1408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61A10-485D-1227-1D4C-B369259F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ACBFF-17C4-95A2-971E-0B06F867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833FA-97A5-9915-1E7D-2D6FCB95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55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19947A-F146-119D-588A-8AF48223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968F9-BA2C-05F6-317A-5A046E746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8C306-9D21-FC74-DF03-71E105FA3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5FA1A8-4F40-E746-B47C-6A0D56190E5B}" type="datetimeFigureOut">
              <a:rPr lang="es-ES_tradnl" smtClean="0"/>
              <a:t>21/2/24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4EFD7-3F6C-C84C-B9C5-E41AF1236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EDF0C-69D1-3EC4-3E5E-36D138433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47DF6-78F5-CC47-A3A0-DC4DA4C39E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861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tanding on a mountain&#10;&#10;Description automatically generated">
            <a:extLst>
              <a:ext uri="{FF2B5EF4-FFF2-40B4-BE49-F238E27FC236}">
                <a16:creationId xmlns:a16="http://schemas.microsoft.com/office/drawing/2014/main" id="{912D1F46-8448-501F-9656-6F630E7D4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006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2BF519-8ED1-345B-540F-CDC751DC1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7472855" cy="1655762"/>
          </a:xfrm>
        </p:spPr>
        <p:txBody>
          <a:bodyPr anchor="t">
            <a:normAutofit/>
          </a:bodyPr>
          <a:lstStyle/>
          <a:p>
            <a:pPr algn="l" defTabSz="886967">
              <a:defRPr sz="4800">
                <a:solidFill>
                  <a:srgbClr val="4DA1AF"/>
                </a:solidFill>
                <a:latin typeface="Futura PT Heavy"/>
                <a:ea typeface="Futura PT Heavy"/>
                <a:cs typeface="Futura PT Heavy"/>
                <a:sym typeface="Futura PT Heavy"/>
              </a:defRPr>
            </a:pPr>
            <a:r>
              <a:rPr lang="es-PR" sz="3600" dirty="0">
                <a:latin typeface="Futura Bold"/>
              </a:rPr>
              <a:t>Lección 7</a:t>
            </a:r>
            <a:br>
              <a:rPr lang="es-PR" sz="3600" dirty="0">
                <a:latin typeface="Futura Bold"/>
              </a:rPr>
            </a:br>
            <a:r>
              <a:rPr lang="es-PR" sz="3600" dirty="0">
                <a:solidFill>
                  <a:srgbClr val="C8334A"/>
                </a:solidFill>
                <a:latin typeface="Futura Bold"/>
                <a:ea typeface="Futura Bold"/>
                <a:cs typeface="Futura Bold"/>
                <a:sym typeface="Futura Bold"/>
              </a:rPr>
              <a:t>La fe del centurión</a:t>
            </a:r>
            <a:br>
              <a:rPr lang="es-PR" sz="3200" dirty="0">
                <a:solidFill>
                  <a:srgbClr val="C8334A"/>
                </a:solidFill>
                <a:latin typeface="Futura Bold"/>
                <a:ea typeface="Futura Bold"/>
                <a:cs typeface="Futura Bold"/>
                <a:sym typeface="Futura Bold"/>
              </a:rPr>
            </a:br>
            <a:r>
              <a:rPr lang="es-P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Futura Bold"/>
                <a:ea typeface="Futura Bold"/>
                <a:cs typeface="Futura Bold"/>
                <a:sym typeface="Futura Bold"/>
              </a:rPr>
              <a:t>Lucas 7.1-10</a:t>
            </a:r>
            <a:endParaRPr lang="es-ES_tradnl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D6A507-6DDF-1839-98FC-21F9E133D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78125"/>
            <a:ext cx="7472855" cy="2299484"/>
          </a:xfrm>
        </p:spPr>
        <p:txBody>
          <a:bodyPr>
            <a:noAutofit/>
          </a:bodyPr>
          <a:lstStyle/>
          <a:p>
            <a:pPr algn="l"/>
            <a:r>
              <a:rPr lang="es-ES_tradnl" sz="2000" dirty="0">
                <a:latin typeface="Cambria" panose="02040503050406030204" pitchFamily="18" charset="0"/>
              </a:rPr>
              <a:t>«Por lo que ni aun me tuve por digno de ir a ti; pero di la palabra y mi siervo será sanado».</a:t>
            </a:r>
          </a:p>
          <a:p>
            <a:pPr algn="r"/>
            <a:r>
              <a:rPr lang="es-ES_tradnl" sz="2000" dirty="0">
                <a:latin typeface="Cambria" panose="02040503050406030204" pitchFamily="18" charset="0"/>
              </a:rPr>
              <a:t>Lucas 7.7</a:t>
            </a:r>
          </a:p>
        </p:txBody>
      </p:sp>
    </p:spTree>
    <p:extLst>
      <p:ext uri="{BB962C8B-B14F-4D97-AF65-F5344CB8AC3E}">
        <p14:creationId xmlns:p14="http://schemas.microsoft.com/office/powerpoint/2010/main" val="1544520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C2409BE6-975C-4D50-063A-0411D8ACF2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185A38B-CCD6-192F-E6AC-7BCDAE13B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8825"/>
            <a:ext cx="10515600" cy="4460110"/>
          </a:xfrm>
        </p:spPr>
        <p:txBody>
          <a:bodyPr anchor="ctr">
            <a:normAutofit/>
          </a:bodyPr>
          <a:lstStyle/>
          <a:p>
            <a:r>
              <a:rPr lang="es-ES_tradnl" dirty="0">
                <a:latin typeface="Cambria" panose="02040503050406030204" pitchFamily="18" charset="0"/>
              </a:rPr>
              <a:t>El siervo del centurión está presente en nuestras familias, nuestra comunidad, la iglesia y el mundo en general, para desafiar nuestra voluntad de cruzar fronteras y administrar la salud y el bienestar consustanciales al reino de Dios. </a:t>
            </a:r>
          </a:p>
          <a:p>
            <a:r>
              <a:rPr lang="es-ES_tradnl" dirty="0">
                <a:latin typeface="Cambria" panose="02040503050406030204" pitchFamily="18" charset="0"/>
              </a:rPr>
              <a:t>Al igual que los enviados a Jesús para interceder a favor del siervo del centurión, nosotros estamos desafiados hoy en nuestra fe a salvar barreras de prejuicios y distracciones acomodaticias para pedir al Señor que obre a favor de otros más allá de las limitaciones de tiempo y distancia.</a:t>
            </a:r>
          </a:p>
          <a:p>
            <a:endParaRPr lang="es-ES_tradnl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653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yellow text&#10;&#10;Description automatically generated">
            <a:extLst>
              <a:ext uri="{FF2B5EF4-FFF2-40B4-BE49-F238E27FC236}">
                <a16:creationId xmlns:a16="http://schemas.microsoft.com/office/drawing/2014/main" id="{C34741A9-E69B-0F78-1D4C-5E55A58C75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185C0F-2A15-3CBA-4300-D9F5089FA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0249"/>
            <a:ext cx="10515600" cy="394335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_tradnl" i="1" dirty="0">
                <a:latin typeface="Cambria" panose="02040503050406030204" pitchFamily="18" charset="0"/>
              </a:rPr>
              <a:t>Señor y Dios de todos los pueblos y naciones, ilumina nuestro entendimiento para que podamos ejercitar nuestra fe en Jesucristo salvando limitaciones de lugar y diferencias culturales. Permite que podamos hacer nuestra la urgencia de presentar a ti las necesidades y situaciones de crisis que experimentan otras personas que, aun sin ser creyentes en Jesucristo, son objetos de tu amor y misericordia. En Jesucristo pedimos estas cosas. Amén.</a:t>
            </a:r>
          </a:p>
          <a:p>
            <a:pPr marL="0" indent="0">
              <a:buNone/>
            </a:pPr>
            <a:endParaRPr lang="es-ES_tradnl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8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765B4764-4394-E8C6-EB25-66509801A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6875C83-12D7-89CD-1F55-493229479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967"/>
            <a:ext cx="10515600" cy="3929064"/>
          </a:xfrm>
        </p:spPr>
        <p:txBody>
          <a:bodyPr anchor="ctr">
            <a:normAutofit/>
          </a:bodyPr>
          <a:lstStyle/>
          <a:p>
            <a:r>
              <a:rPr lang="es-ES_tradnl" sz="2400" dirty="0">
                <a:latin typeface="Cambria" panose="02040503050406030204" pitchFamily="18" charset="0"/>
              </a:rPr>
              <a:t>Considerar el carácter universal de la Palabra de Dios y el alcance que a través del evangelio de Jesucristo ha tenido en otros pueblos y culturas. </a:t>
            </a:r>
          </a:p>
          <a:p>
            <a:r>
              <a:rPr lang="es-ES_tradnl" sz="2400" dirty="0">
                <a:latin typeface="Cambria" panose="02040503050406030204" pitchFamily="18" charset="0"/>
              </a:rPr>
              <a:t>Afirmar que la auténtica fe en Jesucristo supera barreras de distancia y diferencias étnicas. </a:t>
            </a:r>
          </a:p>
          <a:p>
            <a:r>
              <a:rPr lang="es-ES_tradnl" sz="2400" dirty="0">
                <a:latin typeface="Cambria" panose="02040503050406030204" pitchFamily="18" charset="0"/>
              </a:rPr>
              <a:t>Reconocer que estamos desafiados a presentar ante el Señor, tanto en oración como en acciones, las situaciones de otros que necesitan de su intervención.</a:t>
            </a:r>
          </a:p>
          <a:p>
            <a:endParaRPr lang="es-ES_tradnl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1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white background with red text&#10;&#10;Description automatically generated">
            <a:extLst>
              <a:ext uri="{FF2B5EF4-FFF2-40B4-BE49-F238E27FC236}">
                <a16:creationId xmlns:a16="http://schemas.microsoft.com/office/drawing/2014/main" id="{53069148-AD2B-D951-2A62-CF6A2DA1C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8AB98F82-710B-9E2D-808E-5C42CE40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458"/>
            <a:ext cx="10515600" cy="3943349"/>
          </a:xfrm>
        </p:spPr>
        <p:txBody>
          <a:bodyPr anchor="ctr">
            <a:normAutofit/>
          </a:bodyPr>
          <a:lstStyle/>
          <a:p>
            <a:r>
              <a:rPr lang="es-ES_tradnl" sz="2400" b="1" dirty="0">
                <a:latin typeface="Cambria" panose="02040503050406030204" pitchFamily="18" charset="0"/>
              </a:rPr>
              <a:t>Centurión: </a:t>
            </a:r>
            <a:r>
              <a:rPr lang="es-ES_tradnl" sz="2400" dirty="0">
                <a:latin typeface="Cambria" panose="02040503050406030204" pitchFamily="18" charset="0"/>
              </a:rPr>
              <a:t>Se refiere a un oficial romano que estaba al mando de una unidad militar. En el caso del presente relato se refiere a un gentil que probablemente estaba al servicio de Herodes Antipas. </a:t>
            </a:r>
          </a:p>
          <a:p>
            <a:r>
              <a:rPr lang="es-ES_tradnl" sz="2400" b="1" dirty="0">
                <a:latin typeface="Cambria" panose="02040503050406030204" pitchFamily="18" charset="0"/>
              </a:rPr>
              <a:t>Sinagoga: </a:t>
            </a:r>
            <a:r>
              <a:rPr lang="es-ES_tradnl" sz="2400" dirty="0">
                <a:latin typeface="Cambria" panose="02040503050406030204" pitchFamily="18" charset="0"/>
              </a:rPr>
              <a:t>Fue la institución que sustituyó al templo a raíz del exilio en Babilonia, cuando ya los judíos no podían seguir practicando sus rituales y sacrificios en el templo. En la sinagoga, la vida religiosa de los judíos se enfocó en el estudio de las Escrituras, la observancia del sábado, las diversas festividades y la oración. Los rabinos llegaron entonces a sustituir a los sacerdotes como los principales responsables de la religión judía.</a:t>
            </a:r>
          </a:p>
        </p:txBody>
      </p:sp>
    </p:spTree>
    <p:extLst>
      <p:ext uri="{BB962C8B-B14F-4D97-AF65-F5344CB8AC3E}">
        <p14:creationId xmlns:p14="http://schemas.microsoft.com/office/powerpoint/2010/main" val="391732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rown text&#10;&#10;Description automatically generated">
            <a:extLst>
              <a:ext uri="{FF2B5EF4-FFF2-40B4-BE49-F238E27FC236}">
                <a16:creationId xmlns:a16="http://schemas.microsoft.com/office/drawing/2014/main" id="{BE89D175-F178-FA0F-3D8D-74AD4509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573"/>
            <a:ext cx="12192000" cy="6858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D15822-1658-E4B0-11C3-01E1C5C2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956"/>
            <a:ext cx="5181600" cy="4162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RVR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1 Después que terminó todas sus palabras al pueblo que lo oía, entró en </a:t>
            </a:r>
            <a:r>
              <a:rPr lang="es-ES_tradnl" sz="2400" dirty="0" err="1">
                <a:latin typeface="Cambria" panose="02040503050406030204" pitchFamily="18" charset="0"/>
              </a:rPr>
              <a:t>Capernaúm</a:t>
            </a:r>
            <a:r>
              <a:rPr lang="es-ES_tradnl" sz="2400" dirty="0"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2 Y el siervo de un centurión, a quien éste quería mucho, estaba enfermo y a punto de morir.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A9C2A5-67F2-EAB8-1831-277DB83F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4955"/>
            <a:ext cx="5181600" cy="4162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VP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1 Después que terminó todas sus palabras al pueblo que lo oía, entró en </a:t>
            </a:r>
            <a:r>
              <a:rPr lang="es-ES_tradnl" sz="2400" dirty="0" err="1">
                <a:latin typeface="Cambria" panose="02040503050406030204" pitchFamily="18" charset="0"/>
              </a:rPr>
              <a:t>Capernaúm</a:t>
            </a:r>
            <a:r>
              <a:rPr lang="es-ES_tradnl" sz="2400" dirty="0">
                <a:latin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2 Y el siervo de un centurión, a quien éste quería mucho, estaba enfermo y a punto de morir.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4DBD4-71AA-5BF0-C3BF-199DA21BBD3E}"/>
              </a:ext>
            </a:extLst>
          </p:cNvPr>
          <p:cNvSpPr txBox="1"/>
          <p:nvPr/>
        </p:nvSpPr>
        <p:spPr>
          <a:xfrm>
            <a:off x="5347138" y="1166484"/>
            <a:ext cx="341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57350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Lucas 7.1-10</a:t>
            </a:r>
            <a:endParaRPr lang="es-ES_tradnl" sz="2800" b="1" dirty="0">
              <a:solidFill>
                <a:srgbClr val="57350B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1631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rown text&#10;&#10;Description automatically generated">
            <a:extLst>
              <a:ext uri="{FF2B5EF4-FFF2-40B4-BE49-F238E27FC236}">
                <a16:creationId xmlns:a16="http://schemas.microsoft.com/office/drawing/2014/main" id="{BE89D175-F178-FA0F-3D8D-74AD4509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573"/>
            <a:ext cx="12192000" cy="6858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D15822-1658-E4B0-11C3-01E1C5C2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956"/>
            <a:ext cx="5181600" cy="4162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RVR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3 Cuando el centurión oyó hablar de Jesús, le envió unos ancianos de los judíos, rogándole que viniera y sanara a su siervo.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4 Ellos se acercaron a Jesús y le rogaron con solicitud, diciéndole: —Es digno de que le concedas esto,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A9C2A5-67F2-EAB8-1831-277DB83F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4955"/>
            <a:ext cx="5181600" cy="4162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VP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3 Cuando el centurión oyó hablar de Jesús, le envió unos ancianos de los judíos, rogándole que viniera y sanara a su siervo.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4 Ellos se acercaron a Jesús y le rogaron con solicitud, diciéndole: —Es digno de que le concedas esto,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4DBD4-71AA-5BF0-C3BF-199DA21BBD3E}"/>
              </a:ext>
            </a:extLst>
          </p:cNvPr>
          <p:cNvSpPr txBox="1"/>
          <p:nvPr/>
        </p:nvSpPr>
        <p:spPr>
          <a:xfrm>
            <a:off x="5347138" y="1166484"/>
            <a:ext cx="341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57350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Lucas 7.1-10</a:t>
            </a:r>
            <a:endParaRPr lang="es-ES_tradnl" sz="2800" b="1" dirty="0">
              <a:solidFill>
                <a:srgbClr val="57350B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3239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rown text&#10;&#10;Description automatically generated">
            <a:extLst>
              <a:ext uri="{FF2B5EF4-FFF2-40B4-BE49-F238E27FC236}">
                <a16:creationId xmlns:a16="http://schemas.microsoft.com/office/drawing/2014/main" id="{BE89D175-F178-FA0F-3D8D-74AD4509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573"/>
            <a:ext cx="12192000" cy="6858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D15822-1658-E4B0-11C3-01E1C5C2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956"/>
            <a:ext cx="5181600" cy="4162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RVR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5 porque ama a nuestra nación y nos edificó una sinagoga.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6 Jesús fue con ellos. Pero cuando ya no estaban lejos de la casa, el centurión envió a él unos amigos, diciéndole: —Señor, no te molestes, pues no soy digno de que entres bajo mi techo,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A9C2A5-67F2-EAB8-1831-277DB83F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4955"/>
            <a:ext cx="5181600" cy="41624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VP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5 porque ama a nuestra nación y él mismo hizo construir nuestra sinagoga.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6 Jesús fue con ellos, pero cuando ya estaban cerca de la casa, el capitán mandó unos amigos a decirle: «Señor, no te molestes, porque yo no merezco que entres en mi casa;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4DBD4-71AA-5BF0-C3BF-199DA21BBD3E}"/>
              </a:ext>
            </a:extLst>
          </p:cNvPr>
          <p:cNvSpPr txBox="1"/>
          <p:nvPr/>
        </p:nvSpPr>
        <p:spPr>
          <a:xfrm>
            <a:off x="5347138" y="1166484"/>
            <a:ext cx="341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57350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Lucas 7.1-10</a:t>
            </a:r>
            <a:endParaRPr lang="es-ES_tradnl" sz="2800" b="1" dirty="0">
              <a:solidFill>
                <a:srgbClr val="57350B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182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rown text&#10;&#10;Description automatically generated">
            <a:extLst>
              <a:ext uri="{FF2B5EF4-FFF2-40B4-BE49-F238E27FC236}">
                <a16:creationId xmlns:a16="http://schemas.microsoft.com/office/drawing/2014/main" id="{BE89D175-F178-FA0F-3D8D-74AD4509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573"/>
            <a:ext cx="12192000" cy="6858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D15822-1658-E4B0-11C3-01E1C5C2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956"/>
            <a:ext cx="5181600" cy="41624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RVR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7 por lo que ni aun me tuve por digno de ir a ti; pero di la palabra y mi siervo será sanado,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8 pues también yo soy hombre puesto bajo autoridad, y tengo soldados bajo mis órdenes, y digo a éste: “Ve”, y va; y al otro: “Ven”, y viene; y a mi siervo: “Haz esto”, y lo hace.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A9C2A5-67F2-EAB8-1831-277DB83F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4955"/>
            <a:ext cx="5181600" cy="41624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VP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7 por eso, ni siquiera me atreví a ir en persona a buscarte. Solamente da la orden, para que sane mi criado.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8 Porque yo mismo estoy bajo órdenes superiores, y a la vez tengo soldados bajo mi mando. Cuando le digo a uno de ellos que vaya, va; cuando le digo a otro que venga, viene; y cuando mando a mi criado que haga algo, lo hace.»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4DBD4-71AA-5BF0-C3BF-199DA21BBD3E}"/>
              </a:ext>
            </a:extLst>
          </p:cNvPr>
          <p:cNvSpPr txBox="1"/>
          <p:nvPr/>
        </p:nvSpPr>
        <p:spPr>
          <a:xfrm>
            <a:off x="5347138" y="1166484"/>
            <a:ext cx="341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57350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Lucas 7.1-10</a:t>
            </a:r>
            <a:endParaRPr lang="es-ES_tradnl" sz="2800" b="1" dirty="0">
              <a:solidFill>
                <a:srgbClr val="57350B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350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rown text&#10;&#10;Description automatically generated">
            <a:extLst>
              <a:ext uri="{FF2B5EF4-FFF2-40B4-BE49-F238E27FC236}">
                <a16:creationId xmlns:a16="http://schemas.microsoft.com/office/drawing/2014/main" id="{BE89D175-F178-FA0F-3D8D-74AD4509B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573"/>
            <a:ext cx="12192000" cy="685800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D15822-1658-E4B0-11C3-01E1C5C2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956"/>
            <a:ext cx="5181600" cy="4162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RVR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9 Al oír esto, Jesús se maravilló de él y, volviéndose, dijo a la gente que lo seguía: —Os digo que ni aun en Israel he hallado tanta fe. 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10 Y al regresar a casa los que habían sido enviados, hallaron sano al siervo que había estado enfermo.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4A9C2A5-67F2-EAB8-1831-277DB83F1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04955"/>
            <a:ext cx="5181600" cy="4162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>
                <a:latin typeface="Cambria" panose="02040503050406030204" pitchFamily="18" charset="0"/>
              </a:rPr>
              <a:t>VP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300" dirty="0">
                <a:latin typeface="Cambria" panose="02040503050406030204" pitchFamily="18" charset="0"/>
              </a:rPr>
              <a:t>9 Jesús se quedó admirado al oír esto, y mirando a la gente que lo seguía dijo: —Les aseguro que ni siquiera en Israel he encontrado tanta fe como en este hombre. </a:t>
            </a:r>
          </a:p>
          <a:p>
            <a:pPr marL="0" indent="0">
              <a:buNone/>
            </a:pPr>
            <a:endParaRPr lang="es-ES_tradnl" sz="23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s-ES_tradnl" sz="2300" dirty="0">
                <a:latin typeface="Cambria" panose="02040503050406030204" pitchFamily="18" charset="0"/>
              </a:rPr>
              <a:t>10 Al regresar a la casa, los enviados encontraron que el criado ya estaba sano.</a:t>
            </a:r>
          </a:p>
          <a:p>
            <a:pPr marL="0" indent="0">
              <a:buNone/>
            </a:pPr>
            <a:endParaRPr lang="es-ES_tradnl" sz="2400" dirty="0"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4DBD4-71AA-5BF0-C3BF-199DA21BBD3E}"/>
              </a:ext>
            </a:extLst>
          </p:cNvPr>
          <p:cNvSpPr txBox="1"/>
          <p:nvPr/>
        </p:nvSpPr>
        <p:spPr>
          <a:xfrm>
            <a:off x="5347138" y="1166484"/>
            <a:ext cx="341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57350B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Lucas 7.1-10</a:t>
            </a:r>
            <a:endParaRPr lang="es-ES_tradnl" sz="2800" b="1" dirty="0">
              <a:solidFill>
                <a:srgbClr val="57350B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585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C2409BE6-975C-4D50-063A-0411D8ACF2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185A38B-CCD6-192F-E6AC-7BCDAE13B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8824"/>
            <a:ext cx="10515600" cy="4581295"/>
          </a:xfrm>
        </p:spPr>
        <p:txBody>
          <a:bodyPr anchor="ctr">
            <a:normAutofit/>
          </a:bodyPr>
          <a:lstStyle/>
          <a:p>
            <a:r>
              <a:rPr lang="es-ES_tradnl" dirty="0">
                <a:latin typeface="Cambria" panose="02040503050406030204" pitchFamily="18" charset="0"/>
              </a:rPr>
              <a:t>Las fronteras religiosas suelen tener unas barreras más rígidas y restrictivas que las físicas. Hoy asistimos al drama de guerras y conflictos étnicos en cuyo trasfondo podemos advertir razones de diversos fundamentalismos religiosos que actúan con un radicalismo criminal. </a:t>
            </a:r>
          </a:p>
          <a:p>
            <a:r>
              <a:rPr lang="es-ES_tradnl" dirty="0">
                <a:latin typeface="Cambria" panose="02040503050406030204" pitchFamily="18" charset="0"/>
              </a:rPr>
              <a:t>La enfermedad del siervo del centurión curiosamente se manifestó como un detonante con el potencial de traer a la luz el asunto de la capacidad de Jesús y el evangelio de trascender todo tipo de frontera para alcanzar las posibilidades de redención del ser humano.</a:t>
            </a:r>
          </a:p>
          <a:p>
            <a:endParaRPr lang="es-ES_tradnl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1049</Words>
  <Application>Microsoft Macintosh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Cambria</vt:lpstr>
      <vt:lpstr>Futura Bold</vt:lpstr>
      <vt:lpstr>Futura Medium</vt:lpstr>
      <vt:lpstr>Futura Medium</vt:lpstr>
      <vt:lpstr>Office Theme</vt:lpstr>
      <vt:lpstr>Lección 7 La fe del centurión Lucas 7.1-10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Ramos</dc:creator>
  <cp:lastModifiedBy>Luis Ramos</cp:lastModifiedBy>
  <cp:revision>37</cp:revision>
  <dcterms:created xsi:type="dcterms:W3CDTF">2024-02-14T18:59:47Z</dcterms:created>
  <dcterms:modified xsi:type="dcterms:W3CDTF">2024-02-21T19:25:41Z</dcterms:modified>
</cp:coreProperties>
</file>