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61" r:id="rId4"/>
    <p:sldId id="258" r:id="rId5"/>
    <p:sldId id="270" r:id="rId6"/>
    <p:sldId id="271" r:id="rId7"/>
    <p:sldId id="272" r:id="rId8"/>
    <p:sldId id="273" r:id="rId9"/>
    <p:sldId id="263" r:id="rId10"/>
    <p:sldId id="269" r:id="rId11"/>
    <p:sldId id="274" r:id="rId12"/>
    <p:sldId id="264" r:id="rId13"/>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35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96"/>
  </p:normalViewPr>
  <p:slideViewPr>
    <p:cSldViewPr snapToGrid="0">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2A01-0F21-F531-63DD-DD09C4943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956AFD17-3D88-9A04-6166-99C5C8EB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2636168D-B211-6904-6693-7BBDE4B2A89C}"/>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3D60F27-9C9F-D3F1-5031-F886BF670EC1}"/>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2624632A-66E7-EA14-7BF3-51B2E5261AF9}"/>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71125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0681-3CCD-D905-7BB6-8E1B17DA9360}"/>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E277BD34-A567-15BB-CB36-075AEADBE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97C52BD3-703E-EACD-9A32-FF37E941D647}"/>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1E63416-3FCF-4907-BCD7-71BF336319A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C792F47-3CBD-E4DE-015B-CC47EC7EAB9A}"/>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3587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6F33B5-2FB1-5E5B-89A2-D762754D3B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E7CA36F-86DC-5B5B-4F9B-1BF773A406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A7AABE23-44EE-4C78-E9C9-9F1B86C57B85}"/>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308FCDA1-3A41-DB43-E26F-288551C4EB6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F73F9BB-B312-CF9A-16BD-B1D9B67744C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08382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8277-A0F6-B363-F3AE-09994A8AA52A}"/>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FCD311D-5D0B-D3E0-5B5B-6DC3B4A46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4CA8A71-F874-C45E-197C-51FB1567A3CC}"/>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C68DE17-3300-49A1-3E44-83AFE6D80777}"/>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1BBAE997-8263-6E8F-417F-88D517BDA4D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9086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882D3-FA10-07DF-8E18-A476539AC6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F8CB6B5-7833-E279-AD7F-6ABF37F12DE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A7901-8DE4-DE82-6951-F6E954DE7F62}"/>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293572D3-824C-2383-D7A7-0F2B0D905A99}"/>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CD94F78D-42AF-4D9F-A904-178E51BC03E2}"/>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77637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175E4-4A7B-D676-9903-1A5B30AC07C0}"/>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8AE6D44-4A8A-329C-304D-370276BBC2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FEE3CADE-E85A-38C0-27A7-1ABA4B9842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8DD0A45D-251D-9ED2-D8EF-83ED8FD8273B}"/>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AB773B86-7DDC-C1C2-8078-56674DDCBA5A}"/>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26AEBE72-F8F1-2533-A1B4-88F5B21515AC}"/>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9682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EBE74-9067-3A96-34FA-EC3C64FEBBA1}"/>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ACC931E-B708-E908-A46A-B183DC214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E079AF-B667-D123-4BEF-795A5A4843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A77DA349-8B8B-2710-78BD-7D3E9F3480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37C72E-653E-D26D-D89F-3FE6BF1E79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9C0E994D-14A4-30A2-886E-AC3D66C2DE7B}"/>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8" name="Footer Placeholder 7">
            <a:extLst>
              <a:ext uri="{FF2B5EF4-FFF2-40B4-BE49-F238E27FC236}">
                <a16:creationId xmlns:a16="http://schemas.microsoft.com/office/drawing/2014/main" id="{75ACECEA-033E-BE84-0C15-43FB45384E1F}"/>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F295A579-3115-F008-613D-28CDF9A1B21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00480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5498-E88E-807B-4BDB-29556C0DFD87}"/>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8B131011-2588-D5F3-1C8B-4E1145E033D4}"/>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4" name="Footer Placeholder 3">
            <a:extLst>
              <a:ext uri="{FF2B5EF4-FFF2-40B4-BE49-F238E27FC236}">
                <a16:creationId xmlns:a16="http://schemas.microsoft.com/office/drawing/2014/main" id="{DEA7A7F6-D542-46BB-D31C-E214AE3D1105}"/>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8CEB1597-F90C-588A-FEC0-EBB9DCC6E55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46794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5DD8FC-570C-020E-7A98-E734B4C3DBAF}"/>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3" name="Footer Placeholder 2">
            <a:extLst>
              <a:ext uri="{FF2B5EF4-FFF2-40B4-BE49-F238E27FC236}">
                <a16:creationId xmlns:a16="http://schemas.microsoft.com/office/drawing/2014/main" id="{65007769-369E-490D-BEF6-F590440DA9BC}"/>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C740A1F9-DE0E-307F-30FB-515DC06DA72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20688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B840D-73AB-84B7-6337-8F21C61008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E6D2471-02F8-76D1-A9B1-7036DBE2F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8362E8F5-8D24-B220-BBBF-3A3CD5663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0EA789-085A-E16A-5FDB-7C1466207B11}"/>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579DA92E-0B35-94CF-59FC-FFDC98D4D8F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939EF8D-E57F-9D43-BDA0-95C07538848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1741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3135-FBE9-4761-9A30-6838F96B5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259401E4-534D-834F-E9D8-EC8D9200F4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4D3D4D14-0658-11D5-420F-D5F2A1408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61A10-485D-1227-1D4C-B369259F4D54}"/>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1BAACBFF-17C4-95A2-971E-0B06F8675238}"/>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85833FA-97A5-9915-1E7D-2D6FCB951CD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22557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19947A-F146-119D-588A-8AF4822373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37968F9-BA2C-05F6-317A-5A046E7464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228C306-9D21-FC74-DF03-71E105FA3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5004EFD7-3F6C-C84C-B9C5-E41AF12366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38BEDF0C-69D1-3EC4-3E5E-36D1384336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588613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tanding on a mountain&#10;&#10;Description automatically generated">
            <a:extLst>
              <a:ext uri="{FF2B5EF4-FFF2-40B4-BE49-F238E27FC236}">
                <a16:creationId xmlns:a16="http://schemas.microsoft.com/office/drawing/2014/main" id="{912D1F46-8448-501F-9656-6F630E7D4326}"/>
              </a:ext>
            </a:extLst>
          </p:cNvPr>
          <p:cNvPicPr>
            <a:picLocks noChangeAspect="1"/>
          </p:cNvPicPr>
          <p:nvPr/>
        </p:nvPicPr>
        <p:blipFill>
          <a:blip r:embed="rId2"/>
          <a:stretch>
            <a:fillRect/>
          </a:stretch>
        </p:blipFill>
        <p:spPr>
          <a:xfrm>
            <a:off x="0" y="177006"/>
            <a:ext cx="12192000" cy="6858000"/>
          </a:xfrm>
          <a:prstGeom prst="rect">
            <a:avLst/>
          </a:prstGeom>
        </p:spPr>
      </p:pic>
      <p:sp>
        <p:nvSpPr>
          <p:cNvPr id="2" name="Title 1">
            <a:extLst>
              <a:ext uri="{FF2B5EF4-FFF2-40B4-BE49-F238E27FC236}">
                <a16:creationId xmlns:a16="http://schemas.microsoft.com/office/drawing/2014/main" id="{5B2BF519-8ED1-345B-540F-CDC751DC1041}"/>
              </a:ext>
            </a:extLst>
          </p:cNvPr>
          <p:cNvSpPr>
            <a:spLocks noGrp="1"/>
          </p:cNvSpPr>
          <p:nvPr>
            <p:ph type="ctrTitle"/>
          </p:nvPr>
        </p:nvSpPr>
        <p:spPr>
          <a:xfrm>
            <a:off x="1524000" y="1122363"/>
            <a:ext cx="7472855" cy="1655762"/>
          </a:xfrm>
        </p:spPr>
        <p:txBody>
          <a:bodyPr anchor="t">
            <a:normAutofit/>
          </a:bodyPr>
          <a:lstStyle/>
          <a:p>
            <a:pPr algn="l" defTabSz="886967">
              <a:defRPr sz="4800">
                <a:solidFill>
                  <a:srgbClr val="4DA1AF"/>
                </a:solidFill>
                <a:latin typeface="Futura PT Heavy"/>
                <a:ea typeface="Futura PT Heavy"/>
                <a:cs typeface="Futura PT Heavy"/>
                <a:sym typeface="Futura PT Heavy"/>
              </a:defRPr>
            </a:pPr>
            <a:r>
              <a:rPr lang="es-PR" sz="3600" dirty="0">
                <a:latin typeface="Futura Bold"/>
              </a:rPr>
              <a:t>Lección 4</a:t>
            </a:r>
            <a:br>
              <a:rPr lang="es-PR" sz="3600" dirty="0">
                <a:latin typeface="Futura Bold"/>
              </a:rPr>
            </a:br>
            <a:r>
              <a:rPr lang="es-PR" sz="3600" dirty="0">
                <a:solidFill>
                  <a:srgbClr val="C8334A"/>
                </a:solidFill>
                <a:latin typeface="Futura Bold"/>
                <a:ea typeface="Futura Bold"/>
                <a:cs typeface="Futura Bold"/>
                <a:sym typeface="Futura Bold"/>
              </a:rPr>
              <a:t>Vivir en la fe</a:t>
            </a:r>
            <a:br>
              <a:rPr lang="es-PR" sz="3200" dirty="0">
                <a:solidFill>
                  <a:srgbClr val="C8334A"/>
                </a:solidFill>
                <a:latin typeface="Futura Bold"/>
                <a:ea typeface="Futura Bold"/>
                <a:cs typeface="Futura Bold"/>
                <a:sym typeface="Futura Bold"/>
              </a:rPr>
            </a:br>
            <a:r>
              <a:rPr lang="es-PR" sz="1800" dirty="0">
                <a:solidFill>
                  <a:schemeClr val="tx1">
                    <a:lumMod val="95000"/>
                    <a:lumOff val="5000"/>
                  </a:schemeClr>
                </a:solidFill>
                <a:latin typeface="Futura Bold"/>
                <a:ea typeface="Futura Bold"/>
                <a:cs typeface="Futura Bold"/>
                <a:sym typeface="Futura Bold"/>
              </a:rPr>
              <a:t>Hechos 6.7-15</a:t>
            </a:r>
            <a:endParaRPr lang="es-ES_tradnl" sz="1800" dirty="0">
              <a:solidFill>
                <a:schemeClr val="tx1">
                  <a:lumMod val="95000"/>
                  <a:lumOff val="5000"/>
                </a:schemeClr>
              </a:solidFill>
            </a:endParaRPr>
          </a:p>
        </p:txBody>
      </p:sp>
      <p:sp>
        <p:nvSpPr>
          <p:cNvPr id="3" name="Subtitle 2">
            <a:extLst>
              <a:ext uri="{FF2B5EF4-FFF2-40B4-BE49-F238E27FC236}">
                <a16:creationId xmlns:a16="http://schemas.microsoft.com/office/drawing/2014/main" id="{C5D6A507-6DDF-1839-98FC-21F9E133D2CF}"/>
              </a:ext>
            </a:extLst>
          </p:cNvPr>
          <p:cNvSpPr>
            <a:spLocks noGrp="1"/>
          </p:cNvSpPr>
          <p:nvPr>
            <p:ph type="subTitle" idx="1"/>
          </p:nvPr>
        </p:nvSpPr>
        <p:spPr>
          <a:xfrm>
            <a:off x="1524000" y="2778125"/>
            <a:ext cx="7472855" cy="2077654"/>
          </a:xfrm>
        </p:spPr>
        <p:txBody>
          <a:bodyPr>
            <a:noAutofit/>
          </a:bodyPr>
          <a:lstStyle/>
          <a:p>
            <a:pPr algn="l"/>
            <a:r>
              <a:rPr lang="es-ES_tradnl" sz="2000" dirty="0">
                <a:latin typeface="Cambria" panose="02040503050406030204" pitchFamily="18" charset="0"/>
              </a:rPr>
              <a:t>«Entonces algunos de la sinagoga llamada «de los libertos», y los de Cirene, de Alejandría, de Cilicia y de Asia, se levantaron para discutir con Esteban. Pero no podían resistir la sabiduría y el Espíritu con que hablaba».</a:t>
            </a:r>
          </a:p>
          <a:p>
            <a:pPr algn="l"/>
            <a:endParaRPr lang="es-ES_tradnl" sz="2000" dirty="0">
              <a:latin typeface="Cambria" panose="02040503050406030204" pitchFamily="18" charset="0"/>
            </a:endParaRPr>
          </a:p>
          <a:p>
            <a:pPr algn="r"/>
            <a:r>
              <a:rPr lang="es-ES_tradnl" sz="2000" dirty="0">
                <a:latin typeface="Cambria" panose="02040503050406030204" pitchFamily="18" charset="0"/>
              </a:rPr>
              <a:t>Hechos 6.9-10</a:t>
            </a:r>
          </a:p>
          <a:p>
            <a:pPr algn="l"/>
            <a:endParaRPr lang="es-ES_tradnl" sz="2000" dirty="0">
              <a:latin typeface="Cambria" panose="02040503050406030204" pitchFamily="18" charset="0"/>
            </a:endParaRPr>
          </a:p>
        </p:txBody>
      </p:sp>
    </p:spTree>
    <p:extLst>
      <p:ext uri="{BB962C8B-B14F-4D97-AF65-F5344CB8AC3E}">
        <p14:creationId xmlns:p14="http://schemas.microsoft.com/office/powerpoint/2010/main" val="1544520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4319423"/>
          </a:xfrm>
        </p:spPr>
        <p:txBody>
          <a:bodyPr anchor="ctr">
            <a:normAutofit/>
          </a:bodyPr>
          <a:lstStyle/>
          <a:p>
            <a:r>
              <a:rPr lang="es-ES_tradnl" dirty="0">
                <a:latin typeface="Cambria" panose="02040503050406030204" pitchFamily="18" charset="0"/>
              </a:rPr>
              <a:t>Tratar de lograr que una o muchas mentiras puedan ser aceptadas como la verdad no es un esfuerzo ingenuo, tampoco es una acción que busca provocar entendimientos. Es sencillamente un recurso que busca satisfacer el apetito del legalismo, el fanatismo y hasta el prejuicio racial. </a:t>
            </a:r>
          </a:p>
          <a:p>
            <a:r>
              <a:rPr lang="es-ES_tradnl" dirty="0">
                <a:latin typeface="Cambria" panose="02040503050406030204" pitchFamily="18" charset="0"/>
              </a:rPr>
              <a:t>Es preocupante la situación tan presente hoy de personas, comunidades y pueblos desinformados, que adolecen de certezas en muchos aspectos de sus vidas y que, por lo tanto, se convierten en rehenes de la propaganda y las mentiras bien orquestadas.</a:t>
            </a:r>
          </a:p>
          <a:p>
            <a:pPr marL="0" indent="0">
              <a:buNone/>
            </a:pPr>
            <a:endParaRPr lang="es-ES_tradnl" dirty="0">
              <a:latin typeface="Cambria" panose="02040503050406030204" pitchFamily="18" charset="0"/>
            </a:endParaRPr>
          </a:p>
        </p:txBody>
      </p:sp>
    </p:spTree>
    <p:extLst>
      <p:ext uri="{BB962C8B-B14F-4D97-AF65-F5344CB8AC3E}">
        <p14:creationId xmlns:p14="http://schemas.microsoft.com/office/powerpoint/2010/main" val="14531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4319423"/>
          </a:xfrm>
        </p:spPr>
        <p:txBody>
          <a:bodyPr anchor="ctr">
            <a:normAutofit/>
          </a:bodyPr>
          <a:lstStyle/>
          <a:p>
            <a:r>
              <a:rPr lang="es-ES_tradnl" dirty="0">
                <a:latin typeface="Cambria" panose="02040503050406030204" pitchFamily="18" charset="0"/>
              </a:rPr>
              <a:t>Al igual que en el caso de Esteban, también hoy surgen en muchas ocasiones conflictos y enfrentamientos generados, no por personas no creyentes, sino por aquellos cristianos que ven en otros que igualmente profesan su fe en Dios algún signo de amenaza.</a:t>
            </a:r>
          </a:p>
          <a:p>
            <a:pPr marL="0" indent="0">
              <a:buNone/>
            </a:pPr>
            <a:endParaRPr lang="es-ES_tradnl" dirty="0">
              <a:latin typeface="Cambria" panose="02040503050406030204" pitchFamily="18" charset="0"/>
            </a:endParaRPr>
          </a:p>
        </p:txBody>
      </p:sp>
    </p:spTree>
    <p:extLst>
      <p:ext uri="{BB962C8B-B14F-4D97-AF65-F5344CB8AC3E}">
        <p14:creationId xmlns:p14="http://schemas.microsoft.com/office/powerpoint/2010/main" val="3881741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yellow text&#10;&#10;Description automatically generated">
            <a:extLst>
              <a:ext uri="{FF2B5EF4-FFF2-40B4-BE49-F238E27FC236}">
                <a16:creationId xmlns:a16="http://schemas.microsoft.com/office/drawing/2014/main" id="{C34741A9-E69B-0F78-1D4C-5E55A58C75F7}"/>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5" name="Content Placeholder 4">
            <a:extLst>
              <a:ext uri="{FF2B5EF4-FFF2-40B4-BE49-F238E27FC236}">
                <a16:creationId xmlns:a16="http://schemas.microsoft.com/office/drawing/2014/main" id="{61185C0F-2A15-3CBA-4300-D9F5089FA340}"/>
              </a:ext>
            </a:extLst>
          </p:cNvPr>
          <p:cNvSpPr>
            <a:spLocks noGrp="1"/>
          </p:cNvSpPr>
          <p:nvPr>
            <p:ph idx="1"/>
          </p:nvPr>
        </p:nvSpPr>
        <p:spPr>
          <a:xfrm>
            <a:off x="838200" y="2000249"/>
            <a:ext cx="10515600" cy="3943351"/>
          </a:xfrm>
        </p:spPr>
        <p:txBody>
          <a:bodyPr anchor="ctr">
            <a:normAutofit/>
          </a:bodyPr>
          <a:lstStyle/>
          <a:p>
            <a:pPr marL="0" indent="0">
              <a:buNone/>
            </a:pPr>
            <a:r>
              <a:rPr lang="es-ES_tradnl" i="1" dirty="0">
                <a:latin typeface="Cambria" panose="02040503050406030204" pitchFamily="18" charset="0"/>
              </a:rPr>
              <a:t>Señor y Dios de toda gracia, concédenos la convicción y fortaleza necesaria para poder enfrentar los desafíos que se presenten como un cuestionamiento y amenaza a nuestra fe en Jesucristo. Permite que la acción del Espíritu Santo sobre nuestras vidas nos potencie de tal forma que podamos vivir nuestra fe en las dimensiones de fidelidad que tú esperas de nosotros y nosotras. Te lo pedimos por los méritos de Jesucristo, nuestro Señor. Amén.</a:t>
            </a:r>
          </a:p>
        </p:txBody>
      </p:sp>
    </p:spTree>
    <p:extLst>
      <p:ext uri="{BB962C8B-B14F-4D97-AF65-F5344CB8AC3E}">
        <p14:creationId xmlns:p14="http://schemas.microsoft.com/office/powerpoint/2010/main" val="13448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up of a computer screen&#10;&#10;Description automatically generated">
            <a:extLst>
              <a:ext uri="{FF2B5EF4-FFF2-40B4-BE49-F238E27FC236}">
                <a16:creationId xmlns:a16="http://schemas.microsoft.com/office/drawing/2014/main" id="{765B4764-4394-E8C6-EB25-66509801A672}"/>
              </a:ext>
            </a:extLst>
          </p:cNvPr>
          <p:cNvPicPr>
            <a:picLocks noChangeAspect="1"/>
          </p:cNvPicPr>
          <p:nvPr/>
        </p:nvPicPr>
        <p:blipFill>
          <a:blip r:embed="rId2"/>
          <a:stretch>
            <a:fillRect/>
          </a:stretch>
        </p:blipFill>
        <p:spPr>
          <a:xfrm>
            <a:off x="0" y="0"/>
            <a:ext cx="12192000" cy="6858000"/>
          </a:xfrm>
          <a:prstGeom prst="rect">
            <a:avLst/>
          </a:prstGeom>
        </p:spPr>
      </p:pic>
      <p:sp>
        <p:nvSpPr>
          <p:cNvPr id="8" name="Content Placeholder 7">
            <a:extLst>
              <a:ext uri="{FF2B5EF4-FFF2-40B4-BE49-F238E27FC236}">
                <a16:creationId xmlns:a16="http://schemas.microsoft.com/office/drawing/2014/main" id="{F6875C83-12D7-89CD-1F55-493229479267}"/>
              </a:ext>
            </a:extLst>
          </p:cNvPr>
          <p:cNvSpPr>
            <a:spLocks noGrp="1"/>
          </p:cNvSpPr>
          <p:nvPr>
            <p:ph idx="1"/>
          </p:nvPr>
        </p:nvSpPr>
        <p:spPr>
          <a:xfrm>
            <a:off x="838200" y="2220967"/>
            <a:ext cx="10515600" cy="3929064"/>
          </a:xfrm>
        </p:spPr>
        <p:txBody>
          <a:bodyPr anchor="ctr">
            <a:normAutofit/>
          </a:bodyPr>
          <a:lstStyle/>
          <a:p>
            <a:r>
              <a:rPr lang="es-ES_tradnl" sz="2400" dirty="0">
                <a:latin typeface="Cambria" panose="02040503050406030204" pitchFamily="18" charset="0"/>
              </a:rPr>
              <a:t>Considerar cuáles son los efectos que puede producir sobre otras personas y grupos la experiencia de vivir en la fe como testimonio de nuestra fidelidad a Jesucristo. </a:t>
            </a:r>
          </a:p>
          <a:p>
            <a:r>
              <a:rPr lang="es-ES_tradnl" sz="2400" dirty="0">
                <a:latin typeface="Cambria" panose="02040503050406030204" pitchFamily="18" charset="0"/>
              </a:rPr>
              <a:t>Reflexionar sobre las consecuencias adversas que puede tener sobre personas y grupos el hecho de manipular y tergiversar la verdad sobre su testimonio de vida. </a:t>
            </a:r>
          </a:p>
          <a:p>
            <a:r>
              <a:rPr lang="es-ES_tradnl" sz="2400" dirty="0">
                <a:latin typeface="Cambria" panose="02040503050406030204" pitchFamily="18" charset="0"/>
              </a:rPr>
              <a:t>Examinar cómo personas y comunidades desinformadas y manipuladas pueden desarrollar actitudes de intolerancia religiosa que redunden en amenazas reales a los creyentes en Jesucristo e, incluso, a otras espiritualidades.</a:t>
            </a:r>
          </a:p>
          <a:p>
            <a:pPr marL="0" indent="0">
              <a:buNone/>
            </a:pPr>
            <a:endParaRPr lang="es-ES_tradnl" sz="2400" dirty="0">
              <a:latin typeface="Cambria" panose="02040503050406030204" pitchFamily="18" charset="0"/>
            </a:endParaRPr>
          </a:p>
        </p:txBody>
      </p:sp>
    </p:spTree>
    <p:extLst>
      <p:ext uri="{BB962C8B-B14F-4D97-AF65-F5344CB8AC3E}">
        <p14:creationId xmlns:p14="http://schemas.microsoft.com/office/powerpoint/2010/main" val="73591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background with red text&#10;&#10;Description automatically generated">
            <a:extLst>
              <a:ext uri="{FF2B5EF4-FFF2-40B4-BE49-F238E27FC236}">
                <a16:creationId xmlns:a16="http://schemas.microsoft.com/office/drawing/2014/main" id="{53069148-AD2B-D951-2A62-CF6A2DA1CB58}"/>
              </a:ext>
            </a:extLst>
          </p:cNvPr>
          <p:cNvPicPr>
            <a:picLocks noChangeAspect="1"/>
          </p:cNvPicPr>
          <p:nvPr/>
        </p:nvPicPr>
        <p:blipFill>
          <a:blip r:embed="rId2"/>
          <a:stretch>
            <a:fillRect/>
          </a:stretch>
        </p:blipFill>
        <p:spPr>
          <a:xfrm>
            <a:off x="0" y="-1"/>
            <a:ext cx="12192000" cy="6858001"/>
          </a:xfrm>
          <a:prstGeom prst="rect">
            <a:avLst/>
          </a:prstGeom>
        </p:spPr>
      </p:pic>
      <p:sp>
        <p:nvSpPr>
          <p:cNvPr id="16" name="Content Placeholder 15">
            <a:extLst>
              <a:ext uri="{FF2B5EF4-FFF2-40B4-BE49-F238E27FC236}">
                <a16:creationId xmlns:a16="http://schemas.microsoft.com/office/drawing/2014/main" id="{8AB98F82-710B-9E2D-808E-5C42CE404751}"/>
              </a:ext>
            </a:extLst>
          </p:cNvPr>
          <p:cNvSpPr>
            <a:spLocks noGrp="1"/>
          </p:cNvSpPr>
          <p:nvPr>
            <p:ph idx="1"/>
          </p:nvPr>
        </p:nvSpPr>
        <p:spPr>
          <a:xfrm>
            <a:off x="838200" y="2210458"/>
            <a:ext cx="10515600" cy="3943349"/>
          </a:xfrm>
        </p:spPr>
        <p:txBody>
          <a:bodyPr anchor="ctr">
            <a:normAutofit fontScale="92500" lnSpcReduction="10000"/>
          </a:bodyPr>
          <a:lstStyle/>
          <a:p>
            <a:r>
              <a:rPr lang="es-ES_tradnl" sz="2400" b="1" dirty="0">
                <a:latin typeface="Cambria" panose="02040503050406030204" pitchFamily="18" charset="0"/>
              </a:rPr>
              <a:t>Concilio: </a:t>
            </a:r>
            <a:r>
              <a:rPr lang="es-ES_tradnl" sz="2400" dirty="0">
                <a:latin typeface="Cambria" panose="02040503050406030204" pitchFamily="18" charset="0"/>
              </a:rPr>
              <a:t>Esa designación en el pasaje bíblico se refiere al sanedrín, que era el tribunal supremo de los judíos. Estaba compuesto por los sacerdotes activos y retirados, los ancianos y los maestros de la Ley. Tenía un total de setenta y un miembros. Su presidente era el sumo sacerdote. (Fuente: Diccionario Biblia de Estudio Reina Valera 95).</a:t>
            </a:r>
          </a:p>
          <a:p>
            <a:r>
              <a:rPr lang="es-ES_tradnl" sz="2400" b="1" dirty="0">
                <a:latin typeface="Cambria" panose="02040503050406030204" pitchFamily="18" charset="0"/>
              </a:rPr>
              <a:t> Sinagoga: </a:t>
            </a:r>
            <a:r>
              <a:rPr lang="es-ES_tradnl" sz="2400" dirty="0">
                <a:latin typeface="Cambria" panose="02040503050406030204" pitchFamily="18" charset="0"/>
              </a:rPr>
              <a:t>Fue la institución que sustituyó al templo durante el exilio babilónico cuando se perdió el lugar donde ofrecer sacrificios. La sinagoga continuó existiendo luego del regreso del cautiverio y se convirtió en el lugar donde los maestros de la Ley ofrecían sus enseñanzas. </a:t>
            </a:r>
          </a:p>
          <a:p>
            <a:r>
              <a:rPr lang="es-ES_tradnl" sz="2400" b="1" dirty="0">
                <a:latin typeface="Cambria" panose="02040503050406030204" pitchFamily="18" charset="0"/>
              </a:rPr>
              <a:t>Blasfemia: </a:t>
            </a:r>
            <a:r>
              <a:rPr lang="es-ES_tradnl" sz="2400" dirty="0">
                <a:latin typeface="Cambria" panose="02040503050406030204" pitchFamily="18" charset="0"/>
              </a:rPr>
              <a:t>Es una palabra o un juicio que se emite con injuria contra Dios y todo lo sagrado. Es la difamación del honor de Dios y de los lugares donde se reverencia su nombre.</a:t>
            </a:r>
          </a:p>
          <a:p>
            <a:pPr marL="0" indent="0">
              <a:buNone/>
            </a:pPr>
            <a:endParaRPr lang="es-ES_tradnl" sz="2400" b="1" dirty="0">
              <a:latin typeface="Cambria" panose="02040503050406030204" pitchFamily="18" charset="0"/>
            </a:endParaRPr>
          </a:p>
        </p:txBody>
      </p:sp>
    </p:spTree>
    <p:extLst>
      <p:ext uri="{BB962C8B-B14F-4D97-AF65-F5344CB8AC3E}">
        <p14:creationId xmlns:p14="http://schemas.microsoft.com/office/powerpoint/2010/main" val="3917326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7 La palabra del Señor crecía y el número de los discípulos se multiplicaba grandemente en Jerusalén; también muchos de los sacerdotes obedecían a la fe.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8 Esteban, lleno de gracia y de poder, hacía grandes prodigios y señales entre el pueblo.</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7 El mensaje de Dios iba extendiéndose, y el número de los creyentes aumentaba mucho en Jerusalén. Incluso muchos sacerdotes judíos aceptaban la fe.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8 Esteban, lleno del poder y la bendición de Dios, hacía milagros y señales entre el pueblo.</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Hechos 6.7-15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61631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9 Entonces algunos de la sinagoga llamada «de los libertos», y los de Cirene, de Alejandría, de Cilicia y de Asia, se levantaron para discutir con Esteban.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10 Pero no podían resistir la sabiduría y el Espíritu con que hablaba.</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9 Algunos de la sinagoga llamada de los Esclavos Libertados, junto con algunos de Cirene, de Alejandría, de Cilicia y de la provincia de Asia, comenzaron a discutir con Esteban;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10 pero no podían hacerle frente, porque hablaba con la sabiduría que le daba el Espíritu Santo.</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Hechos 6.7-15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877545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11 Entonces sobornaron a unos para que dijeran que lo habían oído hablar palabras blasfemas contra Moisés y contra Dios.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12 Y alborotaron al pueblo, a los ancianos y a los escribas; y arremetiendo, lo arrebataron y lo trajeron al Concilio.</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11 Pagaron entonces a unos para que afirmaran que lo habían oído decir palabras ofensivas contra Moisés y contra Dios.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12 De este modo alborotaron al pueblo, a los ancianos y a los maestros de la ley; por lo cual atacaron a Esteban, lo apresaron y lo llevaron ante la Junta Suprema.</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Hechos 6.7-15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211408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13 Pusieron testigos falsos que decían: —Este hombre no cesa de hablar palabras blasfemas contra este lugar santo y contra la Ley,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14 pues le hemos oído decir que ese Jesús de Nazaret destruirá este lugar y cambiará las costumbres que nos transmitió Moisés.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13 Además buscaron testigos falsos, que dijeron: —Ese hombre no deja de hablar contra este santo templo y contra la ley.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14 Le hemos oído decir que ese Jesús de Nazaret va a destruir el templo y que va a cambiar las costumbres que nos dejó Moisés.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Hechos 6.7-15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294810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15 Entonces todos los que estaban sentados en el Concilio, al fijar los ojos en él, vieron su rostro como el rostro de un ángel.</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15 Las autoridades y todos los que estaban allí sentados, al mirar a Esteban, vieron que su cara era como la de un ángel.</a:t>
            </a: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Hechos 6.7-15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245365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3914775"/>
          </a:xfrm>
        </p:spPr>
        <p:txBody>
          <a:bodyPr anchor="ctr">
            <a:normAutofit/>
          </a:bodyPr>
          <a:lstStyle/>
          <a:p>
            <a:r>
              <a:rPr lang="es-ES_tradnl" dirty="0">
                <a:latin typeface="Cambria" panose="02040503050406030204" pitchFamily="18" charset="0"/>
              </a:rPr>
              <a:t>Desde el relato de Lucas nos asalta la particular ironía de cómo el celo religioso y el legalismo de un segmento de la sociedad puede atentar contra la existencia de los que profesan una fe con puntos de partida y características distintas. </a:t>
            </a:r>
          </a:p>
          <a:p>
            <a:r>
              <a:rPr lang="es-ES_tradnl" dirty="0">
                <a:latin typeface="Cambria" panose="02040503050406030204" pitchFamily="18" charset="0"/>
              </a:rPr>
              <a:t>La intolerancia y el fanatismo se convierten en el combustible que aviva la llama de las acciones irracionales irónicamente desatadas para “defender a Dios”.</a:t>
            </a:r>
          </a:p>
          <a:p>
            <a:pPr marL="0" indent="0">
              <a:buNone/>
            </a:pPr>
            <a:endParaRPr lang="es-ES_tradnl" dirty="0">
              <a:latin typeface="Cambria" panose="02040503050406030204" pitchFamily="18" charset="0"/>
            </a:endParaRPr>
          </a:p>
        </p:txBody>
      </p:sp>
    </p:spTree>
    <p:extLst>
      <p:ext uri="{BB962C8B-B14F-4D97-AF65-F5344CB8AC3E}">
        <p14:creationId xmlns:p14="http://schemas.microsoft.com/office/powerpoint/2010/main" val="274586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99</TotalTime>
  <Words>1057</Words>
  <Application>Microsoft Macintosh PowerPoint</Application>
  <PresentationFormat>Widescreen</PresentationFormat>
  <Paragraphs>67</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Aptos Display</vt:lpstr>
      <vt:lpstr>Arial</vt:lpstr>
      <vt:lpstr>Cambria</vt:lpstr>
      <vt:lpstr>Futura Bold</vt:lpstr>
      <vt:lpstr>Futura Medium</vt:lpstr>
      <vt:lpstr>Futura Medium</vt:lpstr>
      <vt:lpstr>Office Theme</vt:lpstr>
      <vt:lpstr>Lección 4 Vivir en la fe Hechos 6.7-15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Ramos</dc:creator>
  <cp:lastModifiedBy>Luis Ramos</cp:lastModifiedBy>
  <cp:revision>28</cp:revision>
  <dcterms:created xsi:type="dcterms:W3CDTF">2024-02-14T18:59:47Z</dcterms:created>
  <dcterms:modified xsi:type="dcterms:W3CDTF">2024-02-14T21:10:08Z</dcterms:modified>
</cp:coreProperties>
</file>