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65" r:id="rId6"/>
    <p:sldId id="266" r:id="rId7"/>
    <p:sldId id="267" r:id="rId8"/>
    <p:sldId id="263" r:id="rId9"/>
    <p:sldId id="269" r:id="rId10"/>
    <p:sldId id="270" r:id="rId11"/>
    <p:sldId id="264" r:id="rId12"/>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7472855" cy="1655762"/>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2</a:t>
            </a:r>
            <a:br>
              <a:rPr lang="es-PR" sz="3600" dirty="0">
                <a:latin typeface="Futura Bold"/>
              </a:rPr>
            </a:br>
            <a:r>
              <a:rPr lang="es-PR" sz="3600" dirty="0">
                <a:solidFill>
                  <a:srgbClr val="C8334A"/>
                </a:solidFill>
                <a:latin typeface="Futura Bold"/>
                <a:ea typeface="Futura Bold"/>
                <a:cs typeface="Futura Bold"/>
                <a:sym typeface="Futura Bold"/>
              </a:rPr>
              <a:t>Probar nuestra fe</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2 Corintios 13.5-11</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2778125"/>
            <a:ext cx="7472855" cy="1655762"/>
          </a:xfrm>
        </p:spPr>
        <p:txBody>
          <a:bodyPr>
            <a:normAutofit/>
          </a:bodyPr>
          <a:lstStyle/>
          <a:p>
            <a:pPr algn="l"/>
            <a:r>
              <a:rPr lang="es-ES_tradnl" sz="2000" dirty="0">
                <a:latin typeface="Cambria" panose="02040503050406030204" pitchFamily="18" charset="0"/>
              </a:rPr>
              <a:t>«Examinaos a vosotros mismos, para ver si estáis en la fe; probaos a vosotros mismos».</a:t>
            </a:r>
          </a:p>
          <a:p>
            <a:pPr algn="r"/>
            <a:r>
              <a:rPr lang="es-ES_tradnl" sz="2000" dirty="0">
                <a:latin typeface="Cambria" panose="02040503050406030204" pitchFamily="18" charset="0"/>
              </a:rPr>
              <a:t>2 Corintios 13.5a</a:t>
            </a:r>
          </a:p>
          <a:p>
            <a:pPr algn="l"/>
            <a:endParaRPr lang="es-ES_tradnl" sz="2000" dirty="0">
              <a:latin typeface="Cambria" panose="02040503050406030204" pitchFamily="18" charset="0"/>
            </a:endParaRP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Pablo invita a los corintios a una fortaleza que se fundamenta en una conducta correcta que elimine la posibilidad de confrontamientos dolorosos. </a:t>
            </a:r>
          </a:p>
          <a:p>
            <a:r>
              <a:rPr lang="es-ES_tradnl" dirty="0">
                <a:latin typeface="Cambria" panose="02040503050406030204" pitchFamily="18" charset="0"/>
              </a:rPr>
              <a:t>Respeto, compasión, sensibilidad, son atributos que potencian los fundamentos de la fe en Jesucristo para responder como líder.</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159078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Dios, que conoces toda nuestra interioridad, acompáñanos con la asistencia de tu Espíritu en el ejercicio de examinarnos. Ayúdanos a descubrir cuales son los puntos de partida que están trastocados en nuestro entendimiento y espiritualidad para no caer en conductas y juicios errados. Concédenos la humildad para reconocer la autoridad de aquellos que nos guían y aconsejan para nuestro crecimiento espiritual. Te lo pedimos en el nombre de Jesucristo. Amén.</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000250"/>
            <a:ext cx="10515600" cy="3929064"/>
          </a:xfrm>
        </p:spPr>
        <p:txBody>
          <a:bodyPr anchor="ctr">
            <a:normAutofit/>
          </a:bodyPr>
          <a:lstStyle/>
          <a:p>
            <a:r>
              <a:rPr lang="es-ES_tradnl" sz="2400" dirty="0">
                <a:latin typeface="Cambria" panose="02040503050406030204" pitchFamily="18" charset="0"/>
              </a:rPr>
              <a:t>Reflexionar para llegar a un discernimiento de cómo están los fundamentos de nuestra fe en Jesucristo. </a:t>
            </a:r>
          </a:p>
          <a:p>
            <a:r>
              <a:rPr lang="es-ES_tradnl" sz="2400" dirty="0">
                <a:latin typeface="Cambria" panose="02040503050406030204" pitchFamily="18" charset="0"/>
              </a:rPr>
              <a:t>Asumir una actitud de humildad que nos provea la apertura espiritual necesaria para recibir el consejo que nos fortalezca en la fe. </a:t>
            </a:r>
          </a:p>
          <a:p>
            <a:r>
              <a:rPr lang="es-ES_tradnl" sz="2400" dirty="0">
                <a:latin typeface="Cambria" panose="02040503050406030204" pitchFamily="18" charset="0"/>
              </a:rPr>
              <a:t>Comprender que la fortaleza espiritual recibida de Jesucristo debe ser un instrumento para la edificación de la comunidad de fe.</a:t>
            </a:r>
          </a:p>
          <a:p>
            <a:pPr marL="0" indent="0">
              <a:buNone/>
            </a:pPr>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000251"/>
            <a:ext cx="10515600" cy="3943349"/>
          </a:xfrm>
        </p:spPr>
        <p:txBody>
          <a:bodyPr anchor="ctr">
            <a:normAutofit/>
          </a:bodyPr>
          <a:lstStyle/>
          <a:p>
            <a:r>
              <a:rPr lang="es-ES_tradnl" sz="2400" b="1" dirty="0">
                <a:latin typeface="Cambria" panose="02040503050406030204" pitchFamily="18" charset="0"/>
              </a:rPr>
              <a:t>Examinarse: </a:t>
            </a:r>
            <a:r>
              <a:rPr lang="es-ES_tradnl" sz="2400" dirty="0">
                <a:latin typeface="Cambria" panose="02040503050406030204" pitchFamily="18" charset="0"/>
              </a:rPr>
              <a:t>En el contexto del mensaje de Pablo a los corintios implica un responsable proceso de introspección, de búsqueda en la interioridad de la persona para entrar en conocimiento de su estado moral, emocional y espiritual. </a:t>
            </a:r>
          </a:p>
          <a:p>
            <a:endParaRPr lang="es-ES_tradnl" sz="2400" dirty="0">
              <a:latin typeface="Cambria" panose="02040503050406030204" pitchFamily="18" charset="0"/>
            </a:endParaRPr>
          </a:p>
          <a:p>
            <a:r>
              <a:rPr lang="es-ES_tradnl" sz="2400" b="1" dirty="0">
                <a:latin typeface="Cambria" panose="02040503050406030204" pitchFamily="18" charset="0"/>
              </a:rPr>
              <a:t>Perfección: </a:t>
            </a:r>
            <a:r>
              <a:rPr lang="es-ES_tradnl" sz="2400" dirty="0">
                <a:latin typeface="Cambria" panose="02040503050406030204" pitchFamily="18" charset="0"/>
              </a:rPr>
              <a:t>En las palabras de Pablo no se refiere necesariamente a alguien que está exento de alguna falta. Más bien apunta a una situación de fortaleza espiritual que está en afinidad con la fe en Jesucristo.</a:t>
            </a:r>
          </a:p>
          <a:p>
            <a:pPr marL="0" indent="0">
              <a:buNone/>
            </a:pPr>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 Examinaos a vosotros mismos, para ver si estáis en la fe; probaos a vosotros mismos. ¿O no os conocéis a vosotros mismos? ¿No sabéis que Jesucristo está en vosotros? ¡A menos que estéis reprobados!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6 Espero que sabréis que nosotros no estamos reprobados.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 Examínense ustedes mismos, para ver si están firmes en la fe; pónganse a prueba. ¿No se dan cuenta de que Jesucristo está en ustedes? ¡A menos que hayan fracasado en la prueba!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6 Confío, sin embargo, en que reconocerán que nosotros no hemos fracasado.</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2 Corintios 13.5-11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chor="t">
            <a:normAutofit/>
          </a:bodyPr>
          <a:lstStyle/>
          <a:p>
            <a:pPr marL="0" indent="0">
              <a:buNone/>
            </a:pPr>
            <a:r>
              <a:rPr lang="es-ES_tradnl" sz="2200" dirty="0">
                <a:latin typeface="Cambria" panose="02040503050406030204" pitchFamily="18" charset="0"/>
              </a:rPr>
              <a:t>RVR</a:t>
            </a:r>
          </a:p>
          <a:p>
            <a:pPr marL="0" indent="0">
              <a:buNone/>
            </a:pPr>
            <a:endParaRPr lang="es-ES_tradnl" sz="2200" dirty="0">
              <a:latin typeface="Cambria" panose="02040503050406030204" pitchFamily="18" charset="0"/>
            </a:endParaRPr>
          </a:p>
          <a:p>
            <a:pPr marL="0" indent="0">
              <a:buNone/>
            </a:pPr>
            <a:r>
              <a:rPr lang="es-ES_tradnl" sz="2200" dirty="0">
                <a:latin typeface="Cambria" panose="02040503050406030204" pitchFamily="18" charset="0"/>
              </a:rPr>
              <a:t>7 Y oramos a Dios que ninguna cosa mala hagáis; no para que nosotros aparezcamos aprobados, sino para que vosotros hagáis lo bueno, aunque nosotros seamos como reprobados, </a:t>
            </a:r>
          </a:p>
          <a:p>
            <a:pPr marL="0" indent="0">
              <a:buNone/>
            </a:pPr>
            <a:endParaRPr lang="es-ES_tradnl" sz="2200" dirty="0">
              <a:latin typeface="Cambria" panose="02040503050406030204" pitchFamily="18" charset="0"/>
            </a:endParaRPr>
          </a:p>
          <a:p>
            <a:pPr marL="0" indent="0">
              <a:buNone/>
            </a:pPr>
            <a:r>
              <a:rPr lang="es-ES_tradnl" sz="2200" dirty="0">
                <a:latin typeface="Cambria" panose="02040503050406030204" pitchFamily="18" charset="0"/>
              </a:rPr>
              <a:t>8 porque nada podemos contra la verdad, sino a favor de la verdad.</a:t>
            </a:r>
          </a:p>
          <a:p>
            <a:pPr marL="0" indent="0">
              <a:buNone/>
            </a:pPr>
            <a:endParaRPr lang="es-ES_tradnl" sz="22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100" dirty="0">
                <a:latin typeface="Cambria" panose="02040503050406030204" pitchFamily="18" charset="0"/>
              </a:rPr>
              <a:t>VP</a:t>
            </a:r>
          </a:p>
          <a:p>
            <a:pPr marL="0" indent="0">
              <a:buNone/>
            </a:pPr>
            <a:endParaRPr lang="es-ES_tradnl" sz="2100" dirty="0">
              <a:latin typeface="Cambria" panose="02040503050406030204" pitchFamily="18" charset="0"/>
            </a:endParaRPr>
          </a:p>
          <a:p>
            <a:pPr marL="0" indent="0">
              <a:buNone/>
            </a:pPr>
            <a:r>
              <a:rPr lang="es-ES_tradnl" sz="2100" dirty="0">
                <a:latin typeface="Cambria" panose="02040503050406030204" pitchFamily="18" charset="0"/>
              </a:rPr>
              <a:t>7 Y oramos a Dios para que ustedes no hagan nada malo; no para demostrar que nosotros hemos pasado la prueba, sino simplemente para que ustedes hagan lo bueno, aunque parezca que nosotros hemos fracasado. </a:t>
            </a:r>
          </a:p>
          <a:p>
            <a:pPr marL="0" indent="0">
              <a:buNone/>
            </a:pPr>
            <a:endParaRPr lang="es-ES_tradnl" sz="2100" dirty="0">
              <a:latin typeface="Cambria" panose="02040503050406030204" pitchFamily="18" charset="0"/>
            </a:endParaRPr>
          </a:p>
          <a:p>
            <a:pPr marL="0" indent="0">
              <a:buNone/>
            </a:pPr>
            <a:r>
              <a:rPr lang="es-ES_tradnl" sz="2100" dirty="0">
                <a:latin typeface="Cambria" panose="02040503050406030204" pitchFamily="18" charset="0"/>
              </a:rPr>
              <a:t>8 Porque no podemos hacer nada contra la verdad, sino solamente a favor de la verdad.</a:t>
            </a:r>
          </a:p>
          <a:p>
            <a:pPr marL="0" indent="0">
              <a:buNone/>
            </a:pPr>
            <a:endParaRPr lang="es-ES_tradnl" sz="21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71041"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2 Corintios 13.5-11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8440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100" dirty="0">
                <a:latin typeface="Cambria" panose="02040503050406030204" pitchFamily="18" charset="0"/>
              </a:rPr>
              <a:t>RVR</a:t>
            </a:r>
          </a:p>
          <a:p>
            <a:pPr marL="0" indent="0">
              <a:buNone/>
            </a:pPr>
            <a:endParaRPr lang="es-ES_tradnl" sz="2100" dirty="0">
              <a:latin typeface="Cambria" panose="02040503050406030204" pitchFamily="18" charset="0"/>
            </a:endParaRPr>
          </a:p>
          <a:p>
            <a:pPr marL="0" indent="0">
              <a:buNone/>
            </a:pPr>
            <a:r>
              <a:rPr lang="es-ES_tradnl" sz="2100" dirty="0">
                <a:latin typeface="Cambria" panose="02040503050406030204" pitchFamily="18" charset="0"/>
              </a:rPr>
              <a:t>9 Por lo cual nos gozamos de que seamos nosotros débiles, y que vosotros estéis fuertes; y aun oramos por vuestra perfección. </a:t>
            </a:r>
          </a:p>
          <a:p>
            <a:pPr marL="0" indent="0">
              <a:buNone/>
            </a:pPr>
            <a:endParaRPr lang="es-ES_tradnl" sz="2100" dirty="0">
              <a:latin typeface="Cambria" panose="02040503050406030204" pitchFamily="18" charset="0"/>
            </a:endParaRPr>
          </a:p>
          <a:p>
            <a:pPr marL="0" indent="0">
              <a:buNone/>
            </a:pPr>
            <a:r>
              <a:rPr lang="es-ES_tradnl" sz="2100" dirty="0">
                <a:latin typeface="Cambria" panose="02040503050406030204" pitchFamily="18" charset="0"/>
              </a:rPr>
              <a:t>10 Por esto os escribo estando ausente, para no usar de severidad cuando esté presente, conforme a la autoridad que el Señor me ha dado para edificación, y no para destrucción.</a:t>
            </a:r>
          </a:p>
          <a:p>
            <a:pPr marL="0" indent="0">
              <a:buNone/>
            </a:pPr>
            <a:endParaRPr lang="es-ES_tradnl" sz="21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5"/>
          </a:xfrm>
        </p:spPr>
        <p:txBody>
          <a:bodyPr>
            <a:normAutofit/>
          </a:bodyPr>
          <a:lstStyle/>
          <a:p>
            <a:pPr marL="0" indent="0">
              <a:buNone/>
            </a:pPr>
            <a:r>
              <a:rPr lang="es-ES_tradnl" sz="2000" dirty="0">
                <a:latin typeface="Cambria" panose="02040503050406030204" pitchFamily="18" charset="0"/>
              </a:rPr>
              <a:t>VP</a:t>
            </a:r>
          </a:p>
          <a:p>
            <a:pPr marL="0" indent="0">
              <a:buNone/>
            </a:pPr>
            <a:endParaRPr lang="es-ES_tradnl" sz="2000" dirty="0">
              <a:latin typeface="Cambria" panose="02040503050406030204" pitchFamily="18" charset="0"/>
            </a:endParaRPr>
          </a:p>
          <a:p>
            <a:pPr marL="0" indent="0">
              <a:buNone/>
            </a:pPr>
            <a:r>
              <a:rPr lang="es-ES_tradnl" sz="2000" dirty="0">
                <a:latin typeface="Cambria" panose="02040503050406030204" pitchFamily="18" charset="0"/>
              </a:rPr>
              <a:t>9 Por eso nos alegramos cuando somos débiles, con tal de que ustedes sean fuertes; y seguiremos orando para que lleguen a ser perfectos. </a:t>
            </a:r>
          </a:p>
          <a:p>
            <a:pPr marL="0" indent="0">
              <a:buNone/>
            </a:pPr>
            <a:endParaRPr lang="es-ES_tradnl" sz="2000" dirty="0">
              <a:latin typeface="Cambria" panose="02040503050406030204" pitchFamily="18" charset="0"/>
            </a:endParaRPr>
          </a:p>
          <a:p>
            <a:pPr marL="0" indent="0">
              <a:buNone/>
            </a:pPr>
            <a:r>
              <a:rPr lang="es-ES_tradnl" sz="2000" dirty="0">
                <a:latin typeface="Cambria" panose="02040503050406030204" pitchFamily="18" charset="0"/>
              </a:rPr>
              <a:t>10 Les escribo esta carta antes de ir a verlos, para que cuando vaya no tenga que ser tan duro en el uso de mi autoridad, la cual el Señor me dio, no para destruirlos, sino para edificación de la comunidad.</a:t>
            </a:r>
          </a:p>
          <a:p>
            <a:pPr marL="0" indent="0">
              <a:buNone/>
            </a:pPr>
            <a:endParaRPr lang="es-ES_tradnl" sz="20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2 Corintios 13.5-11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74727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11 Por lo demás, hermanos, tened gozo, perfeccionaos, consolaos, sed de un mismo sentir y vivid en paz; y el Dios de paz y de amor estará con vosotros.</a:t>
            </a:r>
          </a:p>
          <a:p>
            <a:pPr marL="0" indent="0">
              <a:buNone/>
            </a:pPr>
            <a:endParaRPr lang="es-ES_tradnl" sz="20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Autofit/>
          </a:bodyPr>
          <a:lstStyle/>
          <a:p>
            <a:pPr marL="0" indent="0">
              <a:buNone/>
            </a:pPr>
            <a:r>
              <a:rPr lang="es-ES_tradnl" sz="2000" dirty="0">
                <a:latin typeface="Cambria" panose="02040503050406030204" pitchFamily="18" charset="0"/>
              </a:rPr>
              <a:t>VP</a:t>
            </a:r>
          </a:p>
          <a:p>
            <a:pPr marL="0" indent="0">
              <a:buNone/>
            </a:pPr>
            <a:endParaRPr lang="es-ES_tradnl" sz="2000" dirty="0">
              <a:latin typeface="Cambria" panose="02040503050406030204" pitchFamily="18" charset="0"/>
            </a:endParaRPr>
          </a:p>
          <a:p>
            <a:pPr marL="0" indent="0">
              <a:buNone/>
            </a:pPr>
            <a:r>
              <a:rPr lang="es-ES_tradnl" sz="2400" dirty="0">
                <a:latin typeface="Cambria" panose="02040503050406030204" pitchFamily="18" charset="0"/>
              </a:rPr>
              <a:t>11 Para terminar, hermanos, deseo que vivan felices y que busquen la perfección en su vida. Anímense y vivan en armonía y paz; y el Dios de amor y de paz estará con ustedes.</a:t>
            </a:r>
          </a:p>
          <a:p>
            <a:pPr marL="0" indent="0">
              <a:buNone/>
            </a:pPr>
            <a:endParaRPr lang="es-ES_tradnl" sz="2000" dirty="0">
              <a:latin typeface="Cambria" panose="02040503050406030204" pitchFamily="18" charset="0"/>
            </a:endParaRPr>
          </a:p>
          <a:p>
            <a:pPr marL="0" indent="0">
              <a:buNone/>
            </a:pPr>
            <a:endParaRPr lang="es-ES_tradnl" sz="20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57614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2 Corintios 13.5-11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941756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La invitación que Pablo hizo a los corintios para examinarse tiene relevancia, no solamente para aquel momento, sino también para nuestra cotidianidad en diversos órdenes. </a:t>
            </a:r>
          </a:p>
          <a:p>
            <a:r>
              <a:rPr lang="es-ES_tradnl" dirty="0">
                <a:latin typeface="Cambria" panose="02040503050406030204" pitchFamily="18" charset="0"/>
              </a:rPr>
              <a:t>La tendencia a pensar, opinar y actuar desde puntos de partida que no toman en cuenta nuestra propia realidad como personas se ha convertido en un peligroso ejercicio de convivencia familiar, social y religiosa.</a:t>
            </a:r>
          </a:p>
        </p:txBody>
      </p:sp>
    </p:spTree>
    <p:extLst>
      <p:ext uri="{BB962C8B-B14F-4D97-AF65-F5344CB8AC3E}">
        <p14:creationId xmlns:p14="http://schemas.microsoft.com/office/powerpoint/2010/main" val="274586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Los conflictos al interior de la iglesia, en todos sus niveles, han sido en diversas ocasiones el resultado de iniciativas, cuestionamientos y alianzas desde puntos de partida distanciados de la propia realidad espiritual de sus proponentes. </a:t>
            </a:r>
          </a:p>
          <a:p>
            <a:r>
              <a:rPr lang="es-ES_tradnl" dirty="0">
                <a:latin typeface="Cambria" panose="02040503050406030204" pitchFamily="18" charset="0"/>
              </a:rPr>
              <a:t>En el centro de la argumentación paulina está el planteamiento de la verdad como pivote fundamental para la conducta y la convivencia en la comunidad de fe.</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14531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870</Words>
  <Application>Microsoft Macintosh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Aptos Display</vt:lpstr>
      <vt:lpstr>Arial</vt:lpstr>
      <vt:lpstr>Cambria</vt:lpstr>
      <vt:lpstr>Futura Bold</vt:lpstr>
      <vt:lpstr>Futura Medium</vt:lpstr>
      <vt:lpstr>Futura Medium</vt:lpstr>
      <vt:lpstr>Office Theme</vt:lpstr>
      <vt:lpstr>Lección 2 Probar nuestra fe 2 Corintios 13.5-11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16</cp:revision>
  <dcterms:created xsi:type="dcterms:W3CDTF">2024-02-14T18:59:47Z</dcterms:created>
  <dcterms:modified xsi:type="dcterms:W3CDTF">2024-02-14T20:44:35Z</dcterms:modified>
</cp:coreProperties>
</file>