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61" r:id="rId4"/>
    <p:sldId id="258" r:id="rId5"/>
    <p:sldId id="290" r:id="rId6"/>
    <p:sldId id="291" r:id="rId7"/>
    <p:sldId id="292" r:id="rId8"/>
    <p:sldId id="293" r:id="rId9"/>
    <p:sldId id="294" r:id="rId10"/>
    <p:sldId id="295" r:id="rId11"/>
    <p:sldId id="263" r:id="rId12"/>
    <p:sldId id="288" r:id="rId13"/>
    <p:sldId id="264" r:id="rId14"/>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35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408"/>
    <p:restoredTop sz="96296"/>
  </p:normalViewPr>
  <p:slideViewPr>
    <p:cSldViewPr snapToGrid="0">
      <p:cViewPr varScale="1">
        <p:scale>
          <a:sx n="101" d="100"/>
          <a:sy n="101" d="100"/>
        </p:scale>
        <p:origin x="208" y="7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2A01-0F21-F531-63DD-DD09C4943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956AFD17-3D88-9A04-6166-99C5C8EB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2636168D-B211-6904-6693-7BBDE4B2A89C}"/>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3D60F27-9C9F-D3F1-5031-F886BF670EC1}"/>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2624632A-66E7-EA14-7BF3-51B2E5261AF9}"/>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71125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0681-3CCD-D905-7BB6-8E1B17DA9360}"/>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E277BD34-A567-15BB-CB36-075AEADBE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97C52BD3-703E-EACD-9A32-FF37E941D647}"/>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1E63416-3FCF-4907-BCD7-71BF336319A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C792F47-3CBD-E4DE-015B-CC47EC7EAB9A}"/>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3587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6F33B5-2FB1-5E5B-89A2-D762754D3B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E7CA36F-86DC-5B5B-4F9B-1BF773A406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A7AABE23-44EE-4C78-E9C9-9F1B86C57B85}"/>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308FCDA1-3A41-DB43-E26F-288551C4EB6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F73F9BB-B312-CF9A-16BD-B1D9B67744C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08382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8277-A0F6-B363-F3AE-09994A8AA52A}"/>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FCD311D-5D0B-D3E0-5B5B-6DC3B4A46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4CA8A71-F874-C45E-197C-51FB1567A3CC}"/>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C68DE17-3300-49A1-3E44-83AFE6D80777}"/>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1BBAE997-8263-6E8F-417F-88D517BDA4D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9086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882D3-FA10-07DF-8E18-A476539AC6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F8CB6B5-7833-E279-AD7F-6ABF37F12DE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A7901-8DE4-DE82-6951-F6E954DE7F62}"/>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293572D3-824C-2383-D7A7-0F2B0D905A99}"/>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CD94F78D-42AF-4D9F-A904-178E51BC03E2}"/>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77637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175E4-4A7B-D676-9903-1A5B30AC07C0}"/>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8AE6D44-4A8A-329C-304D-370276BBC2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FEE3CADE-E85A-38C0-27A7-1ABA4B9842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8DD0A45D-251D-9ED2-D8EF-83ED8FD8273B}"/>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AB773B86-7DDC-C1C2-8078-56674DDCBA5A}"/>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26AEBE72-F8F1-2533-A1B4-88F5B21515AC}"/>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9682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EBE74-9067-3A96-34FA-EC3C64FEBBA1}"/>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ACC931E-B708-E908-A46A-B183DC214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E079AF-B667-D123-4BEF-795A5A4843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A77DA349-8B8B-2710-78BD-7D3E9F3480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37C72E-653E-D26D-D89F-3FE6BF1E79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9C0E994D-14A4-30A2-886E-AC3D66C2DE7B}"/>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8" name="Footer Placeholder 7">
            <a:extLst>
              <a:ext uri="{FF2B5EF4-FFF2-40B4-BE49-F238E27FC236}">
                <a16:creationId xmlns:a16="http://schemas.microsoft.com/office/drawing/2014/main" id="{75ACECEA-033E-BE84-0C15-43FB45384E1F}"/>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F295A579-3115-F008-613D-28CDF9A1B21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00480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5498-E88E-807B-4BDB-29556C0DFD87}"/>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8B131011-2588-D5F3-1C8B-4E1145E033D4}"/>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4" name="Footer Placeholder 3">
            <a:extLst>
              <a:ext uri="{FF2B5EF4-FFF2-40B4-BE49-F238E27FC236}">
                <a16:creationId xmlns:a16="http://schemas.microsoft.com/office/drawing/2014/main" id="{DEA7A7F6-D542-46BB-D31C-E214AE3D1105}"/>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8CEB1597-F90C-588A-FEC0-EBB9DCC6E55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46794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5DD8FC-570C-020E-7A98-E734B4C3DBAF}"/>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3" name="Footer Placeholder 2">
            <a:extLst>
              <a:ext uri="{FF2B5EF4-FFF2-40B4-BE49-F238E27FC236}">
                <a16:creationId xmlns:a16="http://schemas.microsoft.com/office/drawing/2014/main" id="{65007769-369E-490D-BEF6-F590440DA9BC}"/>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C740A1F9-DE0E-307F-30FB-515DC06DA72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20688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B840D-73AB-84B7-6337-8F21C61008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E6D2471-02F8-76D1-A9B1-7036DBE2F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8362E8F5-8D24-B220-BBBF-3A3CD5663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0EA789-085A-E16A-5FDB-7C1466207B11}"/>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579DA92E-0B35-94CF-59FC-FFDC98D4D8F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939EF8D-E57F-9D43-BDA0-95C07538848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1741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3135-FBE9-4761-9A30-6838F96B5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259401E4-534D-834F-E9D8-EC8D9200F4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4D3D4D14-0658-11D5-420F-D5F2A1408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61A10-485D-1227-1D4C-B369259F4D54}"/>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1BAACBFF-17C4-95A2-971E-0B06F8675238}"/>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85833FA-97A5-9915-1E7D-2D6FCB951CD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22557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19947A-F146-119D-588A-8AF4822373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37968F9-BA2C-05F6-317A-5A046E7464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228C306-9D21-FC74-DF03-71E105FA3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5004EFD7-3F6C-C84C-B9C5-E41AF12366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38BEDF0C-69D1-3EC4-3E5E-36D1384336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588613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tanding on a mountain&#10;&#10;Description automatically generated">
            <a:extLst>
              <a:ext uri="{FF2B5EF4-FFF2-40B4-BE49-F238E27FC236}">
                <a16:creationId xmlns:a16="http://schemas.microsoft.com/office/drawing/2014/main" id="{912D1F46-8448-501F-9656-6F630E7D4326}"/>
              </a:ext>
            </a:extLst>
          </p:cNvPr>
          <p:cNvPicPr>
            <a:picLocks noChangeAspect="1"/>
          </p:cNvPicPr>
          <p:nvPr/>
        </p:nvPicPr>
        <p:blipFill>
          <a:blip r:embed="rId2"/>
          <a:stretch>
            <a:fillRect/>
          </a:stretch>
        </p:blipFill>
        <p:spPr>
          <a:xfrm>
            <a:off x="0" y="177006"/>
            <a:ext cx="12192000" cy="6858000"/>
          </a:xfrm>
          <a:prstGeom prst="rect">
            <a:avLst/>
          </a:prstGeom>
        </p:spPr>
      </p:pic>
      <p:sp>
        <p:nvSpPr>
          <p:cNvPr id="2" name="Title 1">
            <a:extLst>
              <a:ext uri="{FF2B5EF4-FFF2-40B4-BE49-F238E27FC236}">
                <a16:creationId xmlns:a16="http://schemas.microsoft.com/office/drawing/2014/main" id="{5B2BF519-8ED1-345B-540F-CDC751DC1041}"/>
              </a:ext>
            </a:extLst>
          </p:cNvPr>
          <p:cNvSpPr>
            <a:spLocks noGrp="1"/>
          </p:cNvSpPr>
          <p:nvPr>
            <p:ph type="ctrTitle"/>
          </p:nvPr>
        </p:nvSpPr>
        <p:spPr>
          <a:xfrm>
            <a:off x="1524000" y="1122363"/>
            <a:ext cx="9144000" cy="1891770"/>
          </a:xfrm>
        </p:spPr>
        <p:txBody>
          <a:bodyPr anchor="t">
            <a:normAutofit/>
          </a:bodyPr>
          <a:lstStyle/>
          <a:p>
            <a:pPr algn="l" defTabSz="886967">
              <a:defRPr sz="4800">
                <a:solidFill>
                  <a:srgbClr val="4DA1AF"/>
                </a:solidFill>
                <a:latin typeface="Futura PT Heavy"/>
                <a:ea typeface="Futura PT Heavy"/>
                <a:cs typeface="Futura PT Heavy"/>
                <a:sym typeface="Futura PT Heavy"/>
              </a:defRPr>
            </a:pPr>
            <a:r>
              <a:rPr lang="es-PR" sz="3600" dirty="0">
                <a:latin typeface="Futura Bold"/>
              </a:rPr>
              <a:t>Lección 11</a:t>
            </a:r>
            <a:br>
              <a:rPr lang="es-PR" sz="3600" dirty="0">
                <a:latin typeface="Futura Bold"/>
              </a:rPr>
            </a:br>
            <a:r>
              <a:rPr lang="es-PR" sz="3600" dirty="0">
                <a:solidFill>
                  <a:srgbClr val="C8334A"/>
                </a:solidFill>
                <a:latin typeface="Futura Bold"/>
                <a:ea typeface="Futura Bold"/>
                <a:cs typeface="Futura Bold"/>
                <a:sym typeface="Futura Bold"/>
              </a:rPr>
              <a:t>Considerado justo</a:t>
            </a:r>
            <a:br>
              <a:rPr lang="es-PR" sz="3200" dirty="0">
                <a:solidFill>
                  <a:srgbClr val="C8334A"/>
                </a:solidFill>
                <a:latin typeface="Futura Bold"/>
                <a:ea typeface="Futura Bold"/>
                <a:cs typeface="Futura Bold"/>
                <a:sym typeface="Futura Bold"/>
              </a:rPr>
            </a:br>
            <a:r>
              <a:rPr lang="es-PR" sz="1800" dirty="0">
                <a:solidFill>
                  <a:schemeClr val="tx1">
                    <a:lumMod val="95000"/>
                    <a:lumOff val="5000"/>
                  </a:schemeClr>
                </a:solidFill>
                <a:latin typeface="Futura Bold"/>
                <a:ea typeface="Futura Bold"/>
                <a:cs typeface="Futura Bold"/>
                <a:sym typeface="Futura Bold"/>
              </a:rPr>
              <a:t>Romanos 4.13-25</a:t>
            </a:r>
            <a:endParaRPr lang="es-ES_tradnl" sz="1800" dirty="0">
              <a:solidFill>
                <a:schemeClr val="tx1">
                  <a:lumMod val="95000"/>
                  <a:lumOff val="5000"/>
                </a:schemeClr>
              </a:solidFill>
            </a:endParaRPr>
          </a:p>
        </p:txBody>
      </p:sp>
      <p:sp>
        <p:nvSpPr>
          <p:cNvPr id="3" name="Subtitle 2">
            <a:extLst>
              <a:ext uri="{FF2B5EF4-FFF2-40B4-BE49-F238E27FC236}">
                <a16:creationId xmlns:a16="http://schemas.microsoft.com/office/drawing/2014/main" id="{C5D6A507-6DDF-1839-98FC-21F9E133D2CF}"/>
              </a:ext>
            </a:extLst>
          </p:cNvPr>
          <p:cNvSpPr>
            <a:spLocks noGrp="1"/>
          </p:cNvSpPr>
          <p:nvPr>
            <p:ph type="subTitle" idx="1"/>
          </p:nvPr>
        </p:nvSpPr>
        <p:spPr>
          <a:xfrm>
            <a:off x="1524000" y="3014133"/>
            <a:ext cx="7472855" cy="2063476"/>
          </a:xfrm>
        </p:spPr>
        <p:txBody>
          <a:bodyPr>
            <a:noAutofit/>
          </a:bodyPr>
          <a:lstStyle/>
          <a:p>
            <a:pPr algn="l"/>
            <a:r>
              <a:rPr lang="es-ES_tradnl" sz="2000" dirty="0">
                <a:latin typeface="Cambria" panose="02040503050406030204" pitchFamily="18" charset="0"/>
              </a:rPr>
              <a:t>«Tampoco dudó, por incredulidad, de la promesa de Dios, sino que se fortaleció por la fe, dando gloria a Dios, plenamente convencido de que era también poderoso para hacer todo lo que había prometido».</a:t>
            </a:r>
          </a:p>
          <a:p>
            <a:pPr algn="r"/>
            <a:r>
              <a:rPr lang="es-ES_tradnl" sz="2000" dirty="0">
                <a:latin typeface="Cambria" panose="02040503050406030204" pitchFamily="18" charset="0"/>
              </a:rPr>
              <a:t>Romanos 4.20-21</a:t>
            </a:r>
          </a:p>
        </p:txBody>
      </p:sp>
    </p:spTree>
    <p:extLst>
      <p:ext uri="{BB962C8B-B14F-4D97-AF65-F5344CB8AC3E}">
        <p14:creationId xmlns:p14="http://schemas.microsoft.com/office/powerpoint/2010/main" val="1544520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500" dirty="0">
                <a:latin typeface="Cambria" panose="02040503050406030204" pitchFamily="18" charset="0"/>
              </a:rPr>
              <a:t>25 el cual fue entregado por nuestras transgresiones, y resucitado para nuestra justificación.</a:t>
            </a:r>
          </a:p>
          <a:p>
            <a:pPr marL="0" indent="0">
              <a:buNone/>
            </a:pPr>
            <a:endParaRPr lang="es-ES_tradnl" sz="25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043445"/>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25 que fue entregado a la muerte por nuestros pecados y resucitado para hacernos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4.13-25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4036591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5436"/>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4"/>
            <a:ext cx="10515600" cy="4493896"/>
          </a:xfrm>
        </p:spPr>
        <p:txBody>
          <a:bodyPr anchor="ctr">
            <a:normAutofit/>
          </a:bodyPr>
          <a:lstStyle/>
          <a:p>
            <a:r>
              <a:rPr lang="es-ES_tradnl" dirty="0">
                <a:latin typeface="Cambria" panose="02040503050406030204" pitchFamily="18" charset="0"/>
              </a:rPr>
              <a:t>La crisis de fe que muchas personas experimentan hoy está íntimamente relacionada con experiencias en las cuales los dogmas religiosos y las tradiciones los han descalificado y marginado con el peso de su legalismo y exigencias de una piedad religiosa vacía de verdadero contenido espiritual. </a:t>
            </a:r>
          </a:p>
          <a:p>
            <a:r>
              <a:rPr lang="es-ES_tradnl" dirty="0">
                <a:latin typeface="Cambria" panose="02040503050406030204" pitchFamily="18" charset="0"/>
              </a:rPr>
              <a:t>La Ley, con todas sus innumerables prescripciones –apartada del verdadero significado que tuvo en un momento histórico– vino a convertirse en una referencia de vida que marginaba cada vez más la espontaneidad de un Dios misericordioso y dinámico.</a:t>
            </a:r>
          </a:p>
        </p:txBody>
      </p:sp>
    </p:spTree>
    <p:extLst>
      <p:ext uri="{BB962C8B-B14F-4D97-AF65-F5344CB8AC3E}">
        <p14:creationId xmlns:p14="http://schemas.microsoft.com/office/powerpoint/2010/main" val="274586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4"/>
            <a:ext cx="10515600" cy="4714876"/>
          </a:xfrm>
        </p:spPr>
        <p:txBody>
          <a:bodyPr anchor="ctr">
            <a:normAutofit/>
          </a:bodyPr>
          <a:lstStyle/>
          <a:p>
            <a:r>
              <a:rPr lang="es-ES_tradnl" sz="2700" dirty="0">
                <a:latin typeface="Cambria" panose="02040503050406030204" pitchFamily="18" charset="0"/>
              </a:rPr>
              <a:t>Para el apóstol Pablo, en el fondo de toda su argumentación, estaba el planteamiento de si la justificación recibida de parte de Dios descansaba en la observancia de la Ley o si estaba indisolublemente asentada en la respuesta de fe iniciada por Abraham y extendida hasta Jesucristo. </a:t>
            </a:r>
          </a:p>
          <a:p>
            <a:r>
              <a:rPr lang="es-ES_tradnl" sz="2700" dirty="0">
                <a:latin typeface="Cambria" panose="02040503050406030204" pitchFamily="18" charset="0"/>
              </a:rPr>
              <a:t>Para Pablo, la fe en Jesucristo no fue solo un desafío para la realidad del judaísmo. En su perspectiva, esa fe cobra un carácter de inclusividad, de universalidad, que abre la puerta para la justificación (salvación) en Jesucristo para aquellos que ahora, por su muerte y resurrección, han venido a constituirse también en pueblo de Dios más allá de los rituales del judaísmo.</a:t>
            </a:r>
          </a:p>
          <a:p>
            <a:endParaRPr lang="es-ES_tradnl" dirty="0">
              <a:latin typeface="Cambria" panose="02040503050406030204" pitchFamily="18" charset="0"/>
            </a:endParaRPr>
          </a:p>
        </p:txBody>
      </p:sp>
    </p:spTree>
    <p:extLst>
      <p:ext uri="{BB962C8B-B14F-4D97-AF65-F5344CB8AC3E}">
        <p14:creationId xmlns:p14="http://schemas.microsoft.com/office/powerpoint/2010/main" val="4261974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yellow text&#10;&#10;Description automatically generated">
            <a:extLst>
              <a:ext uri="{FF2B5EF4-FFF2-40B4-BE49-F238E27FC236}">
                <a16:creationId xmlns:a16="http://schemas.microsoft.com/office/drawing/2014/main" id="{C34741A9-E69B-0F78-1D4C-5E55A58C75F7}"/>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5" name="Content Placeholder 4">
            <a:extLst>
              <a:ext uri="{FF2B5EF4-FFF2-40B4-BE49-F238E27FC236}">
                <a16:creationId xmlns:a16="http://schemas.microsoft.com/office/drawing/2014/main" id="{61185C0F-2A15-3CBA-4300-D9F5089FA340}"/>
              </a:ext>
            </a:extLst>
          </p:cNvPr>
          <p:cNvSpPr>
            <a:spLocks noGrp="1"/>
          </p:cNvSpPr>
          <p:nvPr>
            <p:ph idx="1"/>
          </p:nvPr>
        </p:nvSpPr>
        <p:spPr>
          <a:xfrm>
            <a:off x="838200" y="2000249"/>
            <a:ext cx="10515600" cy="3943351"/>
          </a:xfrm>
        </p:spPr>
        <p:txBody>
          <a:bodyPr anchor="ctr">
            <a:normAutofit/>
          </a:bodyPr>
          <a:lstStyle/>
          <a:p>
            <a:pPr marL="0" indent="0">
              <a:buNone/>
            </a:pPr>
            <a:r>
              <a:rPr lang="es-ES_tradnl" i="1" dirty="0">
                <a:latin typeface="Cambria" panose="02040503050406030204" pitchFamily="18" charset="0"/>
              </a:rPr>
              <a:t>Señor y Padre nuestro, gracias por entregarnos a tu Hijo Jesucristo quien nos mostró el camino del amor al prójimo. Ayúdanos a proclamar un evangelio pertinente en medio de una sociedad que se distrae en lo que no es esencial para la vida. Permite que el mundo entienda que Cristo cumplió tu ley gracias a su gesta amorosa en el calvario. Y que entonces respondamos a ese amor sirviéndole. En el nombre de Cristo. Amén.</a:t>
            </a:r>
          </a:p>
          <a:p>
            <a:pPr marL="0" indent="0">
              <a:buNone/>
            </a:pPr>
            <a:endParaRPr lang="es-ES_tradnl" i="1" dirty="0">
              <a:latin typeface="Cambria" panose="02040503050406030204" pitchFamily="18" charset="0"/>
            </a:endParaRPr>
          </a:p>
        </p:txBody>
      </p:sp>
    </p:spTree>
    <p:extLst>
      <p:ext uri="{BB962C8B-B14F-4D97-AF65-F5344CB8AC3E}">
        <p14:creationId xmlns:p14="http://schemas.microsoft.com/office/powerpoint/2010/main" val="13448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up of a computer screen&#10;&#10;Description automatically generated">
            <a:extLst>
              <a:ext uri="{FF2B5EF4-FFF2-40B4-BE49-F238E27FC236}">
                <a16:creationId xmlns:a16="http://schemas.microsoft.com/office/drawing/2014/main" id="{765B4764-4394-E8C6-EB25-66509801A672}"/>
              </a:ext>
            </a:extLst>
          </p:cNvPr>
          <p:cNvPicPr>
            <a:picLocks noChangeAspect="1"/>
          </p:cNvPicPr>
          <p:nvPr/>
        </p:nvPicPr>
        <p:blipFill>
          <a:blip r:embed="rId2"/>
          <a:stretch>
            <a:fillRect/>
          </a:stretch>
        </p:blipFill>
        <p:spPr>
          <a:xfrm>
            <a:off x="0" y="0"/>
            <a:ext cx="12192000" cy="6858000"/>
          </a:xfrm>
          <a:prstGeom prst="rect">
            <a:avLst/>
          </a:prstGeom>
        </p:spPr>
      </p:pic>
      <p:sp>
        <p:nvSpPr>
          <p:cNvPr id="8" name="Content Placeholder 7">
            <a:extLst>
              <a:ext uri="{FF2B5EF4-FFF2-40B4-BE49-F238E27FC236}">
                <a16:creationId xmlns:a16="http://schemas.microsoft.com/office/drawing/2014/main" id="{F6875C83-12D7-89CD-1F55-493229479267}"/>
              </a:ext>
            </a:extLst>
          </p:cNvPr>
          <p:cNvSpPr>
            <a:spLocks noGrp="1"/>
          </p:cNvSpPr>
          <p:nvPr>
            <p:ph idx="1"/>
          </p:nvPr>
        </p:nvSpPr>
        <p:spPr>
          <a:xfrm>
            <a:off x="838200" y="2220967"/>
            <a:ext cx="10515600" cy="3929064"/>
          </a:xfrm>
        </p:spPr>
        <p:txBody>
          <a:bodyPr anchor="ctr">
            <a:normAutofit/>
          </a:bodyPr>
          <a:lstStyle/>
          <a:p>
            <a:r>
              <a:rPr lang="es-ES_tradnl" sz="2400" dirty="0">
                <a:latin typeface="Cambria" panose="02040503050406030204" pitchFamily="18" charset="0"/>
              </a:rPr>
              <a:t>Reafirmarnos, a la luz del contenido de la carta de Pablo a los Romanos, en la certeza de que nuestra justificación (salvación) se fundamenta en la fe en Jesucristo. </a:t>
            </a:r>
          </a:p>
          <a:p>
            <a:r>
              <a:rPr lang="es-ES_tradnl" sz="2400" dirty="0">
                <a:latin typeface="Cambria" panose="02040503050406030204" pitchFamily="18" charset="0"/>
              </a:rPr>
              <a:t>Reflexionar en cómo la fe de Abraham, relacionada con las promesas de Dios, nos sirve como paradigma para alentar nuestra esperanza. </a:t>
            </a:r>
          </a:p>
          <a:p>
            <a:r>
              <a:rPr lang="es-ES_tradnl" sz="2400" dirty="0">
                <a:latin typeface="Cambria" panose="02040503050406030204" pitchFamily="18" charset="0"/>
              </a:rPr>
              <a:t>Considerar que la justificación por la fe en Jesucristo ha venido a ser la puerta de acceso para los que antes no éramos considerados como pueblo de Dios.</a:t>
            </a:r>
          </a:p>
          <a:p>
            <a:endParaRPr lang="es-ES_tradnl" sz="2400" dirty="0">
              <a:latin typeface="Cambria" panose="02040503050406030204" pitchFamily="18" charset="0"/>
            </a:endParaRPr>
          </a:p>
        </p:txBody>
      </p:sp>
    </p:spTree>
    <p:extLst>
      <p:ext uri="{BB962C8B-B14F-4D97-AF65-F5344CB8AC3E}">
        <p14:creationId xmlns:p14="http://schemas.microsoft.com/office/powerpoint/2010/main" val="73591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background with red text&#10;&#10;Description automatically generated">
            <a:extLst>
              <a:ext uri="{FF2B5EF4-FFF2-40B4-BE49-F238E27FC236}">
                <a16:creationId xmlns:a16="http://schemas.microsoft.com/office/drawing/2014/main" id="{53069148-AD2B-D951-2A62-CF6A2DA1CB58}"/>
              </a:ext>
            </a:extLst>
          </p:cNvPr>
          <p:cNvPicPr>
            <a:picLocks noChangeAspect="1"/>
          </p:cNvPicPr>
          <p:nvPr/>
        </p:nvPicPr>
        <p:blipFill>
          <a:blip r:embed="rId2"/>
          <a:stretch>
            <a:fillRect/>
          </a:stretch>
        </p:blipFill>
        <p:spPr>
          <a:xfrm>
            <a:off x="0" y="-1"/>
            <a:ext cx="12192000" cy="6858001"/>
          </a:xfrm>
          <a:prstGeom prst="rect">
            <a:avLst/>
          </a:prstGeom>
        </p:spPr>
      </p:pic>
      <p:sp>
        <p:nvSpPr>
          <p:cNvPr id="16" name="Content Placeholder 15">
            <a:extLst>
              <a:ext uri="{FF2B5EF4-FFF2-40B4-BE49-F238E27FC236}">
                <a16:creationId xmlns:a16="http://schemas.microsoft.com/office/drawing/2014/main" id="{8AB98F82-710B-9E2D-808E-5C42CE404751}"/>
              </a:ext>
            </a:extLst>
          </p:cNvPr>
          <p:cNvSpPr>
            <a:spLocks noGrp="1"/>
          </p:cNvSpPr>
          <p:nvPr>
            <p:ph idx="1"/>
          </p:nvPr>
        </p:nvSpPr>
        <p:spPr>
          <a:xfrm>
            <a:off x="838200" y="2210458"/>
            <a:ext cx="10515600" cy="4215742"/>
          </a:xfrm>
        </p:spPr>
        <p:txBody>
          <a:bodyPr anchor="ctr">
            <a:normAutofit/>
          </a:bodyPr>
          <a:lstStyle/>
          <a:p>
            <a:r>
              <a:rPr lang="es-ES_tradnl" sz="2400" b="1" dirty="0">
                <a:latin typeface="Cambria" panose="02040503050406030204" pitchFamily="18" charset="0"/>
              </a:rPr>
              <a:t>Promesa: </a:t>
            </a:r>
            <a:r>
              <a:rPr lang="es-ES_tradnl" sz="2400" dirty="0">
                <a:latin typeface="Cambria" panose="02040503050406030204" pitchFamily="18" charset="0"/>
              </a:rPr>
              <a:t>En sentido general significa un ofrecimiento que una persona hace con cierta solemnidad de cumplir fielmente determinada tarea o deber relacionado con otros. En la perspectiva del apóstol Pablo se refiere específicamente al ofrecimiento de Dios a Abraham de darle descendencia y, a través de él, levantar una nación numerosa. </a:t>
            </a:r>
          </a:p>
          <a:p>
            <a:r>
              <a:rPr lang="es-ES_tradnl" sz="2400" b="1" dirty="0">
                <a:latin typeface="Cambria" panose="02040503050406030204" pitchFamily="18" charset="0"/>
              </a:rPr>
              <a:t>Justicia: </a:t>
            </a:r>
            <a:r>
              <a:rPr lang="es-ES_tradnl" sz="2400" dirty="0">
                <a:latin typeface="Cambria" panose="02040503050406030204" pitchFamily="18" charset="0"/>
              </a:rPr>
              <a:t>En el contexto de la argumentación paulina no se refiere al aspecto legal tradicional. Es, más bien, el término que Pablo usa para destacar un acto misericordioso de parte de Dios, quien no toma en cuenta nuestra precariedad pecaminosa y nos justifica. En lo referente a nuestra fe en Jesucristo, la justificación es su resultado. En esa perspectiva, justificación es sinónimo de salvación.</a:t>
            </a:r>
          </a:p>
          <a:p>
            <a:endParaRPr lang="es-ES_tradnl" sz="2400" b="1" dirty="0">
              <a:latin typeface="Cambria" panose="02040503050406030204" pitchFamily="18" charset="0"/>
            </a:endParaRPr>
          </a:p>
        </p:txBody>
      </p:sp>
    </p:spTree>
    <p:extLst>
      <p:ext uri="{BB962C8B-B14F-4D97-AF65-F5344CB8AC3E}">
        <p14:creationId xmlns:p14="http://schemas.microsoft.com/office/powerpoint/2010/main" val="3917326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fontScale="92500" lnSpcReduction="2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13 La promesa de que sería heredero del mundo, fue dada a Abraham o a su descendencia no por la Ley sino por la justicia de la fe, </a:t>
            </a:r>
          </a:p>
          <a:p>
            <a:pPr marL="0" indent="0">
              <a:buNone/>
            </a:pPr>
            <a:endParaRPr lang="es-ES_tradnl" sz="2400" dirty="0">
              <a:latin typeface="Cambria" panose="02040503050406030204" pitchFamily="18" charset="0"/>
            </a:endParaRP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14 porque si los que son de la Ley son los herederos, vana resulta la fe y anulada la promesa.</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3852945"/>
          </a:xfrm>
        </p:spPr>
        <p:txBody>
          <a:bodyPr>
            <a:normAutofit fontScale="92500" lnSpcReduction="2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13 Pues Dios prometió a Abraham y a sus descendientes que recibirían el mundo como herencia; pero esta promesa no estaba condicionada al cumplimiento de la ley, sino a la justicia que se basa en la fe.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14 Pues si los que han de recibir la herencia son los que se basan en la ley, entonces la fe resultaría cosa inútil y la promesa de Dios perdería su valor.</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4.13-25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61631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fontScale="85000"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15 La ley produce ira; pero donde no hay Ley, tampoco hay transgresión.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16 Por eso, la promesa es fe, para que sea por gracia, a fin de que sea firme para toda su descendencia, no solamente para la que es por la Ley, sino también para la que es de la fe de Abraham. Él es padre de todos nosotros,</a:t>
            </a: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3852945"/>
          </a:xfrm>
        </p:spPr>
        <p:txBody>
          <a:bodyPr>
            <a:normAutofit fontScale="85000"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15 Porque la ley trae castigo; pero donde no hay ley, tampoco hay faltas contra la ley.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16 Por eso, para que la promesa hecha a Abraham conservara su valor para todos sus descendientes, fue un don gratuito, basado en la fe. Es decir, la promesa no es solamente para los que se basan en la ley, sino también para todos los que se basan en la fe, como Abraham. De esa manera, él viene a ser padre de todos nosotros,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4.13-25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413866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fontScale="92500" lnSpcReduction="2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500" dirty="0">
                <a:latin typeface="Cambria" panose="02040503050406030204" pitchFamily="18" charset="0"/>
              </a:rPr>
              <a:t>17 como está escrito: «Te he puesto por padre de muchas naciones». Y lo es delante de Dios, a quien creyó, el cual da vida a los muertos y llama las cosas que no son como si fueran. </a:t>
            </a:r>
          </a:p>
          <a:p>
            <a:pPr marL="0" indent="0">
              <a:buNone/>
            </a:pPr>
            <a:endParaRPr lang="es-ES_tradnl" sz="2500" dirty="0">
              <a:latin typeface="Cambria" panose="02040503050406030204" pitchFamily="18" charset="0"/>
            </a:endParaRPr>
          </a:p>
          <a:p>
            <a:pPr marL="0" indent="0">
              <a:buNone/>
            </a:pPr>
            <a:r>
              <a:rPr lang="es-ES_tradnl" sz="2500" dirty="0">
                <a:latin typeface="Cambria" panose="02040503050406030204" pitchFamily="18" charset="0"/>
              </a:rPr>
              <a:t>18 Él creyó en esperanza contra esperanza, para llegar a ser padre de muchas naciones, conforme a lo que se le había dicho: «Así será tu descendencia».</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043445"/>
          </a:xfrm>
        </p:spPr>
        <p:txBody>
          <a:bodyPr>
            <a:normAutofit fontScale="92500" lnSpcReduction="2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500" dirty="0">
                <a:latin typeface="Cambria" panose="02040503050406030204" pitchFamily="18" charset="0"/>
              </a:rPr>
              <a:t>17 como dice la Escritura: «Te he hecho padre de muchas naciones». Éste es el Dios en quien </a:t>
            </a:r>
            <a:r>
              <a:rPr lang="es-ES_tradnl" sz="2500" dirty="0" err="1">
                <a:latin typeface="Cambria" panose="02040503050406030204" pitchFamily="18" charset="0"/>
              </a:rPr>
              <a:t>Abr.aham</a:t>
            </a:r>
            <a:r>
              <a:rPr lang="es-ES_tradnl" sz="2500" dirty="0">
                <a:latin typeface="Cambria" panose="02040503050406030204" pitchFamily="18" charset="0"/>
              </a:rPr>
              <a:t> creyó, el Dios que da vida a los muertos y crea las cosas que aún no existen. </a:t>
            </a:r>
          </a:p>
          <a:p>
            <a:pPr marL="0" indent="0">
              <a:buNone/>
            </a:pPr>
            <a:endParaRPr lang="es-ES_tradnl" sz="2500" dirty="0">
              <a:latin typeface="Cambria" panose="02040503050406030204" pitchFamily="18" charset="0"/>
            </a:endParaRPr>
          </a:p>
          <a:p>
            <a:pPr marL="0" indent="0">
              <a:buNone/>
            </a:pPr>
            <a:r>
              <a:rPr lang="es-ES_tradnl" sz="2500" dirty="0">
                <a:latin typeface="Cambria" panose="02040503050406030204" pitchFamily="18" charset="0"/>
              </a:rPr>
              <a:t>18 Cuando ya no había esperanza, Abraham creyó y tuvo esperanza, y así vino a ser «padre de muchas naciones», conforme a lo que Dios le había dicho: «Así será el número de tus descendiente».</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4.13-25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825522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fontScale="925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500" dirty="0">
                <a:latin typeface="Cambria" panose="02040503050406030204" pitchFamily="18" charset="0"/>
              </a:rPr>
              <a:t>19 Y su fe no se debilitó al considerar su cuerpo, que estaba ya como muerto (siendo de casi cien años), o la esterilidad de la matriz de Sara. </a:t>
            </a:r>
          </a:p>
          <a:p>
            <a:pPr marL="0" indent="0">
              <a:buNone/>
            </a:pPr>
            <a:endParaRPr lang="es-ES_tradnl" sz="2500" dirty="0">
              <a:latin typeface="Cambria" panose="02040503050406030204" pitchFamily="18" charset="0"/>
            </a:endParaRPr>
          </a:p>
          <a:p>
            <a:pPr marL="0" indent="0">
              <a:buNone/>
            </a:pPr>
            <a:r>
              <a:rPr lang="es-ES_tradnl" sz="2500" dirty="0">
                <a:latin typeface="Cambria" panose="02040503050406030204" pitchFamily="18" charset="0"/>
              </a:rPr>
              <a:t>20 Tampoco dudó, por incredulidad, de la promesa de Dios, sino que se fortaleció por la fe, dando gloria a Dios,</a:t>
            </a:r>
          </a:p>
          <a:p>
            <a:pPr marL="0" indent="0">
              <a:buNone/>
            </a:pPr>
            <a:endParaRPr lang="es-ES_tradnl" sz="25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043445"/>
          </a:xfrm>
        </p:spPr>
        <p:txBody>
          <a:bodyPr>
            <a:normAutofit fontScale="925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19 La fe de Abraham no se debilitó, aunque ya tenía casi cien años de edad y se daba cuenta de que tanto él como Sara ya estaban casi muertos, y que eran demasiado viejos para tener hijos.</a:t>
            </a:r>
          </a:p>
          <a:p>
            <a:pPr marL="0" indent="0">
              <a:buNone/>
            </a:pPr>
            <a:r>
              <a:rPr lang="es-ES_tradnl" sz="2400" dirty="0">
                <a:latin typeface="Cambria" panose="02040503050406030204" pitchFamily="18" charset="0"/>
              </a:rPr>
              <a:t> </a:t>
            </a:r>
          </a:p>
          <a:p>
            <a:pPr marL="0" indent="0">
              <a:buNone/>
            </a:pPr>
            <a:r>
              <a:rPr lang="es-ES_tradnl" sz="2400" dirty="0">
                <a:latin typeface="Cambria" panose="02040503050406030204" pitchFamily="18" charset="0"/>
              </a:rPr>
              <a:t>20 No dudó ni desconfió de la promesa de Dios, sino que tuvo una fe más fuerte. Alabó a Dios,</a:t>
            </a:r>
          </a:p>
          <a:p>
            <a:pPr marL="0" indent="0">
              <a:buNone/>
            </a:pPr>
            <a:endParaRPr lang="es-ES_tradnl" sz="25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4.13-25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613797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500" dirty="0">
                <a:latin typeface="Cambria" panose="02040503050406030204" pitchFamily="18" charset="0"/>
              </a:rPr>
              <a:t>21 plenamente convencido de que era también poderoso para hacer todo lo que había prometido. </a:t>
            </a:r>
          </a:p>
          <a:p>
            <a:pPr marL="0" indent="0">
              <a:buNone/>
            </a:pPr>
            <a:endParaRPr lang="es-ES_tradnl" sz="2500" dirty="0">
              <a:latin typeface="Cambria" panose="02040503050406030204" pitchFamily="18" charset="0"/>
            </a:endParaRPr>
          </a:p>
          <a:p>
            <a:pPr marL="0" indent="0">
              <a:buNone/>
            </a:pPr>
            <a:r>
              <a:rPr lang="es-ES_tradnl" sz="2500" dirty="0">
                <a:latin typeface="Cambria" panose="02040503050406030204" pitchFamily="18" charset="0"/>
              </a:rPr>
              <a:t>22 Por eso, también su fe le fue contada por justicia.</a:t>
            </a:r>
          </a:p>
          <a:p>
            <a:pPr marL="0" indent="0">
              <a:buNone/>
            </a:pPr>
            <a:endParaRPr lang="es-ES_tradnl" sz="25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043445"/>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21 plenamente convencido de que Dios tiene poder para cumplir lo que promete.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22 Por eso, Dios le tuvo esto en cuenta y lo reconoció como justo.</a:t>
            </a: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4.13-25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894092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500" dirty="0">
                <a:latin typeface="Cambria" panose="02040503050406030204" pitchFamily="18" charset="0"/>
              </a:rPr>
              <a:t>23 Pero no sólo con respecto a él se escribió que le fue contada, </a:t>
            </a:r>
          </a:p>
          <a:p>
            <a:pPr marL="0" indent="0">
              <a:buNone/>
            </a:pPr>
            <a:endParaRPr lang="es-ES_tradnl" sz="2500" dirty="0">
              <a:latin typeface="Cambria" panose="02040503050406030204" pitchFamily="18" charset="0"/>
            </a:endParaRPr>
          </a:p>
          <a:p>
            <a:pPr marL="0" indent="0">
              <a:buNone/>
            </a:pPr>
            <a:r>
              <a:rPr lang="es-ES_tradnl" sz="2500" dirty="0">
                <a:latin typeface="Cambria" panose="02040503050406030204" pitchFamily="18" charset="0"/>
              </a:rPr>
              <a:t>24 sino también con respecto a nosotros a quienes igualmente ha de ser contada, es decir, a los que creemos en aquel que levantó de los muertos a Jesús, Señor nuestro, </a:t>
            </a: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043445"/>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23 Y esto de que Dios se lo tuvo en cuenta, no se escribió solamente de Abraham;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24 se escribió también de nosotros. Pues Dios también nos tiene en cuenta la fe, si creemos en aquel que resucitó a Jesús, nuestro Señor,</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4.13-25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424693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229</TotalTime>
  <Words>1351</Words>
  <Application>Microsoft Macintosh PowerPoint</Application>
  <PresentationFormat>Widescreen</PresentationFormat>
  <Paragraphs>87</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Aptos</vt:lpstr>
      <vt:lpstr>Aptos Display</vt:lpstr>
      <vt:lpstr>Arial</vt:lpstr>
      <vt:lpstr>Cambria</vt:lpstr>
      <vt:lpstr>Futura Bold</vt:lpstr>
      <vt:lpstr>Futura Medium</vt:lpstr>
      <vt:lpstr>Futura Medium</vt:lpstr>
      <vt:lpstr>Office Theme</vt:lpstr>
      <vt:lpstr>Lección 11 Considerado justo Romanos 4.13-25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Ramos</dc:creator>
  <cp:lastModifiedBy>Luis Ramos</cp:lastModifiedBy>
  <cp:revision>51</cp:revision>
  <dcterms:created xsi:type="dcterms:W3CDTF">2024-02-14T18:59:47Z</dcterms:created>
  <dcterms:modified xsi:type="dcterms:W3CDTF">2024-02-21T21:05:27Z</dcterms:modified>
</cp:coreProperties>
</file>