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58" r:id="rId4"/>
    <p:sldId id="260" r:id="rId5"/>
    <p:sldId id="339" r:id="rId6"/>
    <p:sldId id="340" r:id="rId7"/>
    <p:sldId id="341" r:id="rId8"/>
    <p:sldId id="266" r:id="rId9"/>
    <p:sldId id="269" r:id="rId1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914400" y="1122362"/>
            <a:ext cx="103632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40"/>
            <a:ext cx="10515601"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4"/>
            <a:ext cx="10515601"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7"/>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2"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1" y="1681163"/>
            <a:ext cx="5183190"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7"/>
            <a:ext cx="6172203"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6" y="2057400"/>
            <a:ext cx="3932241"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7"/>
            <a:ext cx="6172203" cy="487362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81" y="6414762"/>
            <a:ext cx="258620" cy="248302"/>
          </a:xfrm>
          <a:prstGeom prst="rect">
            <a:avLst/>
          </a:prstGeom>
          <a:ln w="12700">
            <a:miter lim="400000"/>
          </a:ln>
        </p:spPr>
        <p:txBody>
          <a:bodyPr wrap="none" lIns="45718" tIns="45718" rIns="45718" bIns="45718" anchor="ctr">
            <a:spAutoFit/>
          </a:bodyPr>
          <a:lstStyle>
            <a:lvl1pPr algn="r">
              <a:defRPr sz="1200">
                <a:solidFill>
                  <a:srgbClr val="898989"/>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5" y="2039314"/>
            <a:ext cx="6469439"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b="0" i="0" u="none" strike="noStrike" baseline="0" dirty="0">
                <a:solidFill>
                  <a:srgbClr val="000000"/>
                </a:solidFill>
                <a:latin typeface="Futura Bold"/>
              </a:rPr>
              <a:t>Proverbios 3.1-8</a:t>
            </a:r>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310633" cy="10156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r>
              <a:rPr lang="es-ES" dirty="0">
                <a:latin typeface="Cambria" panose="02040503050406030204" pitchFamily="18" charset="0"/>
                <a:ea typeface="Cambria" panose="02040503050406030204" pitchFamily="18" charset="0"/>
              </a:rPr>
              <a:t>«Confía en Jehová con todo tu corazón y no te apoyes en tu propia prudencia».</a:t>
            </a:r>
            <a:endParaRPr lang="es-PR" dirty="0">
              <a:latin typeface="Cambria" panose="02040503050406030204" pitchFamily="18" charset="0"/>
              <a:ea typeface="Cambria" panose="02040503050406030204" pitchFamily="18" charset="0"/>
            </a:endParaRPr>
          </a:p>
          <a:p>
            <a:pPr algn="r"/>
            <a:r>
              <a:rPr lang="es-PR" dirty="0">
                <a:latin typeface="Cambria" panose="02040503050406030204" pitchFamily="18" charset="0"/>
                <a:ea typeface="Cambria" panose="02040503050406030204" pitchFamily="18" charset="0"/>
              </a:rPr>
              <a:t>Proverbios 3.5</a:t>
            </a: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607147" cy="2096344"/>
          </a:xfrm>
          <a:prstGeom prst="rect">
            <a:avLst/>
          </a:prstGeom>
        </p:spPr>
        <p:txBody>
          <a:bodyPr>
            <a:normAutofit/>
          </a:bodyPr>
          <a:lstStyle/>
          <a:p>
            <a:pPr algn="l" defTabSz="886967">
              <a:defRPr sz="4800">
                <a:solidFill>
                  <a:srgbClr val="4DA1AF"/>
                </a:solidFill>
                <a:latin typeface="Futura PT Heavy"/>
                <a:ea typeface="Futura PT Heavy"/>
                <a:cs typeface="Futura PT Heavy"/>
                <a:sym typeface="Futura PT Heavy"/>
              </a:defRPr>
            </a:pPr>
            <a:r>
              <a:rPr lang="es-PR" sz="4800" dirty="0">
                <a:latin typeface="Futura Bold"/>
              </a:rPr>
              <a:t>Lección 20</a:t>
            </a:r>
          </a:p>
          <a:p>
            <a:pPr algn="l" defTabSz="886967">
              <a:defRPr sz="4800">
                <a:solidFill>
                  <a:srgbClr val="4DA1AF"/>
                </a:solidFill>
                <a:latin typeface="Futura PT Heavy"/>
                <a:ea typeface="Futura PT Heavy"/>
                <a:cs typeface="Futura PT Heavy"/>
                <a:sym typeface="Futura PT Heavy"/>
              </a:defRPr>
            </a:pPr>
            <a:r>
              <a:rPr lang="es-PR" sz="4400" dirty="0">
                <a:solidFill>
                  <a:srgbClr val="C8334A"/>
                </a:solidFill>
                <a:latin typeface="Futura Bold"/>
                <a:ea typeface="Futura Bold"/>
                <a:cs typeface="Futura Bold"/>
                <a:sym typeface="Futura Bold"/>
              </a:rPr>
              <a:t>Fe y confianza</a:t>
            </a:r>
            <a:endParaRPr lang="es-PR" sz="4800" dirty="0">
              <a:solidFill>
                <a:srgbClr val="C8334A"/>
              </a:solidFill>
              <a:latin typeface="Futura Bold"/>
              <a:ea typeface="Futura Bold"/>
              <a:cs typeface="Futura Bold"/>
              <a:sym typeface="Futura Bo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r>
              <a:rPr lang="es-ES" sz="2300" dirty="0">
                <a:latin typeface="Cambria" panose="02040503050406030204" pitchFamily="18" charset="0"/>
              </a:rPr>
              <a:t>Analizar cómo la sabiduría de Dios es una valiosa guía para nuestra vida. </a:t>
            </a:r>
          </a:p>
          <a:p>
            <a:r>
              <a:rPr lang="es-ES" sz="2300" dirty="0">
                <a:latin typeface="Cambria" panose="02040503050406030204" pitchFamily="18" charset="0"/>
              </a:rPr>
              <a:t>Reconocer la palabra de Dios como autoridad para nuestra vida. </a:t>
            </a:r>
          </a:p>
          <a:p>
            <a:r>
              <a:rPr lang="es-ES" sz="2300" dirty="0">
                <a:latin typeface="Cambria" panose="02040503050406030204" pitchFamily="18" charset="0"/>
              </a:rPr>
              <a:t>Asumir el compromiso de comprometernos a buscar la dirección de Dios en nuestras actividades diarias.</a:t>
            </a: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t>VOCABULARIO</a:t>
            </a:r>
          </a:p>
        </p:txBody>
      </p:sp>
      <p:sp>
        <p:nvSpPr>
          <p:cNvPr id="108" name="Content Placeholder 2"/>
          <p:cNvSpPr txBox="1">
            <a:spLocks noGrp="1"/>
          </p:cNvSpPr>
          <p:nvPr>
            <p:ph type="body" idx="1"/>
          </p:nvPr>
        </p:nvSpPr>
        <p:spPr>
          <a:xfrm>
            <a:off x="1439722" y="2392413"/>
            <a:ext cx="9312555" cy="3938509"/>
          </a:xfrm>
          <a:prstGeom prst="rect">
            <a:avLst/>
          </a:prstGeom>
        </p:spPr>
        <p:txBody>
          <a:bodyPr>
            <a:noAutofit/>
          </a:bodyPr>
          <a:lstStyle/>
          <a:p>
            <a:r>
              <a:rPr lang="es-ES" sz="2300" b="1" dirty="0">
                <a:latin typeface="Cambria-Bold"/>
              </a:rPr>
              <a:t>Corazón: </a:t>
            </a:r>
            <a:r>
              <a:rPr lang="es-ES" sz="2300" dirty="0">
                <a:latin typeface="Cambria-Bold"/>
              </a:rPr>
              <a:t>En la Biblia, la palabra corazón hace referencia al asiento de todo el proceso volitivo del ser humano. Es decir, no se trata del depósito de las emociones irracionales, ni de las razones carentes de emoción, sino que describe todo el proceso humano involucrado en la toma de decisiones.</a:t>
            </a: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Proverbios 3.1-3</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1977400"/>
            <a:ext cx="4300540" cy="43806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1  »Hijo mío, no te olvides de mi Ley, y que tu corazón guarde mis mandamientos, </a:t>
            </a:r>
          </a:p>
          <a:p>
            <a:endParaRPr lang="es-ES" sz="2100" dirty="0">
              <a:latin typeface="Cambria" panose="02040503050406030204" pitchFamily="18" charset="0"/>
            </a:endParaRPr>
          </a:p>
          <a:p>
            <a:r>
              <a:rPr lang="es-ES" sz="2100" dirty="0">
                <a:latin typeface="Cambria" panose="02040503050406030204" pitchFamily="18" charset="0"/>
              </a:rPr>
              <a:t>2  porque muchos días y años de vida y de paz te aumentarán.</a:t>
            </a:r>
          </a:p>
          <a:p>
            <a:endParaRPr lang="es-ES" sz="2100" dirty="0">
              <a:latin typeface="Cambria" panose="02040503050406030204" pitchFamily="18" charset="0"/>
            </a:endParaRPr>
          </a:p>
          <a:p>
            <a:r>
              <a:rPr lang="es-ES" sz="2100" dirty="0">
                <a:latin typeface="Cambria" panose="02040503050406030204" pitchFamily="18" charset="0"/>
              </a:rPr>
              <a:t>3  Nunca se aparten de ti la misericordia y la verdad: átalas a tu cuello, escríbelas en la tabla de tu corazón</a:t>
            </a:r>
          </a:p>
        </p:txBody>
      </p:sp>
      <p:sp>
        <p:nvSpPr>
          <p:cNvPr id="122" name="VP…"/>
          <p:cNvSpPr txBox="1"/>
          <p:nvPr/>
        </p:nvSpPr>
        <p:spPr>
          <a:xfrm>
            <a:off x="6443498" y="1977400"/>
            <a:ext cx="5023442" cy="34635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1  No olvides mis enseñanzas, hijo mío; guarda en tu memoria mis mandamientos, </a:t>
            </a:r>
          </a:p>
          <a:p>
            <a:endParaRPr lang="es-ES" sz="2100" dirty="0">
              <a:latin typeface="Cambria" panose="02040503050406030204" pitchFamily="18" charset="0"/>
            </a:endParaRPr>
          </a:p>
          <a:p>
            <a:r>
              <a:rPr lang="es-ES" sz="2100" dirty="0">
                <a:latin typeface="Cambria" panose="02040503050406030204" pitchFamily="18" charset="0"/>
              </a:rPr>
              <a:t>2  y tendrás una vida larga y llena de felicidad.</a:t>
            </a:r>
          </a:p>
          <a:p>
            <a:endParaRPr lang="es-ES" sz="2100" dirty="0">
              <a:latin typeface="Cambria" panose="02040503050406030204" pitchFamily="18" charset="0"/>
            </a:endParaRPr>
          </a:p>
          <a:p>
            <a:r>
              <a:rPr lang="es-ES" sz="2100" dirty="0">
                <a:latin typeface="Cambria" panose="02040503050406030204" pitchFamily="18" charset="0"/>
              </a:rPr>
              <a:t>3  No abandones nunca el amor y la verdad; llévalos contigo como un collar.</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Proverbios 3.4-5</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2462149"/>
            <a:ext cx="4300540" cy="30880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4  y hallarás gracia y buena opinión ante los ojos de Dios y de los hombres. </a:t>
            </a:r>
          </a:p>
          <a:p>
            <a:endParaRPr lang="es-ES" sz="2100" dirty="0">
              <a:latin typeface="Cambria" panose="02040503050406030204" pitchFamily="18" charset="0"/>
            </a:endParaRPr>
          </a:p>
          <a:p>
            <a:r>
              <a:rPr lang="es-ES" sz="2100" dirty="0">
                <a:latin typeface="Cambria" panose="02040503050406030204" pitchFamily="18" charset="0"/>
              </a:rPr>
              <a:t>5  »Confía en Jehová con todo tu corazón y no te apoyes en tu propia prudencia.</a:t>
            </a:r>
          </a:p>
        </p:txBody>
      </p:sp>
      <p:sp>
        <p:nvSpPr>
          <p:cNvPr id="122" name="VP…"/>
          <p:cNvSpPr txBox="1"/>
          <p:nvPr/>
        </p:nvSpPr>
        <p:spPr>
          <a:xfrm>
            <a:off x="6443498" y="2462149"/>
            <a:ext cx="5023442" cy="249401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4  y tendrás el favor y el aprecio de Dios y de los hombres. </a:t>
            </a:r>
          </a:p>
          <a:p>
            <a:endParaRPr lang="es-ES" sz="2100" dirty="0">
              <a:latin typeface="Cambria" panose="02040503050406030204" pitchFamily="18" charset="0"/>
            </a:endParaRPr>
          </a:p>
          <a:p>
            <a:r>
              <a:rPr lang="es-ES" sz="2100" dirty="0">
                <a:latin typeface="Cambria" panose="02040503050406030204" pitchFamily="18" charset="0"/>
              </a:rPr>
              <a:t>5  Confía de todo corazón en el Señor y no en tu propia inteligencia.</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60647317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Proverbios 3.6-7</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17990" y="2464562"/>
            <a:ext cx="4300540" cy="27648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6  Reconócelo en todos tus caminos y él hará derechas tus veredas. </a:t>
            </a:r>
          </a:p>
          <a:p>
            <a:endParaRPr lang="es-ES" sz="2100" dirty="0">
              <a:latin typeface="Cambria" panose="02040503050406030204" pitchFamily="18" charset="0"/>
            </a:endParaRPr>
          </a:p>
          <a:p>
            <a:r>
              <a:rPr lang="es-ES" sz="2100" dirty="0">
                <a:latin typeface="Cambria" panose="02040503050406030204" pitchFamily="18" charset="0"/>
              </a:rPr>
              <a:t>7  No seas sabio en tu propia opinión, sino teme a Jehová y apártate del mal,</a:t>
            </a:r>
          </a:p>
        </p:txBody>
      </p:sp>
      <p:sp>
        <p:nvSpPr>
          <p:cNvPr id="122" name="VP…"/>
          <p:cNvSpPr txBox="1"/>
          <p:nvPr/>
        </p:nvSpPr>
        <p:spPr>
          <a:xfrm>
            <a:off x="6443499" y="2462149"/>
            <a:ext cx="5023442" cy="249401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6  Ten presente al Señor en todo lo que hagas, y él te llevará por el camino recto. </a:t>
            </a:r>
          </a:p>
          <a:p>
            <a:endParaRPr lang="es-ES" sz="2100" dirty="0">
              <a:latin typeface="Cambria" panose="02040503050406030204" pitchFamily="18" charset="0"/>
            </a:endParaRPr>
          </a:p>
          <a:p>
            <a:r>
              <a:rPr lang="es-ES" sz="2100" dirty="0">
                <a:latin typeface="Cambria" panose="02040503050406030204" pitchFamily="18" charset="0"/>
              </a:rPr>
              <a:t>7  No te creas demasiado sabio; honra al Señor y apártate del mal:</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80973731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Proverbios 3.8</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2531318"/>
            <a:ext cx="4300540" cy="17953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8  porque esto será medicina para tus músculos y refrigerio para tus huesos.</a:t>
            </a:r>
          </a:p>
        </p:txBody>
      </p:sp>
      <p:sp>
        <p:nvSpPr>
          <p:cNvPr id="122" name="VP…"/>
          <p:cNvSpPr txBox="1"/>
          <p:nvPr/>
        </p:nvSpPr>
        <p:spPr>
          <a:xfrm>
            <a:off x="6443499" y="2531318"/>
            <a:ext cx="5023442" cy="152452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8  ¡ésa es la mejor medicina para fortalecer tu cuerpo!</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223726675"/>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456585"/>
            <a:ext cx="8686800" cy="31692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r>
              <a:rPr lang="es-ES" sz="2100" dirty="0">
                <a:latin typeface="Cambria" panose="02040503050406030204" pitchFamily="18" charset="0"/>
              </a:rPr>
              <a:t>El Señor ha dispuesto una vida para nuestro desarrollo pleno. A tal efecto, ofrece también su sabiduría, los patrones de conducta ideales, para que tal vida se viva en plenitud. Pero frente a este amoroso ofrecimiento del Señor se levanta la antigua tentación de querer ser nuestros propios dioses, cuestión que se expresa al desplazar la sabiduría de Dios para instalar la nuestra. El sabio ha visto que esto siempre ha terminado mal y nos llama a no descansar en nuestra propia inteligencia, sino en la sabiduría que da el Señor.</a:t>
            </a: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68437" y="2863229"/>
            <a:ext cx="9236076" cy="16180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defTabSz="584200">
              <a:lnSpc>
                <a:spcPct val="120000"/>
              </a:lnSpc>
              <a:defRPr sz="2600" i="1">
                <a:latin typeface="Cambria"/>
                <a:ea typeface="Cambria"/>
                <a:cs typeface="Cambria"/>
                <a:sym typeface="Cambria"/>
              </a:defRPr>
            </a:lvl1pPr>
          </a:lstStyle>
          <a:p>
            <a:r>
              <a:rPr lang="es-ES" sz="2100" dirty="0">
                <a:latin typeface="Cambria-Italic"/>
              </a:rPr>
              <a:t>Dios de toda sabiduría, no te es oculta la obstinación de nuestro corazón. En tu altar espiritual reconocemos hoy que nada bueno puede venir de nuestra soberbia. Haznos vivir guiados por tu inteligencia y líbranos de rebelarnos en tu contra. Lo suplicamos en el nombre del Señor, amén.</a:t>
            </a:r>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7059</TotalTime>
  <Words>574</Words>
  <Application>Microsoft Office PowerPoint</Application>
  <PresentationFormat>Widescreen</PresentationFormat>
  <Paragraphs>60</Paragraphs>
  <Slides>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Arial</vt:lpstr>
      <vt:lpstr>Calibri</vt:lpstr>
      <vt:lpstr>Cambria</vt:lpstr>
      <vt:lpstr>Cambria-Bold</vt:lpstr>
      <vt:lpstr>Cambria-Italic</vt:lpstr>
      <vt:lpstr>Futura Bold</vt:lpstr>
      <vt:lpstr>Futura PT Medium</vt:lpstr>
      <vt:lpstr>Futura Std Medium Condensed</vt:lpstr>
      <vt:lpstr>Helvetica</vt:lpstr>
      <vt:lpstr>Office Theme</vt:lpstr>
      <vt:lpstr>Lección 20 Fe y confianza</vt:lpstr>
      <vt:lpstr>OBJETIVOS</vt:lpstr>
      <vt:lpstr>VOCABULARIO</vt:lpstr>
      <vt:lpstr>TEXTO BÍBLICO: Proverbios 3.1-3</vt:lpstr>
      <vt:lpstr>TEXTO BÍBLICO: Proverbios 3.4-5</vt:lpstr>
      <vt:lpstr>TEXTO BÍBLICO: Proverbios 3.6-7</vt:lpstr>
      <vt:lpstr>TEXTO BÍBLICO: Proverbios 3.8</vt:lpstr>
      <vt:lpstr>RESUMEN</vt:lpstr>
      <vt:lpstr>ORACIÓN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7 JESÚS LES PREPARA UN DESAYUNO</dc:title>
  <dc:creator>Jesus Rodriguez-Cortes</dc:creator>
  <cp:lastModifiedBy>Jesus Rodriguez-Cortes</cp:lastModifiedBy>
  <cp:revision>379</cp:revision>
  <dcterms:modified xsi:type="dcterms:W3CDTF">2023-12-15T16:30:19Z</dcterms:modified>
</cp:coreProperties>
</file>