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2"/>
    <p:sldId id="257" r:id="rId3"/>
    <p:sldId id="258" r:id="rId4"/>
    <p:sldId id="260" r:id="rId5"/>
    <p:sldId id="328" r:id="rId6"/>
    <p:sldId id="329" r:id="rId7"/>
    <p:sldId id="330" r:id="rId8"/>
    <p:sldId id="331" r:id="rId9"/>
    <p:sldId id="332" r:id="rId10"/>
    <p:sldId id="266" r:id="rId11"/>
    <p:sldId id="320" r:id="rId12"/>
    <p:sldId id="269" r:id="rId13"/>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914400" y="1122362"/>
            <a:ext cx="103632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40"/>
            <a:ext cx="10515601"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4"/>
            <a:ext cx="10515601"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7"/>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2"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6172201" y="1681163"/>
            <a:ext cx="5183190"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7"/>
            <a:ext cx="6172203"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839786" y="2057400"/>
            <a:ext cx="3932241"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7"/>
            <a:ext cx="6172203" cy="487362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81" y="6414762"/>
            <a:ext cx="258620" cy="248302"/>
          </a:xfrm>
          <a:prstGeom prst="rect">
            <a:avLst/>
          </a:prstGeom>
          <a:ln w="12700">
            <a:miter lim="400000"/>
          </a:ln>
        </p:spPr>
        <p:txBody>
          <a:bodyPr wrap="none" lIns="45718" tIns="45718" rIns="45718" bIns="45718" anchor="ctr">
            <a:spAutoFit/>
          </a:bodyPr>
          <a:lstStyle>
            <a:lvl1pPr algn="r">
              <a:defRPr sz="1200">
                <a:solidFill>
                  <a:srgbClr val="898989"/>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6" y="2039314"/>
            <a:ext cx="4443416"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b="0" i="0" u="none" strike="noStrike" baseline="0" dirty="0">
                <a:solidFill>
                  <a:srgbClr val="000000"/>
                </a:solidFill>
                <a:latin typeface="Futura Bold"/>
              </a:rPr>
              <a:t>Lucas 1.36-45, 56</a:t>
            </a:r>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310633" cy="163121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r>
              <a:rPr lang="es-ES" dirty="0">
                <a:latin typeface="Cambria" panose="02040503050406030204" pitchFamily="18" charset="0"/>
                <a:ea typeface="Cambria" panose="02040503050406030204" pitchFamily="18" charset="0"/>
              </a:rPr>
              <a:t>«Y aconteció que cuando oyó </a:t>
            </a:r>
            <a:r>
              <a:rPr lang="es-ES" dirty="0" err="1">
                <a:latin typeface="Cambria" panose="02040503050406030204" pitchFamily="18" charset="0"/>
                <a:ea typeface="Cambria" panose="02040503050406030204" pitchFamily="18" charset="0"/>
              </a:rPr>
              <a:t>Elisabet</a:t>
            </a:r>
            <a:r>
              <a:rPr lang="es-ES" dirty="0">
                <a:latin typeface="Cambria" panose="02040503050406030204" pitchFamily="18" charset="0"/>
                <a:ea typeface="Cambria" panose="02040503050406030204" pitchFamily="18" charset="0"/>
              </a:rPr>
              <a:t> la salutación de María, la criatura saltó en su vientre, y </a:t>
            </a:r>
            <a:r>
              <a:rPr lang="es-ES" dirty="0" err="1">
                <a:latin typeface="Cambria" panose="02040503050406030204" pitchFamily="18" charset="0"/>
                <a:ea typeface="Cambria" panose="02040503050406030204" pitchFamily="18" charset="0"/>
              </a:rPr>
              <a:t>Elisabet</a:t>
            </a:r>
            <a:r>
              <a:rPr lang="es-ES" dirty="0">
                <a:latin typeface="Cambria" panose="02040503050406030204" pitchFamily="18" charset="0"/>
                <a:ea typeface="Cambria" panose="02040503050406030204" pitchFamily="18" charset="0"/>
              </a:rPr>
              <a:t>, llena del Espíritu Santo, exclamó a gran voz: —Bendita tú entre las mujeres y bendito el fruto de tu vientre».</a:t>
            </a:r>
          </a:p>
          <a:p>
            <a:pPr algn="r"/>
            <a:r>
              <a:rPr lang="es-PR" dirty="0">
                <a:latin typeface="Cambria" panose="02040503050406030204" pitchFamily="18" charset="0"/>
                <a:ea typeface="Cambria" panose="02040503050406030204" pitchFamily="18" charset="0"/>
              </a:rPr>
              <a:t>Lucas 1.41-42a</a:t>
            </a: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607147" cy="2096344"/>
          </a:xfrm>
          <a:prstGeom prst="rect">
            <a:avLst/>
          </a:prstGeom>
        </p:spPr>
        <p:txBody>
          <a:bodyPr>
            <a:normAutofit/>
          </a:bodyPr>
          <a:lstStyle/>
          <a:p>
            <a:pPr algn="l" defTabSz="886967">
              <a:defRPr sz="4800">
                <a:solidFill>
                  <a:srgbClr val="4DA1AF"/>
                </a:solidFill>
                <a:latin typeface="Futura PT Heavy"/>
                <a:ea typeface="Futura PT Heavy"/>
                <a:cs typeface="Futura PT Heavy"/>
                <a:sym typeface="Futura PT Heavy"/>
              </a:defRPr>
            </a:pPr>
            <a:r>
              <a:rPr lang="es-PR" sz="4800" dirty="0">
                <a:latin typeface="Futura Bold"/>
              </a:rPr>
              <a:t>Lección 17</a:t>
            </a:r>
          </a:p>
          <a:p>
            <a:pPr algn="l" defTabSz="886967">
              <a:defRPr sz="4800">
                <a:solidFill>
                  <a:srgbClr val="4DA1AF"/>
                </a:solidFill>
                <a:latin typeface="Futura PT Heavy"/>
                <a:ea typeface="Futura PT Heavy"/>
                <a:cs typeface="Futura PT Heavy"/>
                <a:sym typeface="Futura PT Heavy"/>
              </a:defRPr>
            </a:pPr>
            <a:r>
              <a:rPr lang="es-PR" sz="4400" dirty="0">
                <a:solidFill>
                  <a:srgbClr val="C8334A"/>
                </a:solidFill>
                <a:latin typeface="Futura Bold"/>
                <a:ea typeface="Futura Bold"/>
                <a:cs typeface="Futura Bold"/>
                <a:sym typeface="Futura Bold"/>
              </a:rPr>
              <a:t>La fe de </a:t>
            </a:r>
            <a:r>
              <a:rPr lang="es-PR" sz="4400" dirty="0" err="1">
                <a:solidFill>
                  <a:srgbClr val="C8334A"/>
                </a:solidFill>
                <a:latin typeface="Futura Bold"/>
                <a:ea typeface="Futura Bold"/>
                <a:cs typeface="Futura Bold"/>
                <a:sym typeface="Futura Bold"/>
              </a:rPr>
              <a:t>Elisabet</a:t>
            </a:r>
            <a:r>
              <a:rPr lang="es-PR" sz="4400" dirty="0">
                <a:solidFill>
                  <a:srgbClr val="C8334A"/>
                </a:solidFill>
                <a:latin typeface="Futura Bold"/>
                <a:ea typeface="Futura Bold"/>
                <a:cs typeface="Futura Bold"/>
                <a:sym typeface="Futura Bold"/>
              </a:rPr>
              <a:t> y María </a:t>
            </a:r>
            <a:endParaRPr lang="es-PR" sz="4800" dirty="0">
              <a:solidFill>
                <a:srgbClr val="C8334A"/>
              </a:solidFill>
              <a:latin typeface="Futura Bold"/>
              <a:ea typeface="Futura Bold"/>
              <a:cs typeface="Futura Bold"/>
              <a:sym typeface="Futura Bold"/>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844383"/>
            <a:ext cx="8686800" cy="23936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r>
              <a:rPr lang="es-ES" sz="2100" dirty="0">
                <a:latin typeface="Cambria" panose="02040503050406030204" pitchFamily="18" charset="0"/>
              </a:rPr>
              <a:t>Las sorpresas de la vida, por muy buenas que sean, generan también una intranquilidad que, si seguimos el modelo de María y </a:t>
            </a:r>
            <a:r>
              <a:rPr lang="es-ES" sz="2100" dirty="0" err="1">
                <a:latin typeface="Cambria" panose="02040503050406030204" pitchFamily="18" charset="0"/>
              </a:rPr>
              <a:t>Elisabet</a:t>
            </a:r>
            <a:r>
              <a:rPr lang="es-ES" sz="2100" dirty="0">
                <a:latin typeface="Cambria" panose="02040503050406030204" pitchFamily="18" charset="0"/>
              </a:rPr>
              <a:t>, podremos superar con la compañía adecuada. María y </a:t>
            </a:r>
            <a:r>
              <a:rPr lang="es-ES" sz="2100" dirty="0" err="1">
                <a:latin typeface="Cambria" panose="02040503050406030204" pitchFamily="18" charset="0"/>
              </a:rPr>
              <a:t>Elisabet</a:t>
            </a:r>
            <a:r>
              <a:rPr lang="es-ES" sz="2100" dirty="0">
                <a:latin typeface="Cambria" panose="02040503050406030204" pitchFamily="18" charset="0"/>
              </a:rPr>
              <a:t> experimentan la bendición de Dios de forma inesperada. Se trata de excelentes noticias de bendición para ellas, pero no exentas de ocasionar intranquilidad, perturbación y miedo en ambas.</a:t>
            </a: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3232182"/>
            <a:ext cx="8686800" cy="161807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r>
              <a:rPr lang="es-ES" sz="2100" dirty="0">
                <a:latin typeface="Cambria" panose="02040503050406030204" pitchFamily="18" charset="0"/>
              </a:rPr>
              <a:t>La fe y experiencia compartida por ambas mujeres posibilitó también el mutuo fortalecimiento de espíritu. Fue posible reconocerse recíprocamente como destinatarias de la bendición de Dios y animarse a creer en que Dios cumpliría las promesas que había hecho.</a:t>
            </a: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404404796"/>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68437" y="2281531"/>
            <a:ext cx="9236076" cy="27814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lvl1pPr defTabSz="584200">
              <a:lnSpc>
                <a:spcPct val="120000"/>
              </a:lnSpc>
              <a:defRPr sz="2600" i="1">
                <a:latin typeface="Cambria"/>
                <a:ea typeface="Cambria"/>
                <a:cs typeface="Cambria"/>
                <a:sym typeface="Cambria"/>
              </a:defRPr>
            </a:lvl1pPr>
          </a:lstStyle>
          <a:p>
            <a:r>
              <a:rPr lang="es-ES" sz="2100" dirty="0">
                <a:latin typeface="Cambria-Italic"/>
              </a:rPr>
              <a:t>Dios nuestro, te damos gloria y honra. Gracias por hacer provisión de personas con las que podemos compartir nuestras alegrías y nuestras luchas, personas a quienes podemos volvernos cuando necesitamos procesar los eventos importantes de nuestra vida. Gracias porque por encima de todas las cosas y de todo ser humano, podemos acudir a ti. Permite que otras personas puedan encontrar en nosotros aliento y apoyo espiritual de manera que fortalezca nuestra fe en ti. En el nombre de Jesús oramos, amén.</a:t>
            </a:r>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r>
              <a:rPr lang="es-ES" sz="2300" dirty="0">
                <a:latin typeface="Cambria" panose="02040503050406030204" pitchFamily="18" charset="0"/>
              </a:rPr>
              <a:t>Hacer las conexiones necesarias entre las vidas de dos mujeres, </a:t>
            </a:r>
            <a:r>
              <a:rPr lang="es-ES" sz="2300" dirty="0" err="1">
                <a:latin typeface="Cambria" panose="02040503050406030204" pitchFamily="18" charset="0"/>
              </a:rPr>
              <a:t>Elisabet</a:t>
            </a:r>
            <a:r>
              <a:rPr lang="es-ES" sz="2300" dirty="0">
                <a:latin typeface="Cambria" panose="02040503050406030204" pitchFamily="18" charset="0"/>
              </a:rPr>
              <a:t> y María, quienes enfrentan circunstancias extraordinarias en el gran esquema de salvación de Dios. </a:t>
            </a:r>
          </a:p>
          <a:p>
            <a:r>
              <a:rPr lang="es-ES" sz="2300" dirty="0">
                <a:latin typeface="Cambria" panose="02040503050406030204" pitchFamily="18" charset="0"/>
              </a:rPr>
              <a:t>Empatizar con el deseo de María de visitar a </a:t>
            </a:r>
            <a:r>
              <a:rPr lang="es-ES" sz="2300" dirty="0" err="1">
                <a:latin typeface="Cambria" panose="02040503050406030204" pitchFamily="18" charset="0"/>
              </a:rPr>
              <a:t>Elisabet</a:t>
            </a:r>
            <a:r>
              <a:rPr lang="es-ES" sz="2300" dirty="0">
                <a:latin typeface="Cambria" panose="02040503050406030204" pitchFamily="18" charset="0"/>
              </a:rPr>
              <a:t>. </a:t>
            </a:r>
          </a:p>
          <a:p>
            <a:r>
              <a:rPr lang="es-ES" sz="2300" dirty="0">
                <a:latin typeface="Cambria" panose="02040503050406030204" pitchFamily="18" charset="0"/>
              </a:rPr>
              <a:t>Participar en la comunidad cristiana para fortalecer la fe.</a:t>
            </a: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t>VOCABULARIO</a:t>
            </a:r>
          </a:p>
        </p:txBody>
      </p:sp>
      <p:sp>
        <p:nvSpPr>
          <p:cNvPr id="108" name="Content Placeholder 2"/>
          <p:cNvSpPr txBox="1">
            <a:spLocks noGrp="1"/>
          </p:cNvSpPr>
          <p:nvPr>
            <p:ph type="body" idx="1"/>
          </p:nvPr>
        </p:nvSpPr>
        <p:spPr>
          <a:xfrm>
            <a:off x="1439722" y="2392413"/>
            <a:ext cx="9312555" cy="3938509"/>
          </a:xfrm>
          <a:prstGeom prst="rect">
            <a:avLst/>
          </a:prstGeom>
        </p:spPr>
        <p:txBody>
          <a:bodyPr>
            <a:noAutofit/>
          </a:bodyPr>
          <a:lstStyle/>
          <a:p>
            <a:r>
              <a:rPr lang="es-ES" sz="2300" b="1" dirty="0">
                <a:latin typeface="Cambria-Bold"/>
              </a:rPr>
              <a:t>Ángel:</a:t>
            </a:r>
            <a:r>
              <a:rPr lang="es-ES" sz="2300" dirty="0">
                <a:latin typeface="Cambria-Bold"/>
              </a:rPr>
              <a:t> En la literatura bíblica se describe con este nombre, principalmente, a seres celestiales que prestan servicio a Dios ante los seres humanos. En ocasiones, la intervención de los ángeles es descrita con características que hacen pensar que se trata de una manifestación de Dios mismo. Este último es el caso de las narraciones en las cuales interviene un ser descrito como el «ángel del Señor».</a:t>
            </a: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Lucas 1.36-37</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427425"/>
            <a:ext cx="4300540" cy="30880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36  Y he aquí también tu parienta </a:t>
            </a:r>
            <a:r>
              <a:rPr lang="es-ES" sz="2100" dirty="0" err="1">
                <a:latin typeface="Cambria" panose="02040503050406030204" pitchFamily="18" charset="0"/>
              </a:rPr>
              <a:t>Elisabet</a:t>
            </a:r>
            <a:r>
              <a:rPr lang="es-ES" sz="2100" dirty="0">
                <a:latin typeface="Cambria" panose="02040503050406030204" pitchFamily="18" charset="0"/>
              </a:rPr>
              <a:t>, la que llamaban estéril, ha concebido hijo en su vejez y éste es el sexto mes para ella,  </a:t>
            </a:r>
          </a:p>
          <a:p>
            <a:endParaRPr lang="es-ES" sz="2100" dirty="0">
              <a:latin typeface="Cambria" panose="02040503050406030204" pitchFamily="18" charset="0"/>
            </a:endParaRPr>
          </a:p>
          <a:p>
            <a:r>
              <a:rPr lang="es-ES" sz="2100" dirty="0">
                <a:latin typeface="Cambria" panose="02040503050406030204" pitchFamily="18" charset="0"/>
              </a:rPr>
              <a:t>37  pues nada hay imposible para Dios.</a:t>
            </a:r>
          </a:p>
        </p:txBody>
      </p:sp>
      <p:sp>
        <p:nvSpPr>
          <p:cNvPr id="122" name="VP…"/>
          <p:cNvSpPr txBox="1"/>
          <p:nvPr/>
        </p:nvSpPr>
        <p:spPr>
          <a:xfrm>
            <a:off x="6443497" y="2427425"/>
            <a:ext cx="5023442" cy="28171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36    También tu parienta Isabel va a tener un hijo, a pesar de que es anciana; la que decían que no podía tener hijos, está encinta desde hace seis meses.  </a:t>
            </a:r>
          </a:p>
          <a:p>
            <a:endParaRPr lang="es-ES" sz="2100" dirty="0">
              <a:latin typeface="Cambria" panose="02040503050406030204" pitchFamily="18" charset="0"/>
            </a:endParaRPr>
          </a:p>
          <a:p>
            <a:r>
              <a:rPr lang="es-ES" sz="2100" dirty="0">
                <a:latin typeface="Cambria" panose="02040503050406030204" pitchFamily="18" charset="0"/>
              </a:rPr>
              <a:t>37  Para Dios no hay nada imposible.</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Lucas 1.38-39</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265843"/>
            <a:ext cx="4300540" cy="34111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38  Entonces María dijo:—Aquí está la sierva del Señor; hágase conmigo conforme a tu palabra. Y el ángel se fue de su presencia. </a:t>
            </a:r>
          </a:p>
          <a:p>
            <a:endParaRPr lang="es-ES" sz="2100" dirty="0">
              <a:latin typeface="Cambria" panose="02040503050406030204" pitchFamily="18" charset="0"/>
            </a:endParaRPr>
          </a:p>
          <a:p>
            <a:r>
              <a:rPr lang="es-ES" sz="2100" dirty="0">
                <a:latin typeface="Cambria" panose="02040503050406030204" pitchFamily="18" charset="0"/>
              </a:rPr>
              <a:t>39  En aquellos días, levantándose María, fue de prisa a la montaña, a una ciudad de Judá;</a:t>
            </a:r>
          </a:p>
        </p:txBody>
      </p:sp>
      <p:sp>
        <p:nvSpPr>
          <p:cNvPr id="122" name="VP…"/>
          <p:cNvSpPr txBox="1"/>
          <p:nvPr/>
        </p:nvSpPr>
        <p:spPr>
          <a:xfrm>
            <a:off x="6443497" y="2265843"/>
            <a:ext cx="5023442" cy="314034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38  Entonces María dijo: —Yo soy esclava del Señor; que Dios haga conmigo como me has dicho. Con esto, el ángel se fue. </a:t>
            </a:r>
          </a:p>
          <a:p>
            <a:endParaRPr lang="es-ES" sz="2100" dirty="0">
              <a:latin typeface="Cambria" panose="02040503050406030204" pitchFamily="18" charset="0"/>
            </a:endParaRPr>
          </a:p>
          <a:p>
            <a:r>
              <a:rPr lang="es-ES" sz="2100" dirty="0">
                <a:latin typeface="Cambria" panose="02040503050406030204" pitchFamily="18" charset="0"/>
              </a:rPr>
              <a:t>39  Por aquellos días, María se fue de prisa a un pueblo de la región montañosa de Judea,</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77439271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Lucas 1.40-41</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427425"/>
            <a:ext cx="4300540" cy="30880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40   entró en casa de Zacarías y saludó a </a:t>
            </a:r>
            <a:r>
              <a:rPr lang="es-ES" sz="2100" dirty="0" err="1">
                <a:latin typeface="Cambria" panose="02040503050406030204" pitchFamily="18" charset="0"/>
              </a:rPr>
              <a:t>Elisabet</a:t>
            </a:r>
            <a:r>
              <a:rPr lang="es-ES" sz="2100" dirty="0">
                <a:latin typeface="Cambria" panose="02040503050406030204" pitchFamily="18" charset="0"/>
              </a:rPr>
              <a:t>.  </a:t>
            </a:r>
          </a:p>
          <a:p>
            <a:endParaRPr lang="es-ES" sz="2100" dirty="0">
              <a:latin typeface="Cambria" panose="02040503050406030204" pitchFamily="18" charset="0"/>
            </a:endParaRPr>
          </a:p>
          <a:p>
            <a:r>
              <a:rPr lang="es-ES" sz="2100" dirty="0">
                <a:latin typeface="Cambria" panose="02040503050406030204" pitchFamily="18" charset="0"/>
              </a:rPr>
              <a:t>41  Y aconteció que cuando oyó </a:t>
            </a:r>
            <a:r>
              <a:rPr lang="es-ES" sz="2100" dirty="0" err="1">
                <a:latin typeface="Cambria" panose="02040503050406030204" pitchFamily="18" charset="0"/>
              </a:rPr>
              <a:t>Elisabet</a:t>
            </a:r>
            <a:r>
              <a:rPr lang="es-ES" sz="2100" dirty="0">
                <a:latin typeface="Cambria" panose="02040503050406030204" pitchFamily="18" charset="0"/>
              </a:rPr>
              <a:t> la salutación de María, la criatura saltó en su vientre, y </a:t>
            </a:r>
            <a:r>
              <a:rPr lang="es-ES" sz="2100" dirty="0" err="1">
                <a:latin typeface="Cambria" panose="02040503050406030204" pitchFamily="18" charset="0"/>
              </a:rPr>
              <a:t>Elisabet</a:t>
            </a:r>
            <a:r>
              <a:rPr lang="es-ES" sz="2100" dirty="0">
                <a:latin typeface="Cambria" panose="02040503050406030204" pitchFamily="18" charset="0"/>
              </a:rPr>
              <a:t>, llena del Espíritu Santo,</a:t>
            </a:r>
          </a:p>
        </p:txBody>
      </p:sp>
      <p:sp>
        <p:nvSpPr>
          <p:cNvPr id="122" name="VP…"/>
          <p:cNvSpPr txBox="1"/>
          <p:nvPr/>
        </p:nvSpPr>
        <p:spPr>
          <a:xfrm>
            <a:off x="6443497" y="2427425"/>
            <a:ext cx="5023442" cy="28171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40  y entró en la casa de Zacarías y saludó a Isabel.  </a:t>
            </a:r>
          </a:p>
          <a:p>
            <a:endParaRPr lang="es-ES" sz="2100" dirty="0">
              <a:latin typeface="Cambria" panose="02040503050406030204" pitchFamily="18" charset="0"/>
            </a:endParaRPr>
          </a:p>
          <a:p>
            <a:r>
              <a:rPr lang="es-ES" sz="2100" dirty="0">
                <a:latin typeface="Cambria" panose="02040503050406030204" pitchFamily="18" charset="0"/>
              </a:rPr>
              <a:t>41  Cuando Isabel oyó el saludo de María, la criatura se le estremeció en el vientre, y ella quedó llena del Espíritu Santo.</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139645721"/>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Lucas 1.42-43</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427426"/>
            <a:ext cx="4300540" cy="308802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42  exclamó a gran voz: —Bendita tú entre las mujeres y bendito el fruto de tu vientre.</a:t>
            </a:r>
          </a:p>
          <a:p>
            <a:endParaRPr lang="es-ES" sz="2100" dirty="0">
              <a:latin typeface="Cambria" panose="02040503050406030204" pitchFamily="18" charset="0"/>
            </a:endParaRPr>
          </a:p>
          <a:p>
            <a:r>
              <a:rPr lang="es-ES" sz="2100" dirty="0">
                <a:latin typeface="Cambria" panose="02040503050406030204" pitchFamily="18" charset="0"/>
              </a:rPr>
              <a:t>43  ¿Por qué se me concede esto a mí, que la madre de mi Señor venga a mí?,</a:t>
            </a:r>
          </a:p>
        </p:txBody>
      </p:sp>
      <p:sp>
        <p:nvSpPr>
          <p:cNvPr id="122" name="VP…"/>
          <p:cNvSpPr txBox="1"/>
          <p:nvPr/>
        </p:nvSpPr>
        <p:spPr>
          <a:xfrm>
            <a:off x="6443497" y="2427426"/>
            <a:ext cx="5023442" cy="28171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42  Entonces, con voz muy fuerte, dijo: —¡Dios te ha bendecido más que a todas las mujeres, y ha bendecido a tu hijo!  </a:t>
            </a:r>
          </a:p>
          <a:p>
            <a:endParaRPr lang="es-ES" sz="2100" dirty="0">
              <a:latin typeface="Cambria" panose="02040503050406030204" pitchFamily="18" charset="0"/>
            </a:endParaRPr>
          </a:p>
          <a:p>
            <a:r>
              <a:rPr lang="es-ES" sz="2100" dirty="0">
                <a:latin typeface="Cambria" panose="02040503050406030204" pitchFamily="18" charset="0"/>
              </a:rPr>
              <a:t>43  ¿Quién soy yo, para que venga a visitarme la madre de mi Señor?</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626718684"/>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Lucas 1.44-45</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265843"/>
            <a:ext cx="4300540" cy="34111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44  porque tan pronto como llegó la voz de tu salutación a mis oídos, la criatura saltó de alegría en mi vientre.  </a:t>
            </a:r>
          </a:p>
          <a:p>
            <a:endParaRPr lang="es-ES" sz="2100" dirty="0">
              <a:latin typeface="Cambria" panose="02040503050406030204" pitchFamily="18" charset="0"/>
            </a:endParaRPr>
          </a:p>
          <a:p>
            <a:r>
              <a:rPr lang="es-ES" sz="2100" dirty="0">
                <a:latin typeface="Cambria" panose="02040503050406030204" pitchFamily="18" charset="0"/>
              </a:rPr>
              <a:t>45  Bienaventurada la que creyó, porque se cumplirá lo que le fue dicho de parte del Señor.</a:t>
            </a:r>
          </a:p>
        </p:txBody>
      </p:sp>
      <p:sp>
        <p:nvSpPr>
          <p:cNvPr id="122" name="VP…"/>
          <p:cNvSpPr txBox="1"/>
          <p:nvPr/>
        </p:nvSpPr>
        <p:spPr>
          <a:xfrm>
            <a:off x="6443497" y="2265843"/>
            <a:ext cx="5023442" cy="28171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44  Pues tan pronto como oí tu saludo, mi hijo se estremeció de alegría en mi vientre.  </a:t>
            </a:r>
          </a:p>
          <a:p>
            <a:endParaRPr lang="es-ES" sz="2100" dirty="0">
              <a:latin typeface="Cambria" panose="02040503050406030204" pitchFamily="18" charset="0"/>
            </a:endParaRPr>
          </a:p>
          <a:p>
            <a:r>
              <a:rPr lang="es-ES" sz="2100" dirty="0">
                <a:latin typeface="Cambria" panose="02040503050406030204" pitchFamily="18" charset="0"/>
              </a:rPr>
              <a:t>45  ¡Dichosa tú por haber creído que han de cumplirse las cosas que el Señor te ha dicho!</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424793739"/>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sym typeface="Futura PT Medium"/>
              </a:rPr>
              <a:t>Lucas 1.56</a:t>
            </a:r>
            <a:endParaRPr lang="es-PR" dirty="0">
              <a:solidFill>
                <a:srgbClr val="843C0B"/>
              </a:solidFill>
              <a:latin typeface="Futura PT Medium"/>
              <a:ea typeface="Futura PT Medium"/>
              <a:cs typeface="Futura PT Medium"/>
              <a:sym typeface="Futura PT Medium"/>
            </a:endParaRP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3073756"/>
            <a:ext cx="4300540" cy="17953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r>
              <a:rPr lang="es-ES" sz="2100" dirty="0">
                <a:latin typeface="Cambria" panose="02040503050406030204" pitchFamily="18" charset="0"/>
              </a:rPr>
              <a:t>56  Se quedó María con ella como tres meses; después se volvió a su casa».</a:t>
            </a:r>
          </a:p>
        </p:txBody>
      </p:sp>
      <p:sp>
        <p:nvSpPr>
          <p:cNvPr id="122" name="VP…"/>
          <p:cNvSpPr txBox="1"/>
          <p:nvPr/>
        </p:nvSpPr>
        <p:spPr>
          <a:xfrm>
            <a:off x="6443497" y="3073756"/>
            <a:ext cx="5023442" cy="152452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r>
              <a:rPr lang="es-ES" sz="2100" dirty="0">
                <a:latin typeface="Cambria" panose="02040503050406030204" pitchFamily="18" charset="0"/>
              </a:rPr>
              <a:t>56  María se quedó con Isabel unos tres meses, y después regresó a su casa.</a:t>
            </a:r>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544487984"/>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7004</TotalTime>
  <Words>458</Words>
  <Application>Microsoft Office PowerPoint</Application>
  <PresentationFormat>Widescreen</PresentationFormat>
  <Paragraphs>80</Paragraphs>
  <Slides>12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12</vt:i4>
      </vt:variant>
    </vt:vector>
  </HeadingPairs>
  <TitlesOfParts>
    <vt:vector size="22" baseType="lpstr">
      <vt:lpstr>Arial</vt:lpstr>
      <vt:lpstr>Calibri</vt:lpstr>
      <vt:lpstr>Cambria</vt:lpstr>
      <vt:lpstr>Cambria-Bold</vt:lpstr>
      <vt:lpstr>Cambria-Italic</vt:lpstr>
      <vt:lpstr>Futura Bold</vt:lpstr>
      <vt:lpstr>Futura PT Medium</vt:lpstr>
      <vt:lpstr>Futura Std Medium Condensed</vt:lpstr>
      <vt:lpstr>Helvetica</vt:lpstr>
      <vt:lpstr>Office Theme</vt:lpstr>
      <vt:lpstr>Lección 17 La fe de Elisabet y María </vt:lpstr>
      <vt:lpstr>OBJETIVOS</vt:lpstr>
      <vt:lpstr>VOCABULARIO</vt:lpstr>
      <vt:lpstr>TEXTO BÍBLICO: Lucas 1.36-37</vt:lpstr>
      <vt:lpstr>TEXTO BÍBLICO: Lucas 1.38-39</vt:lpstr>
      <vt:lpstr>TEXTO BÍBLICO: Lucas 1.40-41</vt:lpstr>
      <vt:lpstr>TEXTO BÍBLICO: Lucas 1.42-43</vt:lpstr>
      <vt:lpstr>TEXTO BÍBLICO: Lucas 1.44-45</vt:lpstr>
      <vt:lpstr>TEXTO BÍBLICO: Lucas 1.56</vt:lpstr>
      <vt:lpstr>RESUMEN</vt:lpstr>
      <vt:lpstr>RESUMEN</vt:lpstr>
      <vt:lpstr>ORACIÓN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7 JESÚS LES PREPARA UN DESAYUNO</dc:title>
  <dc:creator>Jesus Rodriguez-Cortes</dc:creator>
  <cp:lastModifiedBy>Jesus Rodriguez-Cortes</cp:lastModifiedBy>
  <cp:revision>355</cp:revision>
  <dcterms:modified xsi:type="dcterms:W3CDTF">2023-11-11T15:05:14Z</dcterms:modified>
</cp:coreProperties>
</file>