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60" r:id="rId5"/>
    <p:sldId id="314" r:id="rId6"/>
    <p:sldId id="315" r:id="rId7"/>
    <p:sldId id="316" r:id="rId8"/>
    <p:sldId id="317" r:id="rId9"/>
    <p:sldId id="318" r:id="rId10"/>
    <p:sldId id="319" r:id="rId11"/>
    <p:sldId id="266" r:id="rId12"/>
    <p:sldId id="320" r:id="rId13"/>
    <p:sldId id="269" r:id="rId1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1 Samuel 17.31-37, 45, 48-50</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3234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«Jehová —añadió David—, que me ha librado de las garras del león y de las garras del oso, él también me librará de manos de este filisteo».</a:t>
            </a:r>
          </a:p>
          <a:p>
            <a:pPr algn="r"/>
            <a:r>
              <a:rPr lang="es-PR" dirty="0">
                <a:latin typeface="Cambria" panose="02040503050406030204" pitchFamily="18" charset="0"/>
                <a:ea typeface="Cambria" panose="02040503050406030204" pitchFamily="18" charset="0"/>
              </a:rPr>
              <a:t>1 Samuel 17.37a</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15</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La fe de David</a:t>
            </a:r>
            <a:endParaRPr lang="es-PR" sz="4800" dirty="0">
              <a:solidFill>
                <a:srgbClr val="C8334A"/>
              </a:solidFill>
              <a:latin typeface="Futura Bold"/>
              <a:ea typeface="Futura Bold"/>
              <a:cs typeface="Futura Bold"/>
              <a:sym typeface="Futura Bo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Samuel 17.50</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912172"/>
            <a:ext cx="4300540" cy="21185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50  Así venció David al filisteo con honda y piedra. Hirió al filisteo y lo mató, sin tener David una espada en sus manos.</a:t>
            </a:r>
          </a:p>
        </p:txBody>
      </p:sp>
      <p:sp>
        <p:nvSpPr>
          <p:cNvPr id="122" name="VP…"/>
          <p:cNvSpPr txBox="1"/>
          <p:nvPr/>
        </p:nvSpPr>
        <p:spPr>
          <a:xfrm>
            <a:off x="6443497" y="2912172"/>
            <a:ext cx="5023442" cy="18476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50  Así fue como David venció al filisteo. Con sólo una honda y una piedra, David lo hirió de muerte.</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19016039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3038282"/>
            <a:ext cx="8686800" cy="20058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Frecuentemente, los desafíos que encontramos en nuestras vidas nos parecen gigantes difíciles de vencer. En ocasiones, las valoraciones que otros hacen de nosotros o nuestras autopercepciones podrían llevarnos a la conclusión de que no contamos con las habilidades suficientes para enfrentar a estos gigantes.</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844383"/>
            <a:ext cx="8686800" cy="23936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En esos momentos, si seguimos el modelo de David, encontraremos que es posible recurrir a las herramientas espirituales que hemos desarrollado a lo largo de nuestras vidas, especialmente en situaciones difíciles del pasado, para usarlas en el presente. Bajo la motivación correcta, tales herramientas, por rudimentarias que parezcan, pueden ser usadas por el Señor para darnos la victoria.</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0440479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475430"/>
            <a:ext cx="9236076" cy="23936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r>
              <a:rPr lang="es-ES" sz="2100" dirty="0">
                <a:latin typeface="Cambria-Italic"/>
              </a:rPr>
              <a:t>Amado Señor, gracias por tu constante ayuda para que podamos enfrentar a nuestros gigantes. Te alabamos por tu grandeza y por tu gran misericordia. Ayúdanos a confiar en ti y encarar los desafíos que se nos presentan en la vida, especialmente cuando lo que escuchamos a nuestro alrededor son dudas respecto a nuestras habilidades para tal objetivo. Gracias porque en tu amor respondes a nuestro clamor. En el nombre de Jesús, </a:t>
            </a:r>
            <a:r>
              <a:rPr lang="es-ES" sz="2100">
                <a:latin typeface="Cambria-Italic"/>
              </a:rPr>
              <a:t>amén.</a:t>
            </a:r>
            <a:endParaRPr lang="es-ES" sz="2100" dirty="0">
              <a:latin typeface="Cambria-Italic"/>
            </a:endParaRP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s-ES" sz="2300" dirty="0">
                <a:latin typeface="Cambria" panose="02040503050406030204" pitchFamily="18" charset="0"/>
              </a:rPr>
              <a:t>Analizar la confianza de David al derrotar a Goliat. </a:t>
            </a:r>
          </a:p>
          <a:p>
            <a:r>
              <a:rPr lang="es-ES" sz="2300" dirty="0">
                <a:latin typeface="Cambria" panose="02040503050406030204" pitchFamily="18" charset="0"/>
              </a:rPr>
              <a:t>Aspirar a tener una confianza como la de David. </a:t>
            </a:r>
          </a:p>
          <a:p>
            <a:r>
              <a:rPr lang="es-ES" sz="2300" dirty="0">
                <a:latin typeface="Cambria" panose="02040503050406030204" pitchFamily="18" charset="0"/>
              </a:rPr>
              <a:t>Demostrar la fe que se tiene en Dios enfrentando los desafíos de la vida con confianza.</a:t>
            </a: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r>
              <a:rPr lang="es-ES" sz="2300" b="1" dirty="0">
                <a:latin typeface="Cambria-Bold"/>
              </a:rPr>
              <a:t>Filisteos:</a:t>
            </a:r>
            <a:r>
              <a:rPr lang="es-ES" sz="2300" dirty="0">
                <a:latin typeface="Cambria-Bold"/>
              </a:rPr>
              <a:t> Los filisteos fueron un pueblo guerrero que ocupó la zona suroccidental del territorio de Israel, en lo que sería conocido como Filistea. En su período de mayor auge, eran muy superiores a Israel en riqueza y tecnología, y, tal vez por la misma razón, se constituyeron en los principales enemigos del antiguo Israel entre 1200 y 1000 a. C.</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Samuel 17.31-32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427424"/>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31  Fueron oídas las palabras que había dicho David, y se lo contaron a Saúl, que lo hizo venir.  </a:t>
            </a:r>
          </a:p>
          <a:p>
            <a:endParaRPr lang="es-ES" sz="2100" dirty="0">
              <a:latin typeface="Cambria" panose="02040503050406030204" pitchFamily="18" charset="0"/>
            </a:endParaRPr>
          </a:p>
          <a:p>
            <a:r>
              <a:rPr lang="es-ES" sz="2100" dirty="0">
                <a:latin typeface="Cambria" panose="02040503050406030204" pitchFamily="18" charset="0"/>
              </a:rPr>
              <a:t>32  Dijo David a Saúl: —Que nadie se desanime a causa de ése; tu siervo irá y peleará contra este filisteo.</a:t>
            </a:r>
          </a:p>
        </p:txBody>
      </p:sp>
      <p:sp>
        <p:nvSpPr>
          <p:cNvPr id="122" name="VP…"/>
          <p:cNvSpPr txBox="1"/>
          <p:nvPr/>
        </p:nvSpPr>
        <p:spPr>
          <a:xfrm>
            <a:off x="6443497" y="2427424"/>
            <a:ext cx="5023442" cy="3463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31  Algunos que oyeron a David preguntar, fueron a contárselo a Saúl, y éste lo mandó llamar.  </a:t>
            </a:r>
          </a:p>
          <a:p>
            <a:endParaRPr lang="es-ES" sz="2100" dirty="0">
              <a:latin typeface="Cambria" panose="02040503050406030204" pitchFamily="18" charset="0"/>
            </a:endParaRPr>
          </a:p>
          <a:p>
            <a:r>
              <a:rPr lang="es-ES" sz="2100" dirty="0">
                <a:latin typeface="Cambria" panose="02040503050406030204" pitchFamily="18" charset="0"/>
              </a:rPr>
              <a:t>32  Entonces David le dijo a Saúl:—Nadie debe desanimarse por culpa de ese filisteo, porque yo, un servidor de Su Majestad, iré a pelear contra él.</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Samuel 17.33-34</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1906384"/>
            <a:ext cx="4300540" cy="47038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33  Dijo Saúl a David: ——Tú no podrás ir contra aquel filisteo, y pelear con él, porque eres un muchacho, mientras que él es un hombre de guerra desde su juventud. </a:t>
            </a:r>
          </a:p>
          <a:p>
            <a:endParaRPr lang="es-ES" sz="2100" dirty="0">
              <a:latin typeface="Cambria" panose="02040503050406030204" pitchFamily="18" charset="0"/>
            </a:endParaRPr>
          </a:p>
          <a:p>
            <a:r>
              <a:rPr lang="es-ES" sz="2100" dirty="0">
                <a:latin typeface="Cambria" panose="02040503050406030204" pitchFamily="18" charset="0"/>
              </a:rPr>
              <a:t>34  David respondió a Saúl: —Tu siervo era pastor de las ovejas de su padre. Cuando venía un león o un oso, y se llevaba algún cordero de la manada,</a:t>
            </a:r>
          </a:p>
        </p:txBody>
      </p:sp>
      <p:sp>
        <p:nvSpPr>
          <p:cNvPr id="122" name="VP…"/>
          <p:cNvSpPr txBox="1"/>
          <p:nvPr/>
        </p:nvSpPr>
        <p:spPr>
          <a:xfrm>
            <a:off x="6443497" y="1841500"/>
            <a:ext cx="5023442" cy="37866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33  —No puedes ir tú solo a luchar contra ese filisteo —contestó Saúl—, porque aún eres muy joven; en cambio, él ha sido hombre de guerra desde su juventud. </a:t>
            </a:r>
          </a:p>
          <a:p>
            <a:endParaRPr lang="es-ES" sz="2100" dirty="0">
              <a:latin typeface="Cambria" panose="02040503050406030204" pitchFamily="18" charset="0"/>
            </a:endParaRPr>
          </a:p>
          <a:p>
            <a:r>
              <a:rPr lang="es-ES" sz="2100" dirty="0">
                <a:latin typeface="Cambria" panose="02040503050406030204" pitchFamily="18" charset="0"/>
              </a:rPr>
              <a:t>34  David contestó: —Cuando yo, el servidor de Su Majestad, cuidaba las ovejas de mi padre, si un león o un oso venía y se llevaba una oveja del rebaño,</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3905338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Samuel 17.35-36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1942676"/>
            <a:ext cx="4300540" cy="40575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35  salía yo tras él, lo hería y se lo arrancaba de la boca; y si se revolvía contra mí, le echaba mano a la quijada, lo hería y lo mataba.  </a:t>
            </a:r>
          </a:p>
          <a:p>
            <a:endParaRPr lang="es-ES" sz="2100" dirty="0">
              <a:latin typeface="Cambria" panose="02040503050406030204" pitchFamily="18" charset="0"/>
            </a:endParaRPr>
          </a:p>
          <a:p>
            <a:r>
              <a:rPr lang="es-ES" sz="2100" dirty="0">
                <a:latin typeface="Cambria" panose="02040503050406030204" pitchFamily="18" charset="0"/>
              </a:rPr>
              <a:t>36  Ya fuera león o fuera oso, tu siervo lo mataba; y este filisteo incircunciso será como uno de ellos, porque ha provocado al ejército del Dios viviente.</a:t>
            </a:r>
          </a:p>
        </p:txBody>
      </p:sp>
      <p:sp>
        <p:nvSpPr>
          <p:cNvPr id="122" name="VP…"/>
          <p:cNvSpPr txBox="1"/>
          <p:nvPr/>
        </p:nvSpPr>
        <p:spPr>
          <a:xfrm>
            <a:off x="6443497" y="1942676"/>
            <a:ext cx="5023442" cy="41098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35  iba detrás de él y se la quitaba del hocico; y si se volvía para atacarme, lo agarraba por la quijada y le daba de golpes hasta matarlo.  </a:t>
            </a:r>
          </a:p>
          <a:p>
            <a:endParaRPr lang="es-ES" sz="2100" dirty="0">
              <a:latin typeface="Cambria" panose="02040503050406030204" pitchFamily="18" charset="0"/>
            </a:endParaRPr>
          </a:p>
          <a:p>
            <a:r>
              <a:rPr lang="es-ES" sz="2100" dirty="0">
                <a:latin typeface="Cambria" panose="02040503050406030204" pitchFamily="18" charset="0"/>
              </a:rPr>
              <a:t>36  Así fuera un león o un oso, este servidor de Su Majestad lo mataba. Y a este filisteo pagano le va a pasar lo mismo, porque ha desafiado al ejército del Dios viviente.</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0415289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Samuel 17.37</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589007"/>
            <a:ext cx="4300540" cy="27648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37  Jehová —añadió David—, que me ha librado de las garras del león y de las garras del oso, él también me librará de manos de este filisteo. Dijo Saúl a David: —Ve, y que Jehová sea contigo.</a:t>
            </a:r>
          </a:p>
        </p:txBody>
      </p:sp>
      <p:sp>
        <p:nvSpPr>
          <p:cNvPr id="122" name="VP…"/>
          <p:cNvSpPr txBox="1"/>
          <p:nvPr/>
        </p:nvSpPr>
        <p:spPr>
          <a:xfrm>
            <a:off x="6443497" y="2589007"/>
            <a:ext cx="5023442" cy="24940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37  El Señor, que me ha librado de las garras del león y del oso, también me librará de las manos de este filisteo. Entonces Saúl le dijo: —Anda, pues, y que el Señor te acompañe.</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10748147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Samuel 17.45</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589007"/>
            <a:ext cx="4300540" cy="27648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45  Entonces dijo David al filisteo: —Tú vienes contra mí con espada, lanza y jabalina; pero yo voy contra ti en el nombre de Jehová de los ejércitos, el Dios de los escuadrones de Israel, a quien tú has provocado.</a:t>
            </a:r>
          </a:p>
        </p:txBody>
      </p:sp>
      <p:sp>
        <p:nvSpPr>
          <p:cNvPr id="122" name="VP…"/>
          <p:cNvSpPr txBox="1"/>
          <p:nvPr/>
        </p:nvSpPr>
        <p:spPr>
          <a:xfrm>
            <a:off x="6443497" y="2589007"/>
            <a:ext cx="5023442" cy="24940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45  David le contestó: —Tú vienes contra mí con espada, lanza y jabalina, pero yo voy contra ti en nombre del Señor todopoderoso, el Dios de los ejércitos de Israel, a los que tú has desafiado.</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81620961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Samuel 17.48-49</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1781094"/>
            <a:ext cx="4300540" cy="43806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48  Aconteció que cuando el filisteo se levantó y echó a andar para ir al encuentro de David, David se dio prisa y corrió a la línea de batalla contra el filisteo.  </a:t>
            </a:r>
          </a:p>
          <a:p>
            <a:endParaRPr lang="es-ES" sz="2100" dirty="0">
              <a:latin typeface="Cambria" panose="02040503050406030204" pitchFamily="18" charset="0"/>
            </a:endParaRPr>
          </a:p>
          <a:p>
            <a:r>
              <a:rPr lang="es-ES" sz="2100" dirty="0">
                <a:latin typeface="Cambria" panose="02040503050406030204" pitchFamily="18" charset="0"/>
              </a:rPr>
              <a:t>49  Metió David su mano en la bolsa, tomó de allí una piedra, la tiró con la honda e hirió al filisteo en la frente. La piedra se le clavó en la frente y cayó a tierra sobre su rostro.</a:t>
            </a:r>
          </a:p>
        </p:txBody>
      </p:sp>
      <p:sp>
        <p:nvSpPr>
          <p:cNvPr id="122" name="VP…"/>
          <p:cNvSpPr txBox="1"/>
          <p:nvPr/>
        </p:nvSpPr>
        <p:spPr>
          <a:xfrm>
            <a:off x="6443497" y="1841500"/>
            <a:ext cx="5023442" cy="41098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48  El filisteo se levantó y salió al encuentro de David, quien, a su vez, rápidamente se dispuso a hacer frente al filisteo:  </a:t>
            </a:r>
          </a:p>
          <a:p>
            <a:endParaRPr lang="es-ES" sz="2100" dirty="0">
              <a:latin typeface="Cambria" panose="02040503050406030204" pitchFamily="18" charset="0"/>
            </a:endParaRPr>
          </a:p>
          <a:p>
            <a:r>
              <a:rPr lang="es-ES" sz="2100" dirty="0">
                <a:latin typeface="Cambria" panose="02040503050406030204" pitchFamily="18" charset="0"/>
              </a:rPr>
              <a:t>49  metió su mano en la bolsa, sacó una piedra y, arrojándola con la honda contra el filisteo, lo hirió en la frente. Con la piedra clavada en la frente, el filisteo cayó de cara al suelo.</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691867618"/>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6981</TotalTime>
  <Words>430</Words>
  <Application>Microsoft Office PowerPoint</Application>
  <PresentationFormat>Widescreen</PresentationFormat>
  <Paragraphs>83</Paragraphs>
  <Slides>13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15 La fe de David</vt:lpstr>
      <vt:lpstr>OBJETIVOS</vt:lpstr>
      <vt:lpstr>VOCABULARIO</vt:lpstr>
      <vt:lpstr>TEXTO BÍBLICO: 1 Samuel 17.31-32</vt:lpstr>
      <vt:lpstr>TEXTO BÍBLICO: 1 Samuel 17.33-34</vt:lpstr>
      <vt:lpstr>TEXTO BÍBLICO: 1 Samuel 17.35-36</vt:lpstr>
      <vt:lpstr>TEXTO BÍBLICO: 1 Samuel 17.37</vt:lpstr>
      <vt:lpstr>TEXTO BÍBLICO: 1 Samuel 17.45</vt:lpstr>
      <vt:lpstr>TEXTO BÍBLICO: 1 Samuel 17.48-49</vt:lpstr>
      <vt:lpstr>TEXTO BÍBLICO: 1 Samuel 17.50</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329</cp:revision>
  <dcterms:modified xsi:type="dcterms:W3CDTF">2023-11-11T14:42:24Z</dcterms:modified>
</cp:coreProperties>
</file>