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300" r:id="rId6"/>
    <p:sldId id="301" r:id="rId7"/>
    <p:sldId id="302" r:id="rId8"/>
    <p:sldId id="303" r:id="rId9"/>
    <p:sldId id="304" r:id="rId10"/>
    <p:sldId id="305" r:id="rId11"/>
    <p:sldId id="266" r:id="rId12"/>
    <p:sldId id="298" r:id="rId13"/>
    <p:sldId id="299"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1 Corintios 10.23-11.1 </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7078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«[T]</a:t>
            </a:r>
            <a:r>
              <a:rPr lang="es-ES" dirty="0" err="1">
                <a:latin typeface="Cambria" panose="02040503050406030204" pitchFamily="18" charset="0"/>
                <a:ea typeface="Cambria" panose="02040503050406030204" pitchFamily="18" charset="0"/>
              </a:rPr>
              <a:t>odo</a:t>
            </a:r>
            <a:r>
              <a:rPr lang="es-ES" dirty="0">
                <a:latin typeface="Cambria" panose="02040503050406030204" pitchFamily="18" charset="0"/>
                <a:ea typeface="Cambria" panose="02040503050406030204" pitchFamily="18" charset="0"/>
              </a:rPr>
              <a:t> me es lícito, pero no todo edifica».</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1 Corintios 10.23b</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13</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Libertad y no libertinaje</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11.1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3235339"/>
            <a:ext cx="4300540" cy="14721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  Sed imitadores míos, así como yo lo soy de Cristo.</a:t>
            </a:r>
          </a:p>
        </p:txBody>
      </p:sp>
      <p:sp>
        <p:nvSpPr>
          <p:cNvPr id="122" name="VP…"/>
          <p:cNvSpPr txBox="1"/>
          <p:nvPr/>
        </p:nvSpPr>
        <p:spPr>
          <a:xfrm>
            <a:off x="6443497" y="3235339"/>
            <a:ext cx="5023442" cy="15245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  Sigan ustedes mi ejemplo, como yo sigo el ejemplo de Cristo.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0017230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999809"/>
            <a:ext cx="8686800" cy="20828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Somos llamados a celebrar la vida que Dios nos ha dado como expresión de su amor creador. </a:t>
            </a:r>
          </a:p>
          <a:p>
            <a:r>
              <a:rPr lang="es-ES" sz="2100" dirty="0">
                <a:latin typeface="Cambria" panose="02040503050406030204" pitchFamily="18" charset="0"/>
              </a:rPr>
              <a:t>La libertad que como don de Dios nos capacita para decidir sobre el alcance de todo lo que nos ocurre para escoger conforme a nuestros valores y creencias es un rasgo fundamental que distingue esa creación.</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12011"/>
            <a:ext cx="8686800" cy="2858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Toda conducta humana en el nivel del pensamiento y de la acción debe responder al ejercicio de una liberad responsable que se alimente de la ética cristiana.</a:t>
            </a:r>
          </a:p>
          <a:p>
            <a:r>
              <a:rPr lang="es-ES" sz="2100" dirty="0">
                <a:latin typeface="Cambria" panose="02040503050406030204" pitchFamily="18" charset="0"/>
              </a:rPr>
              <a:t>Al responder a la conducta y a los valores de la fe cristiana, y por ende teniendo a Cristo como paradigma, es necesario renunciar a esa libertad para no escandalizar a los demás, sobre todo en circunstancias no esenciales o de limitada trascendencia.</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0067615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12010"/>
            <a:ext cx="8686800" cy="2858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Toda acción debe tener como objetivo principal dar la gloria a Dios, lo que significa propiciar un encuentro fraternal con los demás centrado en el amor solidario. </a:t>
            </a:r>
          </a:p>
          <a:p>
            <a:r>
              <a:rPr lang="es-ES" sz="2100" dirty="0">
                <a:latin typeface="Cambria" panose="02040503050406030204" pitchFamily="18" charset="0"/>
              </a:rPr>
              <a:t>La intención de toda acción debe procurar agradar a Dios al ser instrumentos de bendición para la salvación de las personas. De esa manera se obedece a Dios, erradicando todo libertinaje, el que solo produce desavenencias y malestar entre las personas.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72415675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0"/>
            <a:ext cx="9236076"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Señor, ayúdanos a actuar de manera responsable, pensando principalmente en el bien de los demás. Que nuestras acciones sean libres y responsables, obedeciendo tu voluntad y para la gloria de tu precioso nombre. Danos, Señor, la sabiduría para poder actuar conforme a criterios de amor y misericordia, siendo propicios para que las personas puedan encontrarte y ser salvos. En Cristo Jesús oramos, amén.</a:t>
            </a: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Analizar los límites de la libertad en el contexto de nuestra fe. </a:t>
            </a:r>
          </a:p>
          <a:p>
            <a:r>
              <a:rPr lang="es-ES" sz="2300" dirty="0">
                <a:latin typeface="Cambria" panose="02040503050406030204" pitchFamily="18" charset="0"/>
              </a:rPr>
              <a:t>Crear conciencia de que todo lo que hagamos es para la gloria de Dios. </a:t>
            </a:r>
          </a:p>
          <a:p>
            <a:r>
              <a:rPr lang="es-ES" sz="2300" dirty="0">
                <a:latin typeface="Cambria" panose="02040503050406030204" pitchFamily="18" charset="0"/>
              </a:rPr>
              <a:t>Reiterar que nuestras acciones buscan sobre todo el bienestar de los demás, dándole prioridad a su salvación.</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Ídolo:</a:t>
            </a:r>
            <a:r>
              <a:rPr lang="es-ES" sz="2300" dirty="0">
                <a:latin typeface="Cambria-Bold"/>
              </a:rPr>
              <a:t> Es un ser imaginario, un objeto o cualquier otro ente a quien se le rinde culto o pleitesía. La palabra idolatría significa adoración a un ídolo. Por el contrario, la palabra latría se refiere a la adoración que se rinde a Dios. </a:t>
            </a:r>
          </a:p>
          <a:p>
            <a:r>
              <a:rPr lang="es-ES" sz="2300" b="1" dirty="0">
                <a:latin typeface="Cambria-Bold"/>
              </a:rPr>
              <a:t>Gloria de Dios:</a:t>
            </a:r>
            <a:r>
              <a:rPr lang="es-ES" sz="2300" dirty="0">
                <a:latin typeface="Cambria-Bold"/>
              </a:rPr>
              <a:t> Significa Dios mismo con los efectos gloriosos de su manifestación. Cuando el apóstol Pablo en 2 Corintios 4.6 señala que hemos visto la gloria de Dios reflejada en la faz de Jesucristo afirma que en su persona vimos a Dios.</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10.23-24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7"/>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23  Todo me es lícito, pero no todo conviene; todo me es lícito, pero no todo edifica. </a:t>
            </a:r>
          </a:p>
          <a:p>
            <a:endParaRPr lang="es-ES" sz="2100" dirty="0">
              <a:latin typeface="Cambria" panose="02040503050406030204" pitchFamily="18" charset="0"/>
            </a:endParaRPr>
          </a:p>
          <a:p>
            <a:r>
              <a:rPr lang="es-ES" sz="2100" dirty="0">
                <a:latin typeface="Cambria" panose="02040503050406030204" pitchFamily="18" charset="0"/>
              </a:rPr>
              <a:t>24  Nadie busque su propio bien, sino el del otro.</a:t>
            </a:r>
          </a:p>
        </p:txBody>
      </p:sp>
      <p:sp>
        <p:nvSpPr>
          <p:cNvPr id="122" name="VP…"/>
          <p:cNvSpPr txBox="1"/>
          <p:nvPr/>
        </p:nvSpPr>
        <p:spPr>
          <a:xfrm>
            <a:off x="6443497" y="2527710"/>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23  Se dice: «Uno es libre de hacer lo que quiera.» Es cierto, pero no todo conviene. Sí, uno es libre de hacer lo que quiera, pero no todo edifica la comunidad.</a:t>
            </a:r>
          </a:p>
          <a:p>
            <a:endParaRPr lang="es-ES" sz="2100" dirty="0">
              <a:latin typeface="Cambria" panose="02040503050406030204" pitchFamily="18" charset="0"/>
            </a:endParaRPr>
          </a:p>
          <a:p>
            <a:r>
              <a:rPr lang="es-ES" sz="2100" dirty="0">
                <a:latin typeface="Cambria" panose="02040503050406030204" pitchFamily="18" charset="0"/>
              </a:rPr>
              <a:t>24  No hay que buscar el bien de uno mismo, sino el bien de los demás.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10.25-26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8"/>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25  De todo lo que se vende en la carnicería, comed, sin preguntar nada por motivos de conciencia, </a:t>
            </a:r>
          </a:p>
          <a:p>
            <a:endParaRPr lang="es-ES" sz="2100" dirty="0">
              <a:latin typeface="Cambria" panose="02040503050406030204" pitchFamily="18" charset="0"/>
            </a:endParaRPr>
          </a:p>
          <a:p>
            <a:r>
              <a:rPr lang="es-ES" sz="2100" dirty="0">
                <a:latin typeface="Cambria" panose="02040503050406030204" pitchFamily="18" charset="0"/>
              </a:rPr>
              <a:t>26  porque del Señor es la tierra y todo cuanto en ella hay.</a:t>
            </a:r>
          </a:p>
        </p:txBody>
      </p:sp>
      <p:sp>
        <p:nvSpPr>
          <p:cNvPr id="122" name="VP…"/>
          <p:cNvSpPr txBox="1"/>
          <p:nvPr/>
        </p:nvSpPr>
        <p:spPr>
          <a:xfrm>
            <a:off x="6443497" y="2589008"/>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25  Coman ustedes de todo lo que se vende en la carnicería, sin preguntar nada por motivos de conciencia;  </a:t>
            </a:r>
          </a:p>
          <a:p>
            <a:endParaRPr lang="es-ES" sz="2100" dirty="0">
              <a:latin typeface="Cambria" panose="02040503050406030204" pitchFamily="18" charset="0"/>
            </a:endParaRPr>
          </a:p>
          <a:p>
            <a:r>
              <a:rPr lang="es-ES" sz="2100" dirty="0">
                <a:latin typeface="Cambria" panose="02040503050406030204" pitchFamily="18" charset="0"/>
              </a:rPr>
              <a:t>26  porque el mundo entero, con todo lo que hay en él, es del Señor.</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0023988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10.27-28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085896"/>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27  Si algún incrédulo os invita, y queréis ir, de todo lo que se os ponga delante comed, sin preguntar nada por motivos de conciencia. </a:t>
            </a:r>
          </a:p>
          <a:p>
            <a:endParaRPr lang="es-ES" sz="2100" dirty="0">
              <a:latin typeface="Cambria" panose="02040503050406030204" pitchFamily="18" charset="0"/>
            </a:endParaRPr>
          </a:p>
          <a:p>
            <a:r>
              <a:rPr lang="es-ES" sz="2100" dirty="0">
                <a:latin typeface="Cambria" panose="02040503050406030204" pitchFamily="18" charset="0"/>
              </a:rPr>
              <a:t>28  Pero si alguien os dice: «Esto fue sacrificado a los ídolos», no lo comáis, por causa de aquel que lo declaró y por motivos de conciencia, porque del Señor es la tierra y cuanto en ella hay.</a:t>
            </a:r>
          </a:p>
        </p:txBody>
      </p:sp>
      <p:sp>
        <p:nvSpPr>
          <p:cNvPr id="122" name="VP…"/>
          <p:cNvSpPr txBox="1"/>
          <p:nvPr/>
        </p:nvSpPr>
        <p:spPr>
          <a:xfrm>
            <a:off x="6443497" y="2080722"/>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27  Si uno que no es creyente los invita a comer, y ustedes quieren ir, coman de todo lo que les sirvan, sin preguntar nada por motivos de conciencia.  </a:t>
            </a:r>
          </a:p>
          <a:p>
            <a:endParaRPr lang="es-ES" sz="2100" dirty="0">
              <a:latin typeface="Cambria" panose="02040503050406030204" pitchFamily="18" charset="0"/>
            </a:endParaRPr>
          </a:p>
          <a:p>
            <a:r>
              <a:rPr lang="es-ES" sz="2100" dirty="0">
                <a:latin typeface="Cambria" panose="02040503050406030204" pitchFamily="18" charset="0"/>
              </a:rPr>
              <a:t>28  Ahora bien, si alguien les dice: «Esta carne fue ofrecida en sacrificio», entonces no la coman, en atención al que lo dijo y por motivos de conciencia.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34075687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10.29-30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104259"/>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29  Me refiero a la conciencia del otro, no a la tuya, pues ¿por qué se ha de juzgar mi libertad por la conciencia de otro? </a:t>
            </a:r>
          </a:p>
          <a:p>
            <a:endParaRPr lang="es-ES" sz="2100" dirty="0">
              <a:latin typeface="Cambria" panose="02040503050406030204" pitchFamily="18" charset="0"/>
            </a:endParaRPr>
          </a:p>
          <a:p>
            <a:r>
              <a:rPr lang="es-ES" sz="2100" dirty="0">
                <a:latin typeface="Cambria" panose="02040503050406030204" pitchFamily="18" charset="0"/>
              </a:rPr>
              <a:t>30  Y si yo con agradecimiento participo, ¿por qué he de ser censurado por aquello por lo cual doy gracias?</a:t>
            </a:r>
          </a:p>
        </p:txBody>
      </p:sp>
      <p:sp>
        <p:nvSpPr>
          <p:cNvPr id="122" name="VP…"/>
          <p:cNvSpPr txBox="1"/>
          <p:nvPr/>
        </p:nvSpPr>
        <p:spPr>
          <a:xfrm>
            <a:off x="6443497" y="2104259"/>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29  Estoy hablando de la conciencia del otro, no de la de ustedes. Yo no debo hacer que mi libertad sea mal juzgada por la conciencia de otra persona.  </a:t>
            </a:r>
          </a:p>
          <a:p>
            <a:endParaRPr lang="es-ES" sz="2100" dirty="0">
              <a:latin typeface="Cambria" panose="02040503050406030204" pitchFamily="18" charset="0"/>
            </a:endParaRPr>
          </a:p>
          <a:p>
            <a:r>
              <a:rPr lang="es-ES" sz="2100" dirty="0">
                <a:latin typeface="Cambria" panose="02040503050406030204" pitchFamily="18" charset="0"/>
              </a:rPr>
              <a:t>30  Si doy gracias a Dios por lo que como, no debo hacer que se hable mal de lo que para mí es motivo de dar gracias a Dios.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5039046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10.31-32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8"/>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31  Si, pues, coméis o bebéis o hacéis otra cosa, hacedlo todo para la gloria de Dios. </a:t>
            </a:r>
          </a:p>
          <a:p>
            <a:endParaRPr lang="es-ES" sz="2100" dirty="0">
              <a:latin typeface="Cambria" panose="02040503050406030204" pitchFamily="18" charset="0"/>
            </a:endParaRPr>
          </a:p>
          <a:p>
            <a:r>
              <a:rPr lang="es-ES" sz="2100" dirty="0">
                <a:latin typeface="Cambria" panose="02040503050406030204" pitchFamily="18" charset="0"/>
              </a:rPr>
              <a:t>32  No seáis tropiezo ni a judíos ni a gentiles ni a la iglesia de Dios.</a:t>
            </a:r>
          </a:p>
        </p:txBody>
      </p:sp>
      <p:sp>
        <p:nvSpPr>
          <p:cNvPr id="122" name="VP…"/>
          <p:cNvSpPr txBox="1"/>
          <p:nvPr/>
        </p:nvSpPr>
        <p:spPr>
          <a:xfrm>
            <a:off x="6443497" y="2589008"/>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31  En todo caso, lo mismo si comen, que si beben, que si hacen cualquier otra cosa, háganlo todo para la gloria de Dios.  </a:t>
            </a:r>
          </a:p>
          <a:p>
            <a:endParaRPr lang="es-ES" sz="2100" dirty="0">
              <a:latin typeface="Cambria" panose="02040503050406030204" pitchFamily="18" charset="0"/>
            </a:endParaRPr>
          </a:p>
          <a:p>
            <a:r>
              <a:rPr lang="es-ES" sz="2100" dirty="0">
                <a:latin typeface="Cambria" panose="02040503050406030204" pitchFamily="18" charset="0"/>
              </a:rPr>
              <a:t>32  No den mal ejemplo a nadie; ni a los judíos, ni a los no judíos, ni a los que pertenecen a la iglesia de Dios.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0386295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1 Corintios 10.33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912173"/>
            <a:ext cx="4300540" cy="21185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33  Del mismo modo, también yo en todas las cosas agrado a todos, no procurando mi propio beneficio sino el de muchos, para que sean salvos.</a:t>
            </a:r>
          </a:p>
        </p:txBody>
      </p:sp>
      <p:sp>
        <p:nvSpPr>
          <p:cNvPr id="122" name="VP…"/>
          <p:cNvSpPr txBox="1"/>
          <p:nvPr/>
        </p:nvSpPr>
        <p:spPr>
          <a:xfrm>
            <a:off x="6443497" y="2912173"/>
            <a:ext cx="5023442" cy="2170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33  Yo, por mi parte, procuro agradar a todos en todo, sin buscar mi propio bien sino el de los demás, para que alcancen la salvación.</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66448694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6928</TotalTime>
  <Words>527</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13 Libertad y no libertinaje</vt:lpstr>
      <vt:lpstr>OBJETIVOS</vt:lpstr>
      <vt:lpstr>VOCABULARIO</vt:lpstr>
      <vt:lpstr>TEXTO BÍBLICO: 1 Corintios 10.23-24</vt:lpstr>
      <vt:lpstr>TEXTO BÍBLICO: 1 Corintios 10.25-26</vt:lpstr>
      <vt:lpstr>TEXTO BÍBLICO: 1 Corintios 10.27-28</vt:lpstr>
      <vt:lpstr>TEXTO BÍBLICO: 1 Corintios 10.29-30</vt:lpstr>
      <vt:lpstr>TEXTO BÍBLICO: 1 Corintios 10.31-32</vt:lpstr>
      <vt:lpstr>TEXTO BÍBLICO: 1 Corintios 10.33</vt:lpstr>
      <vt:lpstr>TEXTO BÍBLICO: 1 Corintios 11.1</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302</cp:revision>
  <dcterms:modified xsi:type="dcterms:W3CDTF">2023-11-11T13:48:52Z</dcterms:modified>
</cp:coreProperties>
</file>