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57" r:id="rId3"/>
    <p:sldId id="258" r:id="rId4"/>
    <p:sldId id="260" r:id="rId5"/>
    <p:sldId id="289" r:id="rId6"/>
    <p:sldId id="290" r:id="rId7"/>
    <p:sldId id="295" r:id="rId8"/>
    <p:sldId id="296" r:id="rId9"/>
    <p:sldId id="297" r:id="rId10"/>
    <p:sldId id="299" r:id="rId11"/>
    <p:sldId id="300" r:id="rId12"/>
    <p:sldId id="266" r:id="rId13"/>
    <p:sldId id="269" r:id="rId14"/>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0" d="100"/>
          <a:sy n="100" d="100"/>
        </p:scale>
        <p:origin x="95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914400" y="1122362"/>
            <a:ext cx="103632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5"/>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40"/>
            <a:ext cx="10515601"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4"/>
            <a:ext cx="10515601" cy="1500190"/>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7"/>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2" cy="823915"/>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6172201" y="1681163"/>
            <a:ext cx="5183190"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7"/>
            <a:ext cx="6172203"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839786" y="2057400"/>
            <a:ext cx="3932241"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21"/>
          </p:nvPr>
        </p:nvSpPr>
        <p:spPr>
          <a:xfrm>
            <a:off x="5183187" y="987427"/>
            <a:ext cx="6172203" cy="487362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81" y="6414762"/>
            <a:ext cx="258620" cy="248302"/>
          </a:xfrm>
          <a:prstGeom prst="rect">
            <a:avLst/>
          </a:prstGeom>
          <a:ln w="12700">
            <a:miter lim="400000"/>
          </a:ln>
        </p:spPr>
        <p:txBody>
          <a:bodyPr wrap="none" lIns="45718" tIns="45718" rIns="45718" bIns="45718" anchor="ctr">
            <a:spAutoFit/>
          </a:bodyPr>
          <a:lstStyle>
            <a:lvl1pPr algn="r">
              <a:defRPr sz="1200">
                <a:solidFill>
                  <a:srgbClr val="898989"/>
                </a:solidFill>
                <a:latin typeface="+mj-lt"/>
                <a:ea typeface="+mj-ea"/>
                <a:cs typeface="+mj-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ubtitle 2"/>
          <p:cNvSpPr txBox="1">
            <a:spLocks noGrp="1"/>
          </p:cNvSpPr>
          <p:nvPr>
            <p:ph type="subTitle" sz="quarter" idx="1"/>
          </p:nvPr>
        </p:nvSpPr>
        <p:spPr>
          <a:xfrm>
            <a:off x="433386" y="2039314"/>
            <a:ext cx="4443416" cy="442916"/>
          </a:xfrm>
          <a:prstGeom prst="rect">
            <a:avLst/>
          </a:prstGeom>
        </p:spPr>
        <p:txBody>
          <a:bodyPr>
            <a:normAutofit/>
          </a:bodyPr>
          <a:lstStyle>
            <a:lvl1pPr algn="l" defTabSz="730605">
              <a:spcBef>
                <a:spcPts val="700"/>
              </a:spcBef>
              <a:defRPr sz="2100" i="1">
                <a:solidFill>
                  <a:srgbClr val="767171"/>
                </a:solidFill>
                <a:latin typeface="Futura"/>
                <a:ea typeface="Futura"/>
                <a:cs typeface="Futura"/>
                <a:sym typeface="Futura"/>
              </a:defRPr>
            </a:lvl1pPr>
          </a:lstStyle>
          <a:p>
            <a:r>
              <a:rPr lang="es-PR" b="0" i="0" u="none" strike="noStrike" baseline="0" dirty="0">
                <a:solidFill>
                  <a:srgbClr val="000000"/>
                </a:solidFill>
                <a:latin typeface="Futura Bold"/>
              </a:rPr>
              <a:t>Gálatas 3.23-4-7</a:t>
            </a:r>
            <a:endParaRPr lang="es-PR" dirty="0">
              <a:latin typeface="Futura Bold"/>
            </a:endParaRPr>
          </a:p>
        </p:txBody>
      </p:sp>
      <p:sp>
        <p:nvSpPr>
          <p:cNvPr id="97" name="TextBox 3"/>
          <p:cNvSpPr txBox="1"/>
          <p:nvPr/>
        </p:nvSpPr>
        <p:spPr>
          <a:xfrm>
            <a:off x="10054907" y="6388100"/>
            <a:ext cx="1163414"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r>
              <a:t>Año 31/Vol. 2</a:t>
            </a:r>
          </a:p>
        </p:txBody>
      </p:sp>
      <p:sp>
        <p:nvSpPr>
          <p:cNvPr id="98" name="TextBox 5"/>
          <p:cNvSpPr txBox="1"/>
          <p:nvPr/>
        </p:nvSpPr>
        <p:spPr>
          <a:xfrm>
            <a:off x="415607" y="2534661"/>
            <a:ext cx="7310633" cy="7078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r>
              <a:rPr lang="es-PR" dirty="0">
                <a:latin typeface="Cambria" panose="02040503050406030204" pitchFamily="18" charset="0"/>
                <a:ea typeface="Cambria" panose="02040503050406030204" pitchFamily="18" charset="0"/>
              </a:rPr>
              <a:t>«</a:t>
            </a:r>
            <a:r>
              <a:rPr lang="es-ES" dirty="0">
                <a:latin typeface="Cambria" panose="02040503050406030204" pitchFamily="18" charset="0"/>
                <a:ea typeface="Cambria" panose="02040503050406030204" pitchFamily="18" charset="0"/>
              </a:rPr>
              <a:t>[P]</a:t>
            </a:r>
            <a:r>
              <a:rPr lang="es-ES" dirty="0" err="1">
                <a:latin typeface="Cambria" panose="02040503050406030204" pitchFamily="18" charset="0"/>
                <a:ea typeface="Cambria" panose="02040503050406030204" pitchFamily="18" charset="0"/>
              </a:rPr>
              <a:t>orque</a:t>
            </a:r>
            <a:r>
              <a:rPr lang="es-ES" dirty="0">
                <a:latin typeface="Cambria" panose="02040503050406030204" pitchFamily="18" charset="0"/>
                <a:ea typeface="Cambria" panose="02040503050406030204" pitchFamily="18" charset="0"/>
              </a:rPr>
              <a:t> todos sois hijos de Dios por la fe en Cristo Jesús[.] »</a:t>
            </a:r>
            <a:r>
              <a:rPr lang="es-PR" dirty="0">
                <a:latin typeface="Cambria" panose="02040503050406030204" pitchFamily="18" charset="0"/>
                <a:ea typeface="Cambria" panose="02040503050406030204" pitchFamily="18" charset="0"/>
              </a:rPr>
              <a:t>». </a:t>
            </a:r>
          </a:p>
          <a:p>
            <a:pPr algn="r"/>
            <a:r>
              <a:rPr lang="es-PR" dirty="0">
                <a:latin typeface="Cambria" panose="02040503050406030204" pitchFamily="18" charset="0"/>
                <a:ea typeface="Cambria" panose="02040503050406030204" pitchFamily="18" charset="0"/>
              </a:rPr>
              <a:t>Gálatas 3.26</a:t>
            </a:r>
          </a:p>
        </p:txBody>
      </p:sp>
      <p:pic>
        <p:nvPicPr>
          <p:cNvPr id="3" name="Picture 2">
            <a:extLst>
              <a:ext uri="{FF2B5EF4-FFF2-40B4-BE49-F238E27FC236}">
                <a16:creationId xmlns:a16="http://schemas.microsoft.com/office/drawing/2014/main" id="{B491219D-62FE-C2E2-B9CF-CF353114F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4923" y="0"/>
            <a:ext cx="2531623" cy="6858000"/>
          </a:xfrm>
          <a:prstGeom prst="rect">
            <a:avLst/>
          </a:prstGeom>
        </p:spPr>
      </p:pic>
      <p:pic>
        <p:nvPicPr>
          <p:cNvPr id="5" name="Picture 4">
            <a:extLst>
              <a:ext uri="{FF2B5EF4-FFF2-40B4-BE49-F238E27FC236}">
                <a16:creationId xmlns:a16="http://schemas.microsoft.com/office/drawing/2014/main" id="{E7E6EE6A-E5AD-E9A4-4BDE-1AE9A0235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85986"/>
            <a:ext cx="4463910" cy="1755782"/>
          </a:xfrm>
          <a:prstGeom prst="rect">
            <a:avLst/>
          </a:prstGeom>
        </p:spPr>
      </p:pic>
      <p:sp>
        <p:nvSpPr>
          <p:cNvPr id="95" name="Title 1"/>
          <p:cNvSpPr txBox="1">
            <a:spLocks noGrp="1"/>
          </p:cNvSpPr>
          <p:nvPr>
            <p:ph type="ctrTitle"/>
          </p:nvPr>
        </p:nvSpPr>
        <p:spPr>
          <a:xfrm>
            <a:off x="403752" y="-71364"/>
            <a:ext cx="10607147" cy="2096344"/>
          </a:xfrm>
          <a:prstGeom prst="rect">
            <a:avLst/>
          </a:prstGeom>
        </p:spPr>
        <p:txBody>
          <a:bodyPr>
            <a:normAutofit/>
          </a:bodyPr>
          <a:lstStyle/>
          <a:p>
            <a:pPr algn="l" defTabSz="886967">
              <a:defRPr sz="4800">
                <a:solidFill>
                  <a:srgbClr val="4DA1AF"/>
                </a:solidFill>
                <a:latin typeface="Futura PT Heavy"/>
                <a:ea typeface="Futura PT Heavy"/>
                <a:cs typeface="Futura PT Heavy"/>
                <a:sym typeface="Futura PT Heavy"/>
              </a:defRPr>
            </a:pPr>
            <a:r>
              <a:rPr lang="es-PR" sz="4800" dirty="0">
                <a:latin typeface="Futura Bold"/>
              </a:rPr>
              <a:t>Lección 9</a:t>
            </a:r>
          </a:p>
          <a:p>
            <a:pPr algn="l" defTabSz="886967">
              <a:defRPr sz="4800">
                <a:solidFill>
                  <a:srgbClr val="4DA1AF"/>
                </a:solidFill>
                <a:latin typeface="Futura PT Heavy"/>
                <a:ea typeface="Futura PT Heavy"/>
                <a:cs typeface="Futura PT Heavy"/>
                <a:sym typeface="Futura PT Heavy"/>
              </a:defRPr>
            </a:pPr>
            <a:r>
              <a:rPr lang="es-PR" sz="4400" dirty="0">
                <a:solidFill>
                  <a:srgbClr val="C8334A"/>
                </a:solidFill>
                <a:latin typeface="Futura Bold"/>
                <a:ea typeface="Futura Bold"/>
                <a:cs typeface="Futura Bold"/>
                <a:sym typeface="Futura Bold"/>
              </a:rPr>
              <a:t>DE ESCLAVOS A HEREDEROS</a:t>
            </a:r>
            <a:endParaRPr lang="es-PR" sz="4800" dirty="0">
              <a:solidFill>
                <a:srgbClr val="C8334A"/>
              </a:solidFill>
              <a:latin typeface="Futura Bold"/>
              <a:ea typeface="Futura Bold"/>
              <a:cs typeface="Futura Bold"/>
              <a:sym typeface="Futura Bold"/>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Gálatas 4.5-6</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2147613"/>
            <a:ext cx="4300540" cy="34111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r>
              <a:rPr lang="es-ES" sz="2100" b="0" i="0" u="none" strike="noStrike" baseline="0" dirty="0">
                <a:solidFill>
                  <a:srgbClr val="000000"/>
                </a:solidFill>
                <a:latin typeface="Cambria" panose="02040503050406030204" pitchFamily="18" charset="0"/>
              </a:rPr>
              <a:t>5 para redimir a los que estaban bajo la Ley, a fin de que recibiéramos la adopción de hijos.</a:t>
            </a:r>
          </a:p>
          <a:p>
            <a:endParaRPr lang="es-ES" sz="2100" b="0" i="0" u="none" strike="noStrike" baseline="0" dirty="0">
              <a:solidFill>
                <a:srgbClr val="000000"/>
              </a:solidFill>
              <a:latin typeface="Cambria" panose="02040503050406030204" pitchFamily="18" charset="0"/>
            </a:endParaRPr>
          </a:p>
          <a:p>
            <a:r>
              <a:rPr lang="es-ES" sz="2100" b="0" i="0" u="none" strike="noStrike" baseline="0" dirty="0">
                <a:solidFill>
                  <a:srgbClr val="000000"/>
                </a:solidFill>
                <a:latin typeface="Cambria" panose="02040503050406030204" pitchFamily="18" charset="0"/>
              </a:rPr>
              <a:t>6 Y por cuanto sois hijos, Dios envió a vuestros corazones el Espíritu de su Hijo, el cual clama: «¡Abba, Padre!»</a:t>
            </a:r>
            <a:endParaRPr lang="es-ES" sz="2100" dirty="0"/>
          </a:p>
        </p:txBody>
      </p:sp>
      <p:sp>
        <p:nvSpPr>
          <p:cNvPr id="122" name="VP…"/>
          <p:cNvSpPr txBox="1"/>
          <p:nvPr/>
        </p:nvSpPr>
        <p:spPr>
          <a:xfrm>
            <a:off x="6443499" y="2074590"/>
            <a:ext cx="5023442" cy="31403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b="0" i="0" u="none" strike="noStrike" baseline="0" dirty="0">
                <a:solidFill>
                  <a:srgbClr val="000000"/>
                </a:solidFill>
                <a:latin typeface="Cambria" panose="02040503050406030204" pitchFamily="18" charset="0"/>
              </a:rPr>
              <a:t>5 para rescatarnos a los que estábamos bajo esa ley y concedernos gozar de los derechos de hijos de Dios.</a:t>
            </a:r>
          </a:p>
          <a:p>
            <a:endParaRPr lang="es-ES" sz="2100" b="0" i="0" u="none" strike="noStrike" baseline="0" dirty="0">
              <a:solidFill>
                <a:srgbClr val="000000"/>
              </a:solidFill>
              <a:latin typeface="Cambria" panose="02040503050406030204" pitchFamily="18" charset="0"/>
            </a:endParaRPr>
          </a:p>
          <a:p>
            <a:r>
              <a:rPr lang="es-ES" sz="2100" b="0" i="0" u="none" strike="noStrike" baseline="0" dirty="0">
                <a:solidFill>
                  <a:srgbClr val="000000"/>
                </a:solidFill>
                <a:latin typeface="Cambria" panose="02040503050406030204" pitchFamily="18" charset="0"/>
              </a:rPr>
              <a:t>6 Y porque ya somos sus hijos, Dios mandó el Espíritu de su Hijo a nuestros corazones; y el Espíritu clama: «¡</a:t>
            </a:r>
            <a:r>
              <a:rPr lang="es-ES" sz="2100" b="0" i="0" u="none" strike="noStrike" baseline="0" dirty="0" err="1">
                <a:solidFill>
                  <a:srgbClr val="000000"/>
                </a:solidFill>
                <a:latin typeface="Cambria" panose="02040503050406030204" pitchFamily="18" charset="0"/>
              </a:rPr>
              <a:t>Abbá</a:t>
            </a:r>
            <a:r>
              <a:rPr lang="es-ES" sz="2100" b="0" i="0" u="none" strike="noStrike" baseline="0" dirty="0">
                <a:solidFill>
                  <a:srgbClr val="000000"/>
                </a:solidFill>
                <a:latin typeface="Cambria" panose="02040503050406030204" pitchFamily="18" charset="0"/>
              </a:rPr>
              <a:t>! ¡Padre!»</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980417166"/>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Gálatas 4.7</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2955527"/>
            <a:ext cx="4300540" cy="17953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r>
              <a:rPr lang="es-ES" sz="2100" b="0" i="0" u="none" strike="noStrike" baseline="0" dirty="0">
                <a:solidFill>
                  <a:srgbClr val="000000"/>
                </a:solidFill>
                <a:latin typeface="Cambria" panose="02040503050406030204" pitchFamily="18" charset="0"/>
              </a:rPr>
              <a:t>7 Así que ya no eres esclavo, sino hijo; y si hijo, también heredero de Dios por medio de Cristo.</a:t>
            </a:r>
            <a:endParaRPr lang="es-ES" sz="2100" dirty="0"/>
          </a:p>
        </p:txBody>
      </p:sp>
      <p:sp>
        <p:nvSpPr>
          <p:cNvPr id="122" name="VP…"/>
          <p:cNvSpPr txBox="1"/>
          <p:nvPr/>
        </p:nvSpPr>
        <p:spPr>
          <a:xfrm>
            <a:off x="6443499" y="2892371"/>
            <a:ext cx="5023442" cy="18476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b="0" i="0" u="none" strike="noStrike" baseline="0" dirty="0">
                <a:solidFill>
                  <a:srgbClr val="000000"/>
                </a:solidFill>
                <a:latin typeface="Cambria" panose="02040503050406030204" pitchFamily="18" charset="0"/>
              </a:rPr>
              <a:t>7 Así pues, tú ya no eres esclavo, sino hijo de Dios; y por ser hijo suyo, es voluntad de Dios que seas también su heredero.</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886392817"/>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1467968"/>
            <a:ext cx="8686800" cy="48797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l"/>
            <a:endParaRPr lang="es-PR" sz="1600" b="0" i="0" u="none" strike="noStrike" baseline="0" dirty="0">
              <a:solidFill>
                <a:srgbClr val="000000"/>
              </a:solidFill>
              <a:latin typeface="Cambria" panose="02040503050406030204" pitchFamily="18" charset="0"/>
            </a:endParaRPr>
          </a:p>
          <a:p>
            <a:r>
              <a:rPr lang="es-ES" sz="1600" b="0" i="0" u="none" strike="noStrike" baseline="0" dirty="0">
                <a:solidFill>
                  <a:srgbClr val="000000"/>
                </a:solidFill>
                <a:latin typeface="Cambria" panose="02040503050406030204" pitchFamily="18" charset="0"/>
              </a:rPr>
              <a:t>Por medio de esta magna carta, el apóstol Pablo envía un mensaje a los Gálatas y a todos nosotros sobre la salvación de Dios que es el producto de una promesa que viene del mismo Dios y es secuela de la fe en Cristo. Ya no somos esclavos de una ley que no se podía cumplir, ahora somos hijos de Dios gracias a la entrega en la cruz de ese Don inefable que es Cristo Jesús. Gracias a la fe en Cristo accedimos a una relación fraternal que nos une a todos bajo la paternidad de Dios. La justicia de Dios, que es universal, nos reúne a todos bajo su plan redentor. Al ser objeto de ese programa salvífico, toda la humanidad se ubica bajo el señorío de Dios, mas este en función de su voluntad amorosa para que todos disfrutemos de su presencia solidaria. Más que ser hechos para glorificar la individualidad, somos creados para la hermandad y la cohesión social. Porque Dios en Cristo nos hizo pueblo. La muerte salvadora de Cristo nos incluyó a todos como prueba de su amor insondable. Ahora nuestra vida está unida al Padre gracias al evento histórico-salvífico de Cristo, único e irrepetible: voluntad de Dios cumplida para el beneficio individual y comunitario. ¡Por eso también podemos decir que en Cristo no hay acepción de personas! «[P]</a:t>
            </a:r>
            <a:r>
              <a:rPr lang="es-ES" sz="1600" b="0" i="0" u="none" strike="noStrike" baseline="0" dirty="0" err="1">
                <a:solidFill>
                  <a:srgbClr val="000000"/>
                </a:solidFill>
                <a:latin typeface="Cambria" panose="02040503050406030204" pitchFamily="18" charset="0"/>
              </a:rPr>
              <a:t>orque</a:t>
            </a:r>
            <a:r>
              <a:rPr lang="es-ES" sz="1600" b="0" i="0" u="none" strike="noStrike" baseline="0" dirty="0">
                <a:solidFill>
                  <a:srgbClr val="000000"/>
                </a:solidFill>
                <a:latin typeface="Cambria" panose="02040503050406030204" pitchFamily="18" charset="0"/>
              </a:rPr>
              <a:t> todos sois hijos de Dios por la fe en Cristo Jesús […]» (Gl3.26).</a:t>
            </a: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2259013" y="981075"/>
            <a:ext cx="3078165"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r>
              <a:t>ORACIÓN</a:t>
            </a:r>
          </a:p>
        </p:txBody>
      </p:sp>
      <p:sp>
        <p:nvSpPr>
          <p:cNvPr id="180" name="Straight Connector 5"/>
          <p:cNvSpPr/>
          <p:nvPr/>
        </p:nvSpPr>
        <p:spPr>
          <a:xfrm>
            <a:off x="2330450" y="1566862"/>
            <a:ext cx="6346828" cy="2"/>
          </a:xfrm>
          <a:prstGeom prst="line">
            <a:avLst/>
          </a:prstGeom>
          <a:ln w="25400">
            <a:solidFill>
              <a:schemeClr val="accent4"/>
            </a:solidFill>
            <a:miter/>
          </a:ln>
        </p:spPr>
        <p:txBody>
          <a:bodyPr lIns="45718" tIns="45718" rIns="45718" bIns="45718"/>
          <a:lstStyle/>
          <a:p>
            <a:endParaR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68437" y="2669331"/>
            <a:ext cx="9236076" cy="200587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defTabSz="584200">
              <a:lnSpc>
                <a:spcPct val="120000"/>
              </a:lnSpc>
              <a:defRPr sz="2600" i="1">
                <a:latin typeface="Cambria"/>
                <a:ea typeface="Cambria"/>
                <a:cs typeface="Cambria"/>
                <a:sym typeface="Cambria"/>
              </a:defRPr>
            </a:lvl1pPr>
          </a:lstStyle>
          <a:p>
            <a:pPr algn="l"/>
            <a:r>
              <a:rPr lang="es-ES" sz="2100" b="0" i="1" u="none" strike="noStrike" baseline="0" dirty="0">
                <a:solidFill>
                  <a:srgbClr val="000000"/>
                </a:solidFill>
                <a:latin typeface="Cambria" panose="02040503050406030204" pitchFamily="18" charset="0"/>
              </a:rPr>
              <a:t>Señor, alabamos tu santo nombre y reconocemos la grandeza de tu justicia y amor. Gracias por darnos la libertad en todo lo que nos separaba de ti. Gracias por recibirnos como un solo pueblo, hijos tuyos gracias a la misericordia de nuestro Señor Jesucristo. Enséñanos a vivir en fraternidad, erradicando todo lo que nos separa de los demás. En Cristo Jesús oramos. Amén.</a:t>
            </a:r>
            <a:endParaRPr sz="2100" dirty="0"/>
          </a:p>
        </p:txBody>
      </p:sp>
      <p:pic>
        <p:nvPicPr>
          <p:cNvPr id="182" name="Picture 2" descr="Picture 2"/>
          <p:cNvPicPr>
            <a:picLocks noChangeAspect="1"/>
          </p:cNvPicPr>
          <p:nvPr/>
        </p:nvPicPr>
        <p:blipFill>
          <a:blip r:embed="rId2"/>
          <a:stretch>
            <a:fillRect/>
          </a:stretch>
        </p:blipFill>
        <p:spPr>
          <a:xfrm>
            <a:off x="1192212" y="758825"/>
            <a:ext cx="1030288" cy="1030288"/>
          </a:xfrm>
          <a:prstGeom prst="rect">
            <a:avLst/>
          </a:prstGeom>
          <a:ln w="12700">
            <a:miter lim="400000"/>
          </a:ln>
        </p:spPr>
      </p:pic>
      <p:pic>
        <p:nvPicPr>
          <p:cNvPr id="2" name="Picture 4">
            <a:extLst>
              <a:ext uri="{FF2B5EF4-FFF2-40B4-BE49-F238E27FC236}">
                <a16:creationId xmlns:a16="http://schemas.microsoft.com/office/drawing/2014/main" id="{F53BBE8A-2892-EBFF-8062-A374238500D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
          <p:cNvSpPr txBox="1">
            <a:spLocks noGrp="1"/>
          </p:cNvSpPr>
          <p:nvPr>
            <p:ph type="title"/>
          </p:nvPr>
        </p:nvSpPr>
        <p:spPr>
          <a:xfrm>
            <a:off x="2022474" y="1069975"/>
            <a:ext cx="3078167"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r>
              <a:t>OBJETIVOS</a:t>
            </a:r>
          </a:p>
        </p:txBody>
      </p:sp>
      <p:sp>
        <p:nvSpPr>
          <p:cNvPr id="102" name="Content Placeholder 2"/>
          <p:cNvSpPr txBox="1">
            <a:spLocks noGrp="1"/>
          </p:cNvSpPr>
          <p:nvPr>
            <p:ph type="body" sz="half" idx="1"/>
          </p:nvPr>
        </p:nvSpPr>
        <p:spPr>
          <a:xfrm>
            <a:off x="1256669" y="2487964"/>
            <a:ext cx="9432599" cy="3221198"/>
          </a:xfrm>
          <a:prstGeom prst="rect">
            <a:avLst/>
          </a:prstGeom>
        </p:spPr>
        <p:txBody>
          <a:bodyPr>
            <a:noAutofit/>
          </a:bodyPr>
          <a:lstStyle/>
          <a:p>
            <a:r>
              <a:rPr lang="es-ES" sz="2300" b="0" i="0" u="none" strike="noStrike" baseline="0" dirty="0">
                <a:solidFill>
                  <a:srgbClr val="000000"/>
                </a:solidFill>
                <a:latin typeface="Cambria" panose="02040503050406030204" pitchFamily="18" charset="0"/>
              </a:rPr>
              <a:t>Reiterar que la ley es el pedagogo o la guía que nos lleva a Cristo.</a:t>
            </a:r>
          </a:p>
          <a:p>
            <a:r>
              <a:rPr lang="es-ES" sz="2300" b="0" i="0" u="none" strike="noStrike" baseline="0" dirty="0">
                <a:solidFill>
                  <a:srgbClr val="000000"/>
                </a:solidFill>
                <a:latin typeface="Cambria" panose="02040503050406030204" pitchFamily="18" charset="0"/>
              </a:rPr>
              <a:t>Proclamar que ya no somos esclavos de la ley sino herederos según la promesa.</a:t>
            </a:r>
          </a:p>
          <a:p>
            <a:r>
              <a:rPr lang="es-ES" sz="2300" b="0" i="0" u="none" strike="noStrike" baseline="0" dirty="0">
                <a:solidFill>
                  <a:srgbClr val="000000"/>
                </a:solidFill>
                <a:latin typeface="Cambria" panose="02040503050406030204" pitchFamily="18" charset="0"/>
              </a:rPr>
              <a:t>Afirmar que en Cristo, Dios nos confirió la bendición de ser sus hijos fuera de la ley, y por ende, todos estamos unidos en su cuerpo.</a:t>
            </a:r>
          </a:p>
          <a:p>
            <a:r>
              <a:rPr lang="es-ES" sz="2300" b="0" i="0" u="none" strike="noStrike" baseline="0" dirty="0">
                <a:solidFill>
                  <a:srgbClr val="000000"/>
                </a:solidFill>
                <a:latin typeface="Cambria" panose="02040503050406030204" pitchFamily="18" charset="0"/>
              </a:rPr>
              <a:t>Consignar que superado el sometimiento a la ley entonces emerge el reinado de la fe que nos inserta en la justicia divina que salva.</a:t>
            </a:r>
          </a:p>
        </p:txBody>
      </p:sp>
      <p:sp>
        <p:nvSpPr>
          <p:cNvPr id="103" name="Straight Connector 5"/>
          <p:cNvSpPr/>
          <p:nvPr/>
        </p:nvSpPr>
        <p:spPr>
          <a:xfrm flipV="1">
            <a:off x="2124074" y="1562100"/>
            <a:ext cx="7697791" cy="93666"/>
          </a:xfrm>
          <a:prstGeom prst="line">
            <a:avLst/>
          </a:prstGeom>
          <a:ln w="25400">
            <a:solidFill>
              <a:srgbClr val="7030A0"/>
            </a:solidFill>
            <a:miter/>
          </a:ln>
        </p:spPr>
        <p:txBody>
          <a:bodyPr lIns="45718" tIns="45718" rIns="45718" bIns="45718"/>
          <a:lstStyle/>
          <a:p>
            <a:endParaRPr/>
          </a:p>
        </p:txBody>
      </p:sp>
      <p:pic>
        <p:nvPicPr>
          <p:cNvPr id="104" name="Picture 4" descr="Picture 4"/>
          <p:cNvPicPr>
            <a:picLocks noChangeAspect="1"/>
          </p:cNvPicPr>
          <p:nvPr/>
        </p:nvPicPr>
        <p:blipFill>
          <a:blip r:embed="rId2"/>
          <a:stretch>
            <a:fillRect/>
          </a:stretch>
        </p:blipFill>
        <p:spPr>
          <a:xfrm>
            <a:off x="755650" y="798512"/>
            <a:ext cx="1128713" cy="1128713"/>
          </a:xfrm>
          <a:prstGeom prst="rect">
            <a:avLst/>
          </a:prstGeom>
          <a:ln w="12700">
            <a:miter lim="400000"/>
          </a:ln>
        </p:spPr>
      </p:pic>
      <p:pic>
        <p:nvPicPr>
          <p:cNvPr id="105" name="Picture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2227263" y="1001712"/>
            <a:ext cx="3999369" cy="585789"/>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r>
              <a:t>VOCABULARIO</a:t>
            </a:r>
          </a:p>
        </p:txBody>
      </p:sp>
      <p:sp>
        <p:nvSpPr>
          <p:cNvPr id="108" name="Content Placeholder 2"/>
          <p:cNvSpPr txBox="1">
            <a:spLocks noGrp="1"/>
          </p:cNvSpPr>
          <p:nvPr>
            <p:ph type="body" idx="1"/>
          </p:nvPr>
        </p:nvSpPr>
        <p:spPr>
          <a:xfrm>
            <a:off x="1439722" y="2392413"/>
            <a:ext cx="9312555" cy="3938509"/>
          </a:xfrm>
          <a:prstGeom prst="rect">
            <a:avLst/>
          </a:prstGeom>
        </p:spPr>
        <p:txBody>
          <a:bodyPr>
            <a:noAutofit/>
          </a:bodyPr>
          <a:lstStyle/>
          <a:p>
            <a:r>
              <a:rPr lang="es-ES" sz="2300" b="1" i="0" u="none" strike="noStrike" baseline="0" dirty="0">
                <a:solidFill>
                  <a:srgbClr val="000000"/>
                </a:solidFill>
                <a:latin typeface="Cambria" panose="02040503050406030204" pitchFamily="18" charset="0"/>
              </a:rPr>
              <a:t>Rudimentos del mundo: </a:t>
            </a:r>
            <a:r>
              <a:rPr lang="es-ES" sz="2300" b="0" i="0" u="none" strike="noStrike" baseline="0" dirty="0">
                <a:solidFill>
                  <a:srgbClr val="000000"/>
                </a:solidFill>
                <a:latin typeface="Cambria" panose="02040503050406030204" pitchFamily="18" charset="0"/>
              </a:rPr>
              <a:t>Existe consenso de que se refiere a la circuncisión, las leyes judías, creencias generales que proliferaban en aquellos días.</a:t>
            </a:r>
          </a:p>
          <a:p>
            <a:r>
              <a:rPr lang="es-ES" sz="2300" b="1" i="0" u="none" strike="noStrike" baseline="0" dirty="0">
                <a:solidFill>
                  <a:srgbClr val="000000"/>
                </a:solidFill>
                <a:latin typeface="Cambria" panose="02040503050406030204" pitchFamily="18" charset="0"/>
              </a:rPr>
              <a:t>¡Abba, Padre!: </a:t>
            </a:r>
            <a:r>
              <a:rPr lang="es-ES" sz="2300" b="0" i="0" u="none" strike="noStrike" baseline="0" dirty="0">
                <a:solidFill>
                  <a:srgbClr val="000000"/>
                </a:solidFill>
                <a:latin typeface="Cambria" panose="02040503050406030204" pitchFamily="18" charset="0"/>
              </a:rPr>
              <a:t>Es una palabra aramea, equivalente a papá. Define una relación filial íntima de Jesús con el Padre. Según Joachim Jeremías, es la primera vez en la Biblia que se usa este término para referirse a Dios.</a:t>
            </a:r>
          </a:p>
        </p:txBody>
      </p:sp>
      <p:sp>
        <p:nvSpPr>
          <p:cNvPr id="109" name="Straight Connector 5"/>
          <p:cNvSpPr/>
          <p:nvPr/>
        </p:nvSpPr>
        <p:spPr>
          <a:xfrm>
            <a:off x="2381249" y="1587500"/>
            <a:ext cx="7307266" cy="0"/>
          </a:xfrm>
          <a:prstGeom prst="line">
            <a:avLst/>
          </a:prstGeom>
          <a:ln w="25400">
            <a:solidFill>
              <a:srgbClr val="D62212"/>
            </a:solidFill>
            <a:miter/>
          </a:ln>
        </p:spPr>
        <p:txBody>
          <a:bodyPr lIns="45718" tIns="45718" rIns="45718" bIns="45718"/>
          <a:lstStyle/>
          <a:p>
            <a:endParaRPr/>
          </a:p>
        </p:txBody>
      </p:sp>
      <p:pic>
        <p:nvPicPr>
          <p:cNvPr id="110" name="Picture 4" descr="Picture 4"/>
          <p:cNvPicPr>
            <a:picLocks noChangeAspect="1"/>
          </p:cNvPicPr>
          <p:nvPr/>
        </p:nvPicPr>
        <p:blipFill>
          <a:blip r:embed="rId2"/>
          <a:stretch>
            <a:fillRect/>
          </a:stretch>
        </p:blipFill>
        <p:spPr>
          <a:xfrm>
            <a:off x="960437" y="739775"/>
            <a:ext cx="1109663" cy="1109663"/>
          </a:xfrm>
          <a:prstGeom prst="rect">
            <a:avLst/>
          </a:prstGeom>
          <a:ln w="12700">
            <a:miter lim="400000"/>
          </a:ln>
        </p:spPr>
      </p:pic>
      <p:pic>
        <p:nvPicPr>
          <p:cNvPr id="2" name="Picture 4">
            <a:extLst>
              <a:ext uri="{FF2B5EF4-FFF2-40B4-BE49-F238E27FC236}">
                <a16:creationId xmlns:a16="http://schemas.microsoft.com/office/drawing/2014/main" id="{F2B5919D-7FFD-9B20-4BAB-1F171FE7CA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Gálatas 3.23-24</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304283"/>
            <a:ext cx="4300540" cy="37343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b="0" i="0" u="none" strike="noStrike" baseline="0" dirty="0">
                <a:solidFill>
                  <a:srgbClr val="000000"/>
                </a:solidFill>
                <a:latin typeface="Cambria" panose="02040503050406030204" pitchFamily="18" charset="0"/>
              </a:rPr>
              <a:t>23 Pero antes que llegara la fe, estábamos confinados bajo la Ley, encerrados para aquella fe que iba a ser revelada.</a:t>
            </a:r>
          </a:p>
          <a:p>
            <a:endParaRPr lang="es-ES" sz="2100" b="0" i="0" u="none" strike="noStrike" baseline="0" dirty="0">
              <a:solidFill>
                <a:srgbClr val="000000"/>
              </a:solidFill>
              <a:latin typeface="Cambria" panose="02040503050406030204" pitchFamily="18" charset="0"/>
            </a:endParaRPr>
          </a:p>
          <a:p>
            <a:r>
              <a:rPr lang="es-ES" sz="2100" b="0" i="0" u="none" strike="noStrike" baseline="0" dirty="0">
                <a:solidFill>
                  <a:srgbClr val="000000"/>
                </a:solidFill>
                <a:latin typeface="Cambria" panose="02040503050406030204" pitchFamily="18" charset="0"/>
              </a:rPr>
              <a:t>24 De manera que la Ley ha sido nuestro guía para llevarnos a Cristo, a fin de que fuéramos justificados por la fe.</a:t>
            </a:r>
            <a:endParaRPr sz="2100" dirty="0"/>
          </a:p>
        </p:txBody>
      </p:sp>
      <p:sp>
        <p:nvSpPr>
          <p:cNvPr id="122" name="VP…"/>
          <p:cNvSpPr txBox="1"/>
          <p:nvPr/>
        </p:nvSpPr>
        <p:spPr>
          <a:xfrm>
            <a:off x="6443497" y="2185152"/>
            <a:ext cx="5023442" cy="34635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b="0" i="0" u="none" strike="noStrike" baseline="0" dirty="0">
                <a:solidFill>
                  <a:srgbClr val="000000"/>
                </a:solidFill>
                <a:latin typeface="Cambria" panose="02040503050406030204" pitchFamily="18" charset="0"/>
              </a:rPr>
              <a:t>23 Antes de venir la fe, la ley nos tenía presos, esperando a que la fe fuera dada a conocer.</a:t>
            </a:r>
          </a:p>
          <a:p>
            <a:endParaRPr lang="es-ES" sz="2100" b="0" i="0" u="none" strike="noStrike" baseline="0" dirty="0">
              <a:solidFill>
                <a:srgbClr val="000000"/>
              </a:solidFill>
              <a:latin typeface="Cambria" panose="02040503050406030204" pitchFamily="18" charset="0"/>
            </a:endParaRPr>
          </a:p>
          <a:p>
            <a:r>
              <a:rPr lang="es-ES" sz="2100" b="0" i="0" u="none" strike="noStrike" baseline="0" dirty="0">
                <a:solidFill>
                  <a:srgbClr val="000000"/>
                </a:solidFill>
                <a:latin typeface="Cambria" panose="02040503050406030204" pitchFamily="18" charset="0"/>
              </a:rPr>
              <a:t>24 La ley era para nosotros como el esclavo que vigila a los niños, hasta que viniera Cristo, para que por la fe obtuviéramos la justicia.</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Gálatas 3.25-26</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673353"/>
            <a:ext cx="4300540" cy="24416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b="0" i="0" u="none" strike="noStrike" baseline="0" dirty="0">
                <a:solidFill>
                  <a:srgbClr val="000000"/>
                </a:solidFill>
                <a:latin typeface="Cambria" panose="02040503050406030204" pitchFamily="18" charset="0"/>
              </a:rPr>
              <a:t>25 Pero ahora que ha venido la fe, ya no estamos bajo un guía,</a:t>
            </a:r>
          </a:p>
          <a:p>
            <a:endParaRPr lang="es-ES" sz="2100" b="0" i="0" u="none" strike="noStrike" baseline="0" dirty="0">
              <a:solidFill>
                <a:srgbClr val="000000"/>
              </a:solidFill>
              <a:latin typeface="Cambria" panose="02040503050406030204" pitchFamily="18" charset="0"/>
            </a:endParaRPr>
          </a:p>
          <a:p>
            <a:r>
              <a:rPr lang="es-ES" sz="2100" b="0" i="0" u="none" strike="noStrike" baseline="0" dirty="0">
                <a:solidFill>
                  <a:srgbClr val="000000"/>
                </a:solidFill>
                <a:latin typeface="Cambria" panose="02040503050406030204" pitchFamily="18" charset="0"/>
              </a:rPr>
              <a:t>26 porque todos sois hijos de Dios por la fe en Cristo Jesús,</a:t>
            </a:r>
            <a:endParaRPr sz="2100" dirty="0"/>
          </a:p>
        </p:txBody>
      </p:sp>
      <p:sp>
        <p:nvSpPr>
          <p:cNvPr id="122" name="VP…"/>
          <p:cNvSpPr txBox="1"/>
          <p:nvPr/>
        </p:nvSpPr>
        <p:spPr>
          <a:xfrm>
            <a:off x="6443497" y="2570138"/>
            <a:ext cx="5023442" cy="28171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b="0" i="0" u="none" strike="noStrike" baseline="0" dirty="0">
                <a:solidFill>
                  <a:srgbClr val="000000"/>
                </a:solidFill>
                <a:latin typeface="Cambria" panose="02040503050406030204" pitchFamily="18" charset="0"/>
              </a:rPr>
              <a:t>25 Pero ahora que ha llegado la fe, ya no estamos a cargo de ese esclavo que era la ley,</a:t>
            </a:r>
          </a:p>
          <a:p>
            <a:endParaRPr lang="es-ES" sz="2100" b="0" i="0" u="none" strike="noStrike" baseline="0" dirty="0">
              <a:solidFill>
                <a:srgbClr val="000000"/>
              </a:solidFill>
              <a:latin typeface="Cambria" panose="02040503050406030204" pitchFamily="18" charset="0"/>
            </a:endParaRPr>
          </a:p>
          <a:p>
            <a:r>
              <a:rPr lang="es-ES" sz="2100" b="0" i="0" u="none" strike="noStrike" baseline="0" dirty="0">
                <a:solidFill>
                  <a:srgbClr val="000000"/>
                </a:solidFill>
                <a:latin typeface="Cambria" panose="02040503050406030204" pitchFamily="18" charset="0"/>
              </a:rPr>
              <a:t>26 pues por la fe en Cristo Jesús todos ustedes son hijos de Dios,</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AE086837-7B83-56BB-C481-12679E48DEB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53320636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Gálatas 3.27-28</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2045250"/>
            <a:ext cx="4300540" cy="34111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r>
              <a:rPr lang="es-ES" sz="2100" b="0" i="0" u="none" strike="noStrike" baseline="0" dirty="0">
                <a:solidFill>
                  <a:srgbClr val="000000"/>
                </a:solidFill>
                <a:latin typeface="Cambria" panose="02040503050406030204" pitchFamily="18" charset="0"/>
              </a:rPr>
              <a:t>27 pues todos los que habéis sido bautizados en Cristo, de Cristo estáis revestidos.</a:t>
            </a:r>
          </a:p>
          <a:p>
            <a:endParaRPr lang="es-ES" sz="2100" b="0" i="0" u="none" strike="noStrike" baseline="0" dirty="0">
              <a:solidFill>
                <a:srgbClr val="000000"/>
              </a:solidFill>
              <a:latin typeface="Cambria" panose="02040503050406030204" pitchFamily="18" charset="0"/>
            </a:endParaRPr>
          </a:p>
          <a:p>
            <a:r>
              <a:rPr lang="es-ES" sz="2100" b="0" i="0" u="none" strike="noStrike" baseline="0" dirty="0">
                <a:solidFill>
                  <a:srgbClr val="000000"/>
                </a:solidFill>
                <a:latin typeface="Cambria" panose="02040503050406030204" pitchFamily="18" charset="0"/>
              </a:rPr>
              <a:t>28 Ya no hay judío ni griego; no hay esclavo ni libre; no hay hombre ni mujer, porque todos vosotros sois uno en Cristo Jesús.</a:t>
            </a:r>
            <a:endParaRPr lang="es-ES" sz="2100" dirty="0"/>
          </a:p>
        </p:txBody>
      </p:sp>
      <p:sp>
        <p:nvSpPr>
          <p:cNvPr id="122" name="VP…"/>
          <p:cNvSpPr txBox="1"/>
          <p:nvPr/>
        </p:nvSpPr>
        <p:spPr>
          <a:xfrm>
            <a:off x="6443499" y="1981697"/>
            <a:ext cx="5023442" cy="31403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lang="es-ES" sz="2100" dirty="0"/>
              <a:t>VP</a:t>
            </a:r>
          </a:p>
          <a:p>
            <a:pPr defTabSz="368045">
              <a:lnSpc>
                <a:spcPct val="120000"/>
              </a:lnSpc>
              <a:defRPr sz="2200">
                <a:latin typeface="Cambria"/>
                <a:ea typeface="Cambria"/>
                <a:cs typeface="Cambria"/>
                <a:sym typeface="Cambria"/>
              </a:defRPr>
            </a:pPr>
            <a:endParaRPr lang="es-ES" sz="2100" dirty="0"/>
          </a:p>
          <a:p>
            <a:r>
              <a:rPr lang="es-ES" sz="2100" b="0" i="0" u="none" strike="noStrike" baseline="0" dirty="0">
                <a:solidFill>
                  <a:srgbClr val="000000"/>
                </a:solidFill>
                <a:latin typeface="Cambria" panose="02040503050406030204" pitchFamily="18" charset="0"/>
              </a:rPr>
              <a:t>27 ya que al unirse a Cristo en el bautismo, han quedado revestidos de Cristo.</a:t>
            </a:r>
          </a:p>
          <a:p>
            <a:endParaRPr lang="es-ES" sz="2100" b="0" i="0" u="none" strike="noStrike" baseline="0" dirty="0">
              <a:solidFill>
                <a:srgbClr val="000000"/>
              </a:solidFill>
              <a:latin typeface="Cambria" panose="02040503050406030204" pitchFamily="18" charset="0"/>
            </a:endParaRPr>
          </a:p>
          <a:p>
            <a:r>
              <a:rPr lang="es-ES" sz="2100" b="0" i="0" u="none" strike="noStrike" baseline="0" dirty="0">
                <a:solidFill>
                  <a:srgbClr val="000000"/>
                </a:solidFill>
                <a:latin typeface="Cambria" panose="02040503050406030204" pitchFamily="18" charset="0"/>
              </a:rPr>
              <a:t>28 Ya no importa el ser judío o griego, esclavo o libre, hombre o mujer; porque unidos a Cristo Jesús, todos ustedes son uno solo.</a:t>
            </a:r>
            <a:endParaRPr lang="es-ES"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3183609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Gálatas 3.29</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2879670"/>
            <a:ext cx="4300540" cy="21185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solidFill>
                  <a:srgbClr val="000000"/>
                </a:solidFill>
                <a:latin typeface="Cambria" panose="02040503050406030204" pitchFamily="18" charset="0"/>
              </a:rPr>
              <a:t>29 Y si vosotros sois de Cristo, ciertamente descendientes de Abraham sois, y herederos según la promesa.</a:t>
            </a:r>
            <a:endParaRPr lang="es-ES" sz="2100" dirty="0"/>
          </a:p>
        </p:txBody>
      </p:sp>
      <p:sp>
        <p:nvSpPr>
          <p:cNvPr id="122" name="VP…"/>
          <p:cNvSpPr txBox="1"/>
          <p:nvPr/>
        </p:nvSpPr>
        <p:spPr>
          <a:xfrm>
            <a:off x="6443499" y="2815065"/>
            <a:ext cx="5023442" cy="18476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solidFill>
                  <a:srgbClr val="000000"/>
                </a:solidFill>
                <a:latin typeface="Cambria" panose="02040503050406030204" pitchFamily="18" charset="0"/>
              </a:rPr>
              <a:t>29 Y si son de Cristo, entonces son descendientes de Abraham y herederos de las promesas que Dios le hizo.</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42068426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Gálatas 4.1-2</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4" y="2085077"/>
            <a:ext cx="4300540" cy="30880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r>
              <a:rPr lang="es-ES" sz="2100" b="0" i="0" u="none" strike="noStrike" baseline="0" dirty="0">
                <a:solidFill>
                  <a:srgbClr val="000000"/>
                </a:solidFill>
                <a:latin typeface="Cambria" panose="02040503050406030204" pitchFamily="18" charset="0"/>
              </a:rPr>
              <a:t>1 Pero también digo: Entre tanto que el heredero es niño, en nada difiere del esclavo, aunque es señor de todo,</a:t>
            </a:r>
          </a:p>
          <a:p>
            <a:endParaRPr lang="es-ES" sz="2100" b="0" i="0" u="none" strike="noStrike" baseline="0" dirty="0">
              <a:solidFill>
                <a:srgbClr val="000000"/>
              </a:solidFill>
              <a:latin typeface="Cambria" panose="02040503050406030204" pitchFamily="18" charset="0"/>
            </a:endParaRPr>
          </a:p>
          <a:p>
            <a:r>
              <a:rPr lang="es-ES" sz="2100" b="0" i="0" u="none" strike="noStrike" baseline="0" dirty="0">
                <a:solidFill>
                  <a:srgbClr val="000000"/>
                </a:solidFill>
                <a:latin typeface="Cambria" panose="02040503050406030204" pitchFamily="18" charset="0"/>
              </a:rPr>
              <a:t>2 sino que está bajo tutores y administradores hasta el tiempo señalado por el padre.</a:t>
            </a:r>
            <a:endParaRPr lang="es-ES" sz="2100" dirty="0"/>
          </a:p>
        </p:txBody>
      </p:sp>
      <p:sp>
        <p:nvSpPr>
          <p:cNvPr id="122" name="VP…"/>
          <p:cNvSpPr txBox="1"/>
          <p:nvPr/>
        </p:nvSpPr>
        <p:spPr>
          <a:xfrm>
            <a:off x="6443498" y="1985471"/>
            <a:ext cx="5023442" cy="34635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b="0" i="0" u="none" strike="noStrike" baseline="0" dirty="0">
                <a:solidFill>
                  <a:srgbClr val="000000"/>
                </a:solidFill>
                <a:latin typeface="Cambria" panose="02040503050406030204" pitchFamily="18" charset="0"/>
              </a:rPr>
              <a:t>1 Lo que quiero decir es esto: Mientras el heredero es menor de edad, en nada se diferencia de un esclavo de la familia, aunque sea en realidad el dueño de todo.</a:t>
            </a:r>
          </a:p>
          <a:p>
            <a:endParaRPr lang="es-ES" sz="2100" b="0" i="0" u="none" strike="noStrike" baseline="0" dirty="0">
              <a:solidFill>
                <a:srgbClr val="000000"/>
              </a:solidFill>
              <a:latin typeface="Cambria" panose="02040503050406030204" pitchFamily="18" charset="0"/>
            </a:endParaRPr>
          </a:p>
          <a:p>
            <a:r>
              <a:rPr lang="es-ES" sz="2100" b="0" i="0" u="none" strike="noStrike" baseline="0" dirty="0">
                <a:solidFill>
                  <a:srgbClr val="000000"/>
                </a:solidFill>
                <a:latin typeface="Cambria" panose="02040503050406030204" pitchFamily="18" charset="0"/>
              </a:rPr>
              <a:t>2 Hay personas que lo cuidan y que se encargan de sus asuntos, hasta el tiempo que su padre haya señalado.</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078736575"/>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Gálatas 4.3-4</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1995213"/>
            <a:ext cx="4300540" cy="34111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r>
              <a:rPr lang="es-ES" sz="2100" b="0" i="0" u="none" strike="noStrike" baseline="0" dirty="0">
                <a:solidFill>
                  <a:srgbClr val="000000"/>
                </a:solidFill>
                <a:latin typeface="Cambria" panose="02040503050406030204" pitchFamily="18" charset="0"/>
              </a:rPr>
              <a:t>3 Así también nosotros, cuando éramos niños estábamos en esclavitud bajo los rudimentos del mundo.</a:t>
            </a:r>
          </a:p>
          <a:p>
            <a:endParaRPr lang="es-ES" sz="2100" b="0" i="0" u="none" strike="noStrike" baseline="0" dirty="0">
              <a:solidFill>
                <a:srgbClr val="000000"/>
              </a:solidFill>
              <a:latin typeface="Cambria" panose="02040503050406030204" pitchFamily="18" charset="0"/>
            </a:endParaRPr>
          </a:p>
          <a:p>
            <a:r>
              <a:rPr lang="es-ES" sz="2100" b="0" i="0" u="none" strike="noStrike" baseline="0" dirty="0">
                <a:solidFill>
                  <a:srgbClr val="000000"/>
                </a:solidFill>
                <a:latin typeface="Cambria" panose="02040503050406030204" pitchFamily="18" charset="0"/>
              </a:rPr>
              <a:t>4 Pero cuando vino el cumplimiento del tiempo, Dios envió a su Hijo, nacido de mujer y nacido bajo la Ley,</a:t>
            </a:r>
            <a:endParaRPr lang="es-ES" sz="2100" dirty="0"/>
          </a:p>
        </p:txBody>
      </p:sp>
      <p:sp>
        <p:nvSpPr>
          <p:cNvPr id="122" name="VP…"/>
          <p:cNvSpPr txBox="1"/>
          <p:nvPr/>
        </p:nvSpPr>
        <p:spPr>
          <a:xfrm>
            <a:off x="6443499" y="1913008"/>
            <a:ext cx="5023442" cy="34635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b="0" i="0" u="none" strike="noStrike" baseline="0" dirty="0">
                <a:solidFill>
                  <a:srgbClr val="000000"/>
                </a:solidFill>
                <a:latin typeface="Cambria" panose="02040503050406030204" pitchFamily="18" charset="0"/>
              </a:rPr>
              <a:t>3 Lo mismo pasa con nosotros: cuando éramos menores de edad, estábamos sometidos a los poderes que dominan este mundo.</a:t>
            </a:r>
          </a:p>
          <a:p>
            <a:endParaRPr lang="es-ES" sz="2100" b="0" i="0" u="none" strike="noStrike" baseline="0" dirty="0">
              <a:solidFill>
                <a:srgbClr val="000000"/>
              </a:solidFill>
              <a:latin typeface="Cambria" panose="02040503050406030204" pitchFamily="18" charset="0"/>
            </a:endParaRPr>
          </a:p>
          <a:p>
            <a:r>
              <a:rPr lang="es-ES" sz="2100" b="0" i="0" u="none" strike="noStrike" baseline="0" dirty="0">
                <a:solidFill>
                  <a:srgbClr val="000000"/>
                </a:solidFill>
                <a:latin typeface="Cambria" panose="02040503050406030204" pitchFamily="18" charset="0"/>
              </a:rPr>
              <a:t>4 Pero cuando se cumplió el tiempo, Dios envió a su Hijo, que nació de una mujer, sometido a la ley de Moisés,</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918737902"/>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795</TotalTime>
  <Words>1234</Words>
  <Application>Microsoft Office PowerPoint</Application>
  <PresentationFormat>Widescreen</PresentationFormat>
  <Paragraphs>99</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Cambria</vt:lpstr>
      <vt:lpstr>Futura Bold</vt:lpstr>
      <vt:lpstr>Futura PT Medium</vt:lpstr>
      <vt:lpstr>Futura Std Medium Condensed</vt:lpstr>
      <vt:lpstr>Helvetica</vt:lpstr>
      <vt:lpstr>Office Theme</vt:lpstr>
      <vt:lpstr>Lección 9 DE ESCLAVOS A HEREDEROS</vt:lpstr>
      <vt:lpstr>OBJETIVOS</vt:lpstr>
      <vt:lpstr>VOCABULARIO</vt:lpstr>
      <vt:lpstr>TEXTO BÍBLICO: Gálatas 3.23-24</vt:lpstr>
      <vt:lpstr>TEXTO BÍBLICO: Gálatas 3.25-26</vt:lpstr>
      <vt:lpstr>TEXTO BÍBLICO: Gálatas 3.27-28</vt:lpstr>
      <vt:lpstr>TEXTO BÍBLICO: Gálatas 3.29</vt:lpstr>
      <vt:lpstr>TEXTO BÍBLICO: Gálatas 4.1-2</vt:lpstr>
      <vt:lpstr>TEXTO BÍBLICO: Gálatas 4.3-4</vt:lpstr>
      <vt:lpstr>TEXTO BÍBLICO: Gálatas 4.5-6</vt:lpstr>
      <vt:lpstr>TEXTO BÍBLICO: Gálatas 4.7</vt:lpstr>
      <vt:lpstr>RESUMEN</vt:lpstr>
      <vt:lpstr>ORACIÓN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7 JESÚS LES PREPARA UN DESAYUNO</dc:title>
  <dc:creator>Jesus Rodriguez-Cortes</dc:creator>
  <cp:lastModifiedBy>Jesus Rodriguez-Cortes</cp:lastModifiedBy>
  <cp:revision>279</cp:revision>
  <dcterms:modified xsi:type="dcterms:W3CDTF">2023-09-05T15:17:38Z</dcterms:modified>
</cp:coreProperties>
</file>