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60" r:id="rId5"/>
    <p:sldId id="289" r:id="rId6"/>
    <p:sldId id="290" r:id="rId7"/>
    <p:sldId id="295" r:id="rId8"/>
    <p:sldId id="296" r:id="rId9"/>
    <p:sldId id="297" r:id="rId10"/>
    <p:sldId id="266" r:id="rId11"/>
    <p:sldId id="294" r:id="rId12"/>
    <p:sldId id="299" r:id="rId13"/>
    <p:sldId id="269" r:id="rId1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9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Gálatas 2.11-21</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0156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PR" dirty="0">
                <a:latin typeface="Cambria" panose="02040503050406030204" pitchFamily="18" charset="0"/>
                <a:ea typeface="Cambria" panose="02040503050406030204" pitchFamily="18" charset="0"/>
              </a:rPr>
              <a:t>«[Y] lo que ahora vivo en la carne, lo vivo en la fe del Hijo de Dios,</a:t>
            </a:r>
          </a:p>
          <a:p>
            <a:r>
              <a:rPr lang="es-PR" dirty="0">
                <a:latin typeface="Cambria" panose="02040503050406030204" pitchFamily="18" charset="0"/>
                <a:ea typeface="Cambria" panose="02040503050406030204" pitchFamily="18" charset="0"/>
              </a:rPr>
              <a:t>el cual me amó y se entregó a sí mismo por mí». </a:t>
            </a:r>
          </a:p>
          <a:p>
            <a:pPr algn="r"/>
            <a:r>
              <a:rPr lang="es-PR" dirty="0">
                <a:latin typeface="Cambria" panose="02040503050406030204" pitchFamily="18" charset="0"/>
                <a:ea typeface="Cambria" panose="02040503050406030204" pitchFamily="18" charset="0"/>
              </a:rPr>
              <a:t>Gálatas 2.20b</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lstStyle/>
          <a:p>
            <a:pPr algn="l" defTabSz="886967">
              <a:defRPr sz="4800">
                <a:solidFill>
                  <a:srgbClr val="4DA1AF"/>
                </a:solidFill>
                <a:latin typeface="Futura PT Heavy"/>
                <a:ea typeface="Futura PT Heavy"/>
                <a:cs typeface="Futura PT Heavy"/>
                <a:sym typeface="Futura PT Heavy"/>
              </a:defRPr>
            </a:pPr>
            <a:r>
              <a:rPr lang="es-PR" dirty="0">
                <a:latin typeface="Futura Bold"/>
              </a:rPr>
              <a:t>Lección 7</a:t>
            </a:r>
          </a:p>
          <a:p>
            <a:pPr algn="l" defTabSz="886967">
              <a:defRPr sz="4800">
                <a:solidFill>
                  <a:srgbClr val="4DA1AF"/>
                </a:solidFill>
                <a:latin typeface="Futura PT Heavy"/>
                <a:ea typeface="Futura PT Heavy"/>
                <a:cs typeface="Futura PT Heavy"/>
                <a:sym typeface="Futura PT Heavy"/>
              </a:defRPr>
            </a:pPr>
            <a:r>
              <a:rPr lang="es-PR" sz="4800" dirty="0">
                <a:solidFill>
                  <a:srgbClr val="C8334A"/>
                </a:solidFill>
                <a:latin typeface="Futura Bold"/>
                <a:ea typeface="Futura Bold"/>
                <a:cs typeface="Futura Bold"/>
                <a:sym typeface="Futura Bold"/>
              </a:rPr>
              <a:t>JUSTIFICADOS POR LA FE</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185743"/>
            <a:ext cx="8686800" cy="37109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El apóstol Pablo ejerció su autoridad para que se estableciera la diferencia entre el judaísmo y la fe cristiana cuando la iglesia primitiva comenzó a definir sus creencias.</a:t>
            </a:r>
          </a:p>
          <a:p>
            <a:pPr algn="l"/>
            <a:r>
              <a:rPr lang="es-ES" sz="2100" b="0" i="0" u="none" strike="noStrike" baseline="0" dirty="0">
                <a:latin typeface="Cambria" panose="02040503050406030204" pitchFamily="18" charset="0"/>
              </a:rPr>
              <a:t>Enfatizamos en que el ser humano no es justificado por las obras de la ley sino por la fe en Jesucristo.</a:t>
            </a:r>
          </a:p>
          <a:p>
            <a:pPr algn="l"/>
            <a:r>
              <a:rPr lang="es-ES" sz="2100" b="0" i="0" u="none" strike="noStrike" baseline="0" dirty="0">
                <a:latin typeface="Cambria" panose="02040503050406030204" pitchFamily="18" charset="0"/>
              </a:rPr>
              <a:t>Es fundamental entender que todos vivimos bajo los efectos de la gracia de Dios, es decir, todo lo que hemos recibido de él para nuestra salvación es la respuesta a su justicia que funciona por amor en nuestro beneficio. Esto es así porque no tenemos méritos para recibir </a:t>
            </a:r>
            <a:r>
              <a:rPr lang="es-PR" sz="2100" b="0" i="0" u="none" strike="noStrike" baseline="0" dirty="0">
                <a:latin typeface="Cambria" panose="02040503050406030204" pitchFamily="18" charset="0"/>
              </a:rPr>
              <a:t>el favor de Dios.</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1991842"/>
            <a:ext cx="8686800" cy="40987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Al definir el carácter de nuestra fe debemos seguir el ejemplo del apóstol Pablo, quien reconoció en Cristo el norte para su transformación doctrinal y espiritual (</a:t>
            </a:r>
            <a:r>
              <a:rPr lang="es-ES" sz="2100" b="0" i="0" u="none" strike="noStrike" baseline="0" dirty="0" err="1">
                <a:latin typeface="Cambria" panose="02040503050406030204" pitchFamily="18" charset="0"/>
              </a:rPr>
              <a:t>Gl</a:t>
            </a:r>
            <a:r>
              <a:rPr lang="es-ES" sz="2100" b="0" i="0" u="none" strike="noStrike" baseline="0" dirty="0">
                <a:latin typeface="Cambria" panose="02040503050406030204" pitchFamily="18" charset="0"/>
              </a:rPr>
              <a:t> 2.20).</a:t>
            </a:r>
          </a:p>
          <a:p>
            <a:pPr algn="l"/>
            <a:r>
              <a:rPr lang="es-ES" sz="2100" b="0" i="0" u="none" strike="noStrike" baseline="0" dirty="0">
                <a:latin typeface="Cambria" panose="02040503050406030204" pitchFamily="18" charset="0"/>
              </a:rPr>
              <a:t>En este tiempo que vivimos, donde confluyen tantas creencias, modos de vida, métodos informativos y otras novedades postmodernistas, se debe acentuar la pertinencia del evangelio como la verdad absoluta de Dios evidenciada y revelada en la persona de Jesucristo.</a:t>
            </a:r>
          </a:p>
          <a:p>
            <a:pPr algn="l"/>
            <a:r>
              <a:rPr lang="es-ES" sz="2100" b="0" i="0" u="none" strike="noStrike" baseline="0" dirty="0">
                <a:latin typeface="Cambria" panose="02040503050406030204" pitchFamily="18" charset="0"/>
              </a:rPr>
              <a:t>Debemos ser humildes y aceptar que somos salvos no por lo que hicimos (no por obras), sino por lo que Dios hizo en Cristo como expresión de su gracia en nuestro beneficio.</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0776203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3619980"/>
            <a:ext cx="8686800" cy="8424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La fe no es mera contemplación, salva, es creativa y actúa. De esa </a:t>
            </a:r>
            <a:r>
              <a:rPr lang="es-PR" sz="2100" b="0" i="0" u="none" strike="noStrike" baseline="0" dirty="0">
                <a:latin typeface="Cambria" panose="02040503050406030204" pitchFamily="18" charset="0"/>
              </a:rPr>
              <a:t>manera se evidencia que la fe se concretiza en obra, para dar vida (</a:t>
            </a:r>
            <a:r>
              <a:rPr lang="es-PR" sz="2100" b="0" i="0" u="none" strike="noStrike" baseline="0" dirty="0" err="1">
                <a:latin typeface="Cambria" panose="02040503050406030204" pitchFamily="18" charset="0"/>
              </a:rPr>
              <a:t>Stg</a:t>
            </a:r>
            <a:r>
              <a:rPr lang="es-PR" sz="2100" b="0" i="0" u="none" strike="noStrike" baseline="0" dirty="0">
                <a:latin typeface="Cambria" panose="02040503050406030204" pitchFamily="18" charset="0"/>
              </a:rPr>
              <a:t> 2.14-20).</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22010908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475434"/>
            <a:ext cx="9236076" cy="23936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pPr algn="l"/>
            <a:r>
              <a:rPr lang="es-ES" sz="2100" b="0" i="1" u="none" strike="noStrike" baseline="0" dirty="0">
                <a:latin typeface="Cambria-Italic"/>
              </a:rPr>
              <a:t>Señor, gracias te damos por todo lo que hiciste y harás por nosotros para salvarnos. Dios bueno, danos fuerzas y ayúdanos para seguir proclamando la gran verdad del evangelio que revela tu amor por nosotros. Ten misericordia, Señor, de este mundo y envía sobre todos el poder del Espíritu Santo para que entiendan que hay un solo Salvador: Cristo. Inspíranos para poner nuestra fe en acción y así ser compasivos y solidarios c</a:t>
            </a:r>
            <a:r>
              <a:rPr lang="es-PR" sz="2100" b="0" i="1" u="none" strike="noStrike" baseline="0" dirty="0" err="1">
                <a:latin typeface="Cambria-Italic"/>
              </a:rPr>
              <a:t>on</a:t>
            </a:r>
            <a:r>
              <a:rPr lang="es-PR" sz="2100" b="0" i="1" u="none" strike="noStrike" baseline="0" dirty="0">
                <a:latin typeface="Cambria-Italic"/>
              </a:rPr>
              <a:t> las personas. ¡Amén!</a:t>
            </a:r>
            <a:endParaRPr sz="2100" dirty="0"/>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pPr algn="l"/>
            <a:r>
              <a:rPr lang="es-ES" sz="2300" b="0" i="0" u="none" strike="noStrike" baseline="0" dirty="0">
                <a:latin typeface="Cambria" panose="02040503050406030204" pitchFamily="18" charset="0"/>
              </a:rPr>
              <a:t>Afirmar que, a partir del sacrificio en la cruz del calvario de Cristo por nosotros, la salvación es por la fe en él.</a:t>
            </a:r>
          </a:p>
          <a:p>
            <a:pPr algn="l"/>
            <a:r>
              <a:rPr lang="es-ES" sz="2300" b="0" i="0" u="none" strike="noStrike" baseline="0" dirty="0">
                <a:latin typeface="Cambria" panose="02040503050406030204" pitchFamily="18" charset="0"/>
              </a:rPr>
              <a:t>Señalar que ser justificados por la fe significa que huelgan los méritos con cargo a las obras para ser perdonados por Dios.</a:t>
            </a:r>
          </a:p>
          <a:p>
            <a:pPr algn="l"/>
            <a:r>
              <a:rPr lang="es-ES" sz="2300" b="0" i="0" u="none" strike="noStrike" baseline="0" dirty="0">
                <a:latin typeface="Cambria" panose="02040503050406030204" pitchFamily="18" charset="0"/>
              </a:rPr>
              <a:t>Añadir que por medio de la gracia vivimos el amor que nos </a:t>
            </a:r>
            <a:r>
              <a:rPr lang="es-PR" sz="2300" b="0" i="0" u="none" strike="noStrike" baseline="0" dirty="0">
                <a:latin typeface="Cambria" panose="02040503050406030204" pitchFamily="18" charset="0"/>
              </a:rPr>
              <a:t>une a Cristo.</a:t>
            </a:r>
          </a:p>
          <a:p>
            <a:pPr algn="l"/>
            <a:r>
              <a:rPr lang="es-ES" sz="2300" b="0" i="0" u="none" strike="noStrike" baseline="0" dirty="0">
                <a:latin typeface="Cambria" panose="02040503050406030204" pitchFamily="18" charset="0"/>
              </a:rPr>
              <a:t>Definir el reto al cual se enfrenta la Iglesia: proclamar la sola </a:t>
            </a:r>
            <a:r>
              <a:rPr lang="es-PR" sz="2300" b="0" i="0" u="none" strike="noStrike" baseline="0" dirty="0">
                <a:latin typeface="Cambria" panose="02040503050406030204" pitchFamily="18" charset="0"/>
              </a:rPr>
              <a:t>salvación en Cristo Jesús.</a:t>
            </a:r>
            <a:endParaRPr lang="es-ES" sz="2300" b="0" i="0" u="none" strike="noStrike" baseline="0" dirty="0">
              <a:solidFill>
                <a:srgbClr val="000000"/>
              </a:solidFill>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pPr algn="l"/>
            <a:r>
              <a:rPr lang="es-ES" sz="2300" b="1" i="0" u="none" strike="noStrike" baseline="0" dirty="0">
                <a:latin typeface="Cambria" panose="02040503050406030204" pitchFamily="18" charset="0"/>
                <a:ea typeface="Cambria" panose="02040503050406030204" pitchFamily="18" charset="0"/>
              </a:rPr>
              <a:t>Antioquía: </a:t>
            </a:r>
            <a:r>
              <a:rPr lang="es-ES" sz="2300" b="0" i="0" u="none" strike="noStrike" baseline="0" dirty="0">
                <a:latin typeface="Cambria" panose="02040503050406030204" pitchFamily="18" charset="0"/>
                <a:ea typeface="Cambria" panose="02040503050406030204" pitchFamily="18" charset="0"/>
              </a:rPr>
              <a:t>Ciudad localizada en Siria. Tercera ciudad más importante de todo el Imperio romano. Fue allí donde se predicó por primera vez el evangelio a los paganos y los creyentes fueron </a:t>
            </a:r>
            <a:r>
              <a:rPr lang="es-PR" sz="2300" b="0" i="0" u="none" strike="noStrike" baseline="0" dirty="0">
                <a:latin typeface="Cambria" panose="02040503050406030204" pitchFamily="18" charset="0"/>
                <a:ea typeface="Cambria" panose="02040503050406030204" pitchFamily="18" charset="0"/>
              </a:rPr>
              <a:t>llamados cristianos por primera vez</a:t>
            </a:r>
            <a:r>
              <a:rPr lang="es-PR" sz="2300" b="1" i="0" u="none" strike="noStrike" baseline="0" dirty="0">
                <a:latin typeface="Cambria" panose="02040503050406030204" pitchFamily="18" charset="0"/>
                <a:ea typeface="Cambria" panose="02040503050406030204" pitchFamily="18" charset="0"/>
              </a:rPr>
              <a:t>.</a:t>
            </a:r>
          </a:p>
          <a:p>
            <a:pPr algn="l"/>
            <a:r>
              <a:rPr lang="es-ES" sz="2300" b="1" i="0" u="none" strike="noStrike" baseline="0" dirty="0">
                <a:latin typeface="Cambria" panose="02040503050406030204" pitchFamily="18" charset="0"/>
                <a:ea typeface="Cambria" panose="02040503050406030204" pitchFamily="18" charset="0"/>
              </a:rPr>
              <a:t>Judaizar: </a:t>
            </a:r>
            <a:r>
              <a:rPr lang="es-ES" sz="2300" b="0" i="0" u="none" strike="noStrike" baseline="0" dirty="0">
                <a:latin typeface="Cambria" panose="02040503050406030204" pitchFamily="18" charset="0"/>
                <a:ea typeface="Cambria" panose="02040503050406030204" pitchFamily="18" charset="0"/>
              </a:rPr>
              <a:t>Hacer que los gentiles adopten las creencias judías.</a:t>
            </a:r>
          </a:p>
          <a:p>
            <a:pPr algn="l"/>
            <a:r>
              <a:rPr lang="es-ES" sz="2300" b="1" i="0" u="none" strike="noStrike" baseline="0" dirty="0">
                <a:latin typeface="Cambria" panose="02040503050406030204" pitchFamily="18" charset="0"/>
                <a:ea typeface="Cambria" panose="02040503050406030204" pitchFamily="18" charset="0"/>
              </a:rPr>
              <a:t>Gracia: </a:t>
            </a:r>
            <a:r>
              <a:rPr lang="es-ES" sz="2300" b="0" i="0" u="none" strike="noStrike" baseline="0" dirty="0">
                <a:latin typeface="Cambria" panose="02040503050406030204" pitchFamily="18" charset="0"/>
                <a:ea typeface="Cambria" panose="02040503050406030204" pitchFamily="18" charset="0"/>
              </a:rPr>
              <a:t>Es la acción de Dios para salvar al género humano sin considerar sus méritos, es decir, sus obras. La salvación es un favor de Dios donde huelga el cumplimiento de la ley.</a:t>
            </a: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2.11-12</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085209"/>
            <a:ext cx="4300540"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PR" sz="2100" b="0" i="0" u="none" strike="noStrike" baseline="0" dirty="0">
                <a:latin typeface="Cambria" panose="02040503050406030204" pitchFamily="18" charset="0"/>
              </a:rPr>
              <a:t>11 Pero cuando Pedro vino a </a:t>
            </a:r>
            <a:r>
              <a:rPr lang="es-ES" sz="2100" b="0" i="0" u="none" strike="noStrike" baseline="0" dirty="0">
                <a:latin typeface="Cambria" panose="02040503050406030204" pitchFamily="18" charset="0"/>
              </a:rPr>
              <a:t>Antioquía, lo reprendí cara a cara, </a:t>
            </a:r>
            <a:r>
              <a:rPr lang="es-PR" sz="2100" b="0" i="0" u="none" strike="noStrike" baseline="0" dirty="0">
                <a:latin typeface="Cambria" panose="02040503050406030204" pitchFamily="18" charset="0"/>
              </a:rPr>
              <a:t>porque era de condenar,</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12 pues antes que llegaran algunos de parte de Jacobo, comía con los gentiles; pero después que llegaron, se retraía y se apartaba, porque tenía miedo de los de la </a:t>
            </a:r>
            <a:r>
              <a:rPr lang="es-PR" sz="2100" b="0" i="0" u="none" strike="noStrike" baseline="0" dirty="0">
                <a:latin typeface="Cambria" panose="02040503050406030204" pitchFamily="18" charset="0"/>
              </a:rPr>
              <a:t>circuncisión.</a:t>
            </a:r>
            <a:endParaRPr sz="2100" dirty="0"/>
          </a:p>
        </p:txBody>
      </p:sp>
      <p:sp>
        <p:nvSpPr>
          <p:cNvPr id="122" name="VP…"/>
          <p:cNvSpPr txBox="1"/>
          <p:nvPr/>
        </p:nvSpPr>
        <p:spPr>
          <a:xfrm>
            <a:off x="6443497" y="1986156"/>
            <a:ext cx="5023442" cy="44330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11 Pero cuando </a:t>
            </a:r>
            <a:r>
              <a:rPr lang="es-ES" sz="2100" b="0" i="0" u="none" strike="noStrike" baseline="0" dirty="0" err="1">
                <a:latin typeface="Cambria" panose="02040503050406030204" pitchFamily="18" charset="0"/>
              </a:rPr>
              <a:t>Cefas</a:t>
            </a:r>
            <a:r>
              <a:rPr lang="es-ES" sz="2100" b="0" i="0" u="none" strike="noStrike" baseline="0" dirty="0">
                <a:latin typeface="Cambria" panose="02040503050406030204" pitchFamily="18" charset="0"/>
              </a:rPr>
              <a:t> fue a la ciudad de Antioquía, lo reprendí en su propia cara, porque lo que </a:t>
            </a:r>
            <a:r>
              <a:rPr lang="es-PR" sz="2100" b="0" i="0" u="none" strike="noStrike" baseline="0" dirty="0">
                <a:latin typeface="Cambria" panose="02040503050406030204" pitchFamily="18" charset="0"/>
              </a:rPr>
              <a:t>estaba haciendo era condenable.</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12 Pues primero comía con los no judíos, hasta que llegaron </a:t>
            </a:r>
            <a:r>
              <a:rPr lang="es-PR" sz="2100" b="0" i="0" u="none" strike="noStrike" baseline="0" dirty="0">
                <a:latin typeface="Cambria" panose="02040503050406030204" pitchFamily="18" charset="0"/>
              </a:rPr>
              <a:t>algunas personas de parte de Santiago; entonces comenzó a </a:t>
            </a:r>
            <a:r>
              <a:rPr lang="es-ES" sz="2100" b="0" i="0" u="none" strike="noStrike" baseline="0" dirty="0">
                <a:latin typeface="Cambria" panose="02040503050406030204" pitchFamily="18" charset="0"/>
              </a:rPr>
              <a:t>separarse, y dejó de comer con ellos, porque tenía miedo de los </a:t>
            </a:r>
            <a:r>
              <a:rPr lang="es-PR" sz="2100" b="0" i="0" u="none" strike="noStrike" baseline="0" dirty="0">
                <a:latin typeface="Cambria" panose="02040503050406030204" pitchFamily="18" charset="0"/>
              </a:rPr>
              <a:t>fanáticos de la circuncisión.</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Gálatas 2.13-14</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127734"/>
            <a:ext cx="4300540" cy="41806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000" dirty="0"/>
              <a:t>RVR</a:t>
            </a:r>
          </a:p>
          <a:p>
            <a:pPr defTabSz="368045">
              <a:spcBef>
                <a:spcPts val="600"/>
              </a:spcBef>
              <a:defRPr sz="2200">
                <a:latin typeface="Cambria"/>
                <a:ea typeface="Cambria"/>
                <a:cs typeface="Cambria"/>
                <a:sym typeface="Cambria"/>
              </a:defRPr>
            </a:pPr>
            <a:endParaRPr sz="2000" dirty="0"/>
          </a:p>
          <a:p>
            <a:pPr algn="l"/>
            <a:r>
              <a:rPr lang="es-ES" sz="2000" b="0" i="0" u="none" strike="noStrike" baseline="0" dirty="0">
                <a:latin typeface="Cambria" panose="02040503050406030204" pitchFamily="18" charset="0"/>
              </a:rPr>
              <a:t>13 Y en su simulación participaban también los otros judíos, de tal manera que aun Bernabé fue también arrastrado por la hipocresía </a:t>
            </a:r>
            <a:r>
              <a:rPr lang="es-PR" sz="2000" b="0" i="0" u="none" strike="noStrike" baseline="0" dirty="0">
                <a:latin typeface="Cambria" panose="02040503050406030204" pitchFamily="18" charset="0"/>
              </a:rPr>
              <a:t>de ellos.</a:t>
            </a:r>
          </a:p>
          <a:p>
            <a:pPr algn="l"/>
            <a:endParaRPr lang="es-ES" sz="2000" b="0" i="0" u="none" strike="noStrike" baseline="0" dirty="0">
              <a:latin typeface="Cambria" panose="02040503050406030204" pitchFamily="18" charset="0"/>
            </a:endParaRPr>
          </a:p>
          <a:p>
            <a:pPr algn="l"/>
            <a:r>
              <a:rPr lang="es-ES" sz="2000" b="0" i="0" u="none" strike="noStrike" baseline="0" dirty="0">
                <a:latin typeface="Cambria" panose="02040503050406030204" pitchFamily="18" charset="0"/>
              </a:rPr>
              <a:t>14 Pero cuando vi que no andaban </a:t>
            </a:r>
            <a:r>
              <a:rPr lang="es-PR" sz="2000" b="0" i="0" u="none" strike="noStrike" baseline="0" dirty="0">
                <a:latin typeface="Cambria" panose="02040503050406030204" pitchFamily="18" charset="0"/>
              </a:rPr>
              <a:t>rectamente conforme a la </a:t>
            </a:r>
            <a:r>
              <a:rPr lang="es-ES" sz="2000" b="0" i="0" u="none" strike="noStrike" baseline="0" dirty="0">
                <a:latin typeface="Cambria" panose="02040503050406030204" pitchFamily="18" charset="0"/>
              </a:rPr>
              <a:t>verdad del evangelio, dije a Pedro delante de todos: «Si tú, siendo judío, vives como los gentiles y no como judío, ¿por qué obligas a los </a:t>
            </a:r>
            <a:r>
              <a:rPr lang="es-PR" sz="2000" b="0" i="0" u="none" strike="noStrike" baseline="0" dirty="0">
                <a:latin typeface="Cambria" panose="02040503050406030204" pitchFamily="18" charset="0"/>
              </a:rPr>
              <a:t>gentiles a judaizar?»</a:t>
            </a:r>
            <a:endParaRPr sz="2000" dirty="0"/>
          </a:p>
        </p:txBody>
      </p:sp>
      <p:sp>
        <p:nvSpPr>
          <p:cNvPr id="122" name="VP…"/>
          <p:cNvSpPr txBox="1"/>
          <p:nvPr/>
        </p:nvSpPr>
        <p:spPr>
          <a:xfrm>
            <a:off x="6443497" y="2114468"/>
            <a:ext cx="5023442" cy="3919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000" dirty="0"/>
              <a:t>VP</a:t>
            </a:r>
          </a:p>
          <a:p>
            <a:pPr defTabSz="368045">
              <a:lnSpc>
                <a:spcPct val="120000"/>
              </a:lnSpc>
              <a:defRPr sz="2200">
                <a:latin typeface="Cambria"/>
                <a:ea typeface="Cambria"/>
                <a:cs typeface="Cambria"/>
                <a:sym typeface="Cambria"/>
              </a:defRPr>
            </a:pPr>
            <a:endParaRPr sz="2000" dirty="0"/>
          </a:p>
          <a:p>
            <a:pPr algn="l"/>
            <a:r>
              <a:rPr lang="es-ES" sz="2000" b="0" i="0" u="none" strike="noStrike" baseline="0" dirty="0">
                <a:latin typeface="Cambria" panose="02040503050406030204" pitchFamily="18" charset="0"/>
              </a:rPr>
              <a:t>13 Y los otros creyentes judíos </a:t>
            </a:r>
            <a:r>
              <a:rPr lang="es-PR" sz="2000" b="0" i="0" u="none" strike="noStrike" baseline="0" dirty="0">
                <a:latin typeface="Cambria" panose="02040503050406030204" pitchFamily="18" charset="0"/>
              </a:rPr>
              <a:t>consintieron también con Pedro </a:t>
            </a:r>
            <a:r>
              <a:rPr lang="es-ES" sz="2000" b="0" i="0" u="none" strike="noStrike" baseline="0" dirty="0">
                <a:latin typeface="Cambria" panose="02040503050406030204" pitchFamily="18" charset="0"/>
              </a:rPr>
              <a:t>en su hipocresía, tanto que hasta Bernabé se dejó llevar por ellos.</a:t>
            </a:r>
          </a:p>
          <a:p>
            <a:pPr algn="l"/>
            <a:endParaRPr lang="es-ES" sz="2000" b="0" i="0" u="none" strike="noStrike" baseline="0" dirty="0">
              <a:latin typeface="Cambria" panose="02040503050406030204" pitchFamily="18" charset="0"/>
            </a:endParaRPr>
          </a:p>
          <a:p>
            <a:pPr algn="l"/>
            <a:r>
              <a:rPr lang="es-ES" sz="2000" b="0" i="0" u="none" strike="noStrike" baseline="0" dirty="0">
                <a:latin typeface="Cambria" panose="02040503050406030204" pitchFamily="18" charset="0"/>
              </a:rPr>
              <a:t>14 Por eso, cuando vi que no se portaban conforme a la verdad </a:t>
            </a:r>
            <a:r>
              <a:rPr lang="es-PR" sz="2000" b="0" i="0" u="none" strike="noStrike" baseline="0" dirty="0">
                <a:latin typeface="Cambria" panose="02040503050406030204" pitchFamily="18" charset="0"/>
              </a:rPr>
              <a:t>del evangelio, le dije a </a:t>
            </a:r>
            <a:r>
              <a:rPr lang="es-PR" sz="2000" b="0" i="0" u="none" strike="noStrike" baseline="0" dirty="0" err="1">
                <a:latin typeface="Cambria" panose="02040503050406030204" pitchFamily="18" charset="0"/>
              </a:rPr>
              <a:t>Cefas</a:t>
            </a:r>
            <a:r>
              <a:rPr lang="es-PR" sz="2000" dirty="0">
                <a:latin typeface="Cambria" panose="02040503050406030204" pitchFamily="18" charset="0"/>
              </a:rPr>
              <a:t> </a:t>
            </a:r>
            <a:r>
              <a:rPr lang="es-ES" sz="2000" b="0" i="0" u="none" strike="noStrike" baseline="0" dirty="0">
                <a:latin typeface="Cambria" panose="02040503050406030204" pitchFamily="18" charset="0"/>
              </a:rPr>
              <a:t>delante de toda la comunidad: «Tú, que eres judío, has estado viviendo como si no lo fueras; ¿por qué, pues, quieres obligar a los no judíos a vivir como si lo </a:t>
            </a:r>
            <a:r>
              <a:rPr lang="es-PR" sz="2000" b="0" i="0" u="none" strike="noStrike" baseline="0" dirty="0">
                <a:latin typeface="Cambria" panose="02040503050406030204" pitchFamily="18" charset="0"/>
              </a:rPr>
              <a:t>fueran?»</a:t>
            </a:r>
            <a:endParaRPr sz="20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AE086837-7B83-56BB-C481-12679E48DEB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5332063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2.15-16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1722768"/>
            <a:ext cx="4300540" cy="47038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15 Nosotros —judíos de nacimiento y no pecadores de entre </a:t>
            </a:r>
            <a:r>
              <a:rPr lang="es-PR" sz="2100" b="0" i="0" u="none" strike="noStrike" baseline="0" dirty="0">
                <a:latin typeface="Cambria" panose="02040503050406030204" pitchFamily="18" charset="0"/>
              </a:rPr>
              <a:t>los gentiles—,</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16 sabiendo que el hombre no es justificado por las obras de la Ley, sino por la fe de Jesucristo, </a:t>
            </a:r>
            <a:r>
              <a:rPr lang="es-PR" sz="2100" b="0" i="0" u="none" strike="noStrike" baseline="0" dirty="0">
                <a:latin typeface="Cambria" panose="02040503050406030204" pitchFamily="18" charset="0"/>
              </a:rPr>
              <a:t>nosotros también hemos creído en Jesucristo, para ser justificados </a:t>
            </a:r>
            <a:r>
              <a:rPr lang="es-ES" sz="2100" b="0" i="0" u="none" strike="noStrike" baseline="0" dirty="0">
                <a:latin typeface="Cambria" panose="02040503050406030204" pitchFamily="18" charset="0"/>
              </a:rPr>
              <a:t>por la fe de Cristo y no por las obras de la Ley, por cuanto por las obras de la Ley nadie será </a:t>
            </a:r>
            <a:r>
              <a:rPr lang="es-PR" sz="2100" b="0" i="0" u="none" strike="noStrike" baseline="0" dirty="0">
                <a:latin typeface="Cambria" panose="02040503050406030204" pitchFamily="18" charset="0"/>
              </a:rPr>
              <a:t>justificado.</a:t>
            </a:r>
            <a:endParaRPr lang="es-ES" sz="2100" dirty="0"/>
          </a:p>
        </p:txBody>
      </p:sp>
      <p:sp>
        <p:nvSpPr>
          <p:cNvPr id="122" name="VP…"/>
          <p:cNvSpPr txBox="1"/>
          <p:nvPr/>
        </p:nvSpPr>
        <p:spPr>
          <a:xfrm>
            <a:off x="6443499" y="1630643"/>
            <a:ext cx="5023442" cy="44330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lang="es-ES" sz="2100" dirty="0"/>
              <a:t>VP</a:t>
            </a:r>
          </a:p>
          <a:p>
            <a:pPr defTabSz="368045">
              <a:lnSpc>
                <a:spcPct val="120000"/>
              </a:lnSpc>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15 Nosotros somos judíos de </a:t>
            </a:r>
            <a:r>
              <a:rPr lang="es-PR" sz="2100" b="0" i="0" u="none" strike="noStrike" baseline="0" dirty="0">
                <a:latin typeface="Cambria" panose="02040503050406030204" pitchFamily="18" charset="0"/>
              </a:rPr>
              <a:t>nacimiento, y no pecadores paganos.</a:t>
            </a:r>
            <a:endParaRPr lang="es-ES" sz="2100" b="0" i="0" u="none" strike="noStrike" baseline="0" dirty="0">
              <a:latin typeface="Cambria" panose="02040503050406030204" pitchFamily="18" charset="0"/>
            </a:endParaRPr>
          </a:p>
          <a:p>
            <a:pPr algn="l"/>
            <a:endParaRPr lang="es-ES" sz="2100" dirty="0"/>
          </a:p>
          <a:p>
            <a:pPr algn="l"/>
            <a:r>
              <a:rPr lang="es-ES" sz="2100" b="0" i="0" u="none" strike="noStrike" baseline="0" dirty="0">
                <a:latin typeface="Cambria" panose="02040503050406030204" pitchFamily="18" charset="0"/>
              </a:rPr>
              <a:t>16 Sin embargo, sabemos que nadie es reconocido como justo por cumplir la ley sino gracias a la fe en Jesucristo. Por esto, también nosotros hemos creído en Jesucristo, para que Dios nos reconozca como justos, gracias a esa fe y no por cumplir la ley. Porque nadie será reconocido como justo </a:t>
            </a:r>
            <a:r>
              <a:rPr lang="es-PR" sz="2100" b="0" i="0" u="none" strike="noStrike" baseline="0" dirty="0">
                <a:latin typeface="Cambria" panose="02040503050406030204" pitchFamily="18" charset="0"/>
              </a:rPr>
              <a:t>por cumplir la ley.</a:t>
            </a:r>
            <a:endParaRPr lang="es-ES"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3183609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Gálatas 2.17-18</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071756"/>
            <a:ext cx="4300540"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17 Ahora bien, si buscando ser </a:t>
            </a:r>
            <a:r>
              <a:rPr lang="es-PR" sz="2100" b="0" i="0" u="none" strike="noStrike" baseline="0" dirty="0">
                <a:latin typeface="Cambria" panose="02040503050406030204" pitchFamily="18" charset="0"/>
              </a:rPr>
              <a:t>justificados en Cristo, también nosotros resultamos ser pecadores, ¿es por eso Cristo ministro de pecado? ¡De ninguna manera!</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18 Porque si las cosas que destruí, las mismas vuelvo a edificar, </a:t>
            </a:r>
            <a:r>
              <a:rPr lang="es-PR" sz="2100" b="0" i="0" u="none" strike="noStrike" baseline="0" dirty="0">
                <a:latin typeface="Cambria" panose="02040503050406030204" pitchFamily="18" charset="0"/>
              </a:rPr>
              <a:t>transgresor me hago.</a:t>
            </a:r>
            <a:endParaRPr lang="es-ES" sz="2100" dirty="0"/>
          </a:p>
        </p:txBody>
      </p:sp>
      <p:sp>
        <p:nvSpPr>
          <p:cNvPr id="122" name="VP…"/>
          <p:cNvSpPr txBox="1"/>
          <p:nvPr/>
        </p:nvSpPr>
        <p:spPr>
          <a:xfrm>
            <a:off x="6443499" y="1988102"/>
            <a:ext cx="5023442" cy="34635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17 Ahora bien, si buscando ser </a:t>
            </a:r>
            <a:r>
              <a:rPr lang="es-PR" sz="2100" b="0" i="0" u="none" strike="noStrike" baseline="0" dirty="0">
                <a:latin typeface="Cambria" panose="02040503050406030204" pitchFamily="18" charset="0"/>
              </a:rPr>
              <a:t>reconocidos como justos por </a:t>
            </a:r>
            <a:r>
              <a:rPr lang="es-ES" sz="2100" b="0" i="0" u="none" strike="noStrike" baseline="0" dirty="0">
                <a:latin typeface="Cambria" panose="02040503050406030204" pitchFamily="18" charset="0"/>
              </a:rPr>
              <a:t>medio de Cristo, resulta que también </a:t>
            </a:r>
            <a:r>
              <a:rPr lang="es-PR" sz="2100" b="0" i="0" u="none" strike="noStrike" baseline="0" dirty="0">
                <a:latin typeface="Cambria" panose="02040503050406030204" pitchFamily="18" charset="0"/>
              </a:rPr>
              <a:t>nosotros somos pecadores, </a:t>
            </a:r>
            <a:r>
              <a:rPr lang="es-ES" sz="2100" b="0" i="0" u="none" strike="noStrike" baseline="0" dirty="0">
                <a:latin typeface="Cambria" panose="02040503050406030204" pitchFamily="18" charset="0"/>
              </a:rPr>
              <a:t>¿acaso esto querrá decir que Cristo nos hace pecadores? ¡Claro que </a:t>
            </a:r>
            <a:r>
              <a:rPr lang="es-PR" sz="2100" b="0" i="0" u="none" strike="noStrike" baseline="0" dirty="0">
                <a:latin typeface="Cambria" panose="02040503050406030204" pitchFamily="18" charset="0"/>
              </a:rPr>
              <a:t>no!</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18 Pues si destruyo algo y luego lo vuelvo a construir, yo mismo </a:t>
            </a:r>
            <a:r>
              <a:rPr lang="es-PR" sz="2100" b="0" i="0" u="none" strike="noStrike" baseline="0" dirty="0">
                <a:latin typeface="Cambria" panose="02040503050406030204" pitchFamily="18" charset="0"/>
              </a:rPr>
              <a:t>soy el culpable.</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42068426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2.19-20</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181013"/>
            <a:ext cx="4300540" cy="3734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19 Yo por la Ley morí para la Ley, a fin de vivir para Dios.</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20 Con Cristo estoy juntamente crucificado, y ya no vivo yo, mas vive Cristo en mí; y lo que ahora vivo en la carne, lo vivo en la fe del Hijo de Dios, el cual me amó y se entregó a sí mismo por mí.</a:t>
            </a:r>
            <a:endParaRPr lang="es-ES" sz="2100" dirty="0"/>
          </a:p>
        </p:txBody>
      </p:sp>
      <p:sp>
        <p:nvSpPr>
          <p:cNvPr id="122" name="VP…"/>
          <p:cNvSpPr txBox="1"/>
          <p:nvPr/>
        </p:nvSpPr>
        <p:spPr>
          <a:xfrm>
            <a:off x="6443498" y="2100458"/>
            <a:ext cx="5023442" cy="41098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19 Porque por medio de la ley yo he muerto a la ley, a fin de vivir para Dios. Con Cristo he sido </a:t>
            </a:r>
            <a:r>
              <a:rPr lang="es-PR" sz="2100" b="0" i="0" u="none" strike="noStrike" baseline="0" dirty="0">
                <a:latin typeface="Cambria" panose="02040503050406030204" pitchFamily="18" charset="0"/>
              </a:rPr>
              <a:t>crucificado,</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20 y ya no soy yo quien vive, sino que es Cristo quien vive en mí. Y la vida que ahora vivo en el cuerpo, la vivo por mi fe en el Hijo de</a:t>
            </a:r>
          </a:p>
          <a:p>
            <a:pPr algn="l"/>
            <a:r>
              <a:rPr lang="es-ES" sz="2100" b="0" i="0" u="none" strike="noStrike" baseline="0" dirty="0">
                <a:latin typeface="Cambria" panose="02040503050406030204" pitchFamily="18" charset="0"/>
              </a:rPr>
              <a:t>Dios, que me amó y se entregó a </a:t>
            </a:r>
            <a:r>
              <a:rPr lang="es-PR" sz="2100" b="0" i="0" u="none" strike="noStrike" baseline="0" dirty="0">
                <a:latin typeface="Cambria" panose="02040503050406030204" pitchFamily="18" charset="0"/>
              </a:rPr>
              <a:t>la muerte por mí.</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07873657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Gálatas 2.21</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860275"/>
            <a:ext cx="4300540" cy="17953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21 No desecho la gracia de Dios, pues si por la Ley viniera la justicia, </a:t>
            </a:r>
            <a:r>
              <a:rPr lang="es-PR" sz="2100" b="0" i="0" u="none" strike="noStrike" baseline="0" dirty="0">
                <a:latin typeface="Cambria" panose="02040503050406030204" pitchFamily="18" charset="0"/>
              </a:rPr>
              <a:t>entonces en vano murió Cristo.</a:t>
            </a:r>
            <a:endParaRPr lang="es-ES" sz="2100" dirty="0"/>
          </a:p>
        </p:txBody>
      </p:sp>
      <p:sp>
        <p:nvSpPr>
          <p:cNvPr id="122" name="VP…"/>
          <p:cNvSpPr txBox="1"/>
          <p:nvPr/>
        </p:nvSpPr>
        <p:spPr>
          <a:xfrm>
            <a:off x="6443499" y="2787597"/>
            <a:ext cx="5023442" cy="18476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21 No quiero rechazar la bondad de Dios; pues si se obtuviera la justicia por medio de la ley, Cristo </a:t>
            </a:r>
            <a:r>
              <a:rPr lang="es-PR" sz="2100" b="0" i="0" u="none" strike="noStrike" baseline="0" dirty="0">
                <a:latin typeface="Cambria" panose="02040503050406030204" pitchFamily="18" charset="0"/>
              </a:rPr>
              <a:t>habría muerto inútilmente.</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918737902"/>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719</TotalTime>
  <Words>1338</Words>
  <Application>Microsoft Office PowerPoint</Application>
  <PresentationFormat>Widescreen</PresentationFormat>
  <Paragraphs>91</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Cambria</vt:lpstr>
      <vt:lpstr>Cambria-Italic</vt:lpstr>
      <vt:lpstr>Futura Bold</vt:lpstr>
      <vt:lpstr>Futura PT Medium</vt:lpstr>
      <vt:lpstr>Futura Std Medium Condensed</vt:lpstr>
      <vt:lpstr>Helvetica</vt:lpstr>
      <vt:lpstr>Office Theme</vt:lpstr>
      <vt:lpstr>Lección 7 JUSTIFICADOS POR LA FE</vt:lpstr>
      <vt:lpstr>OBJETIVOS</vt:lpstr>
      <vt:lpstr>VOCABULARIO</vt:lpstr>
      <vt:lpstr>TEXTO BÍBLICO: Gálatas 2.11-12</vt:lpstr>
      <vt:lpstr>TEXTO BÍBLICO: Gálatas 2.13-14</vt:lpstr>
      <vt:lpstr>TEXTO BÍBLICO: Gálatas 2.15-16</vt:lpstr>
      <vt:lpstr>TEXTO BÍBLICO: Gálatas 2.17-18</vt:lpstr>
      <vt:lpstr>TEXTO BÍBLICO: Gálatas 2.19-20</vt:lpstr>
      <vt:lpstr>TEXTO BÍBLICO: Gálatas 2.21</vt:lpstr>
      <vt:lpstr>RESUMEN</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242</cp:revision>
  <dcterms:modified xsi:type="dcterms:W3CDTF">2023-09-05T14:00:20Z</dcterms:modified>
</cp:coreProperties>
</file>