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60" r:id="rId5"/>
    <p:sldId id="289" r:id="rId6"/>
    <p:sldId id="290" r:id="rId7"/>
    <p:sldId id="295" r:id="rId8"/>
    <p:sldId id="266" r:id="rId9"/>
    <p:sldId id="298" r:id="rId10"/>
    <p:sldId id="299" r:id="rId11"/>
    <p:sldId id="269" r:id="rId1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9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Colosenses 2.16-23</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3234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PR" dirty="0">
                <a:latin typeface="Cambria" panose="02040503050406030204" pitchFamily="18" charset="0"/>
                <a:ea typeface="Cambria" panose="02040503050406030204" pitchFamily="18" charset="0"/>
              </a:rPr>
              <a:t>«</a:t>
            </a:r>
            <a:r>
              <a:rPr lang="es-ES" dirty="0">
                <a:latin typeface="Cambria" panose="02040503050406030204" pitchFamily="18" charset="0"/>
                <a:ea typeface="Cambria" panose="02040503050406030204" pitchFamily="18" charset="0"/>
              </a:rPr>
              <a:t>Por tanto, de la manera que habéis recibido al Señor Jesucristo,</a:t>
            </a:r>
          </a:p>
          <a:p>
            <a:r>
              <a:rPr lang="es-ES" dirty="0">
                <a:latin typeface="Cambria" panose="02040503050406030204" pitchFamily="18" charset="0"/>
                <a:ea typeface="Cambria" panose="02040503050406030204" pitchFamily="18" charset="0"/>
              </a:rPr>
              <a:t>andad en él, arraigados y sobreedificados en él, y confirmados en</a:t>
            </a:r>
          </a:p>
          <a:p>
            <a:r>
              <a:rPr lang="es-ES" dirty="0">
                <a:latin typeface="Cambria" panose="02040503050406030204" pitchFamily="18" charset="0"/>
                <a:ea typeface="Cambria" panose="02040503050406030204" pitchFamily="18" charset="0"/>
              </a:rPr>
              <a:t>la fe […]</a:t>
            </a:r>
            <a:r>
              <a:rPr lang="es-PR" dirty="0">
                <a:latin typeface="Cambria" panose="02040503050406030204" pitchFamily="18" charset="0"/>
                <a:ea typeface="Cambria" panose="02040503050406030204" pitchFamily="18" charset="0"/>
              </a:rPr>
              <a:t>». </a:t>
            </a:r>
          </a:p>
          <a:p>
            <a:pPr algn="r"/>
            <a:r>
              <a:rPr lang="es-PR" dirty="0">
                <a:latin typeface="Cambria" panose="02040503050406030204" pitchFamily="18" charset="0"/>
                <a:ea typeface="Cambria" panose="02040503050406030204" pitchFamily="18" charset="0"/>
              </a:rPr>
              <a:t>Colosenses 2.6-7a</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12</a:t>
            </a:r>
          </a:p>
          <a:p>
            <a:pPr algn="l" defTabSz="886967">
              <a:defRPr sz="4800">
                <a:solidFill>
                  <a:srgbClr val="4DA1AF"/>
                </a:solidFill>
                <a:latin typeface="Futura PT Heavy"/>
                <a:ea typeface="Futura PT Heavy"/>
                <a:cs typeface="Futura PT Heavy"/>
                <a:sym typeface="Futura PT Heavy"/>
              </a:defRPr>
            </a:pPr>
            <a:r>
              <a:rPr lang="es-PR" sz="4400" dirty="0">
                <a:solidFill>
                  <a:srgbClr val="C8334A"/>
                </a:solidFill>
                <a:latin typeface="Futura Bold"/>
                <a:ea typeface="Futura Bold"/>
                <a:cs typeface="Futura Bold"/>
                <a:sym typeface="Futura Bold"/>
              </a:rPr>
              <a:t>CRISTO NOS HACE LIBRE</a:t>
            </a:r>
            <a:r>
              <a:rPr lang="es-PR" sz="4800" dirty="0">
                <a:solidFill>
                  <a:srgbClr val="C8334A"/>
                </a:solidFill>
                <a:latin typeface="Futura Bold"/>
                <a:ea typeface="Futura Bold"/>
                <a:cs typeface="Futura Bold"/>
                <a:sym typeface="Futura Bold"/>
              </a:rPr>
              <a:t>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3193707"/>
            <a:ext cx="8686800" cy="16950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El sacrificio corporal, esencial para la salvación, lo hizo Cristo en el </a:t>
            </a:r>
            <a:r>
              <a:rPr lang="es-PR" sz="2100" b="0" i="0" u="none" strike="noStrike" baseline="0" dirty="0">
                <a:latin typeface="Cambria" panose="02040503050406030204" pitchFamily="18" charset="0"/>
              </a:rPr>
              <a:t>monte Calvario.</a:t>
            </a:r>
          </a:p>
          <a:p>
            <a:pPr algn="l"/>
            <a:r>
              <a:rPr lang="es-ES" sz="2100" b="0" i="0" u="none" strike="noStrike" baseline="0" dirty="0">
                <a:latin typeface="Cambria" panose="02040503050406030204" pitchFamily="18" charset="0"/>
              </a:rPr>
              <a:t>Finalmente, el culto al Altísimo, aunque no es mero sentimiento, emerge para que el corazón contrito y humillado alcance validez ante </a:t>
            </a:r>
            <a:r>
              <a:rPr lang="es-PR" sz="2100" b="0" i="0" u="none" strike="noStrike" baseline="0" dirty="0">
                <a:latin typeface="Cambria" panose="02040503050406030204" pitchFamily="18" charset="0"/>
              </a:rPr>
              <a:t>el Señor.</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724156758"/>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7" y="2475430"/>
            <a:ext cx="9236076" cy="23936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pPr algn="l"/>
            <a:r>
              <a:rPr lang="es-ES" sz="2100" b="0" i="1" u="none" strike="noStrike" baseline="0" dirty="0">
                <a:latin typeface="Cambria-Italic"/>
              </a:rPr>
              <a:t>Señor y Dios nuestro, enséñanos el camino que nos lleve a vivir conforme a la libertad que es en Cristo Jesús. Erradica de nosotros cualquier apariencia de piedad, de tal manera que actuemos conforme a la fe que nos llega de ti. Envía sobre nosotros tu Santo Espíritu y así limpie nuestros pensamientos para rendirte la adoración que brote de nuestros corazones. En el Nombre de nuestro Señor Jesús, oramos. Amén.</a:t>
            </a:r>
            <a:endParaRPr sz="2100" dirty="0"/>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pPr algn="l"/>
            <a:r>
              <a:rPr lang="es-ES" sz="2300" b="0" i="0" u="none" strike="noStrike" baseline="0" dirty="0">
                <a:latin typeface="Cambria" panose="02040503050406030204" pitchFamily="18" charset="0"/>
              </a:rPr>
              <a:t>Afirmar el gran legado de la libertad en Cristo frente a filosofías </a:t>
            </a:r>
            <a:r>
              <a:rPr lang="es-PR" sz="2300" b="0" i="0" u="none" strike="noStrike" baseline="0" dirty="0">
                <a:latin typeface="Cambria" panose="02040503050406030204" pitchFamily="18" charset="0"/>
              </a:rPr>
              <a:t>mundanas.</a:t>
            </a:r>
          </a:p>
          <a:p>
            <a:pPr algn="l"/>
            <a:r>
              <a:rPr lang="es-ES" sz="2300" b="0" i="0" u="none" strike="noStrike" baseline="0" dirty="0">
                <a:latin typeface="Cambria" panose="02040503050406030204" pitchFamily="18" charset="0"/>
              </a:rPr>
              <a:t>Destacar el valor del cuerpo de Cristo como signo real y visible donde radica el fundamento de nuestra fe.</a:t>
            </a:r>
          </a:p>
          <a:p>
            <a:pPr algn="l"/>
            <a:r>
              <a:rPr lang="es-ES" sz="2300" b="0" i="0" u="none" strike="noStrike" baseline="0" dirty="0">
                <a:latin typeface="Cambria" panose="02040503050406030204" pitchFamily="18" charset="0"/>
              </a:rPr>
              <a:t>Vivir una espiritualidad que responda al verdadero conocimiento del Evangelio accesible a todos, rechazando toda apariencia </a:t>
            </a:r>
            <a:r>
              <a:rPr lang="es-PR" sz="2300" b="0" i="0" u="none" strike="noStrike" baseline="0" dirty="0">
                <a:latin typeface="Cambria" panose="02040503050406030204" pitchFamily="18" charset="0"/>
              </a:rPr>
              <a:t>de piedad.</a:t>
            </a:r>
            <a:endParaRPr lang="es-ES" sz="2300" b="0" i="0" u="none" strike="noStrike" baseline="0" dirty="0">
              <a:solidFill>
                <a:srgbClr val="000000"/>
              </a:solidFill>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pPr algn="l"/>
            <a:r>
              <a:rPr lang="es-ES" sz="2300" b="1" i="0" u="none" strike="noStrike" baseline="0" dirty="0">
                <a:latin typeface="Cambria-Bold"/>
              </a:rPr>
              <a:t>Ángeles: </a:t>
            </a:r>
            <a:r>
              <a:rPr lang="es-ES" sz="2300" b="0" i="0" u="none" strike="noStrike" baseline="0" dirty="0">
                <a:latin typeface="Cambria" panose="02040503050406030204" pitchFamily="18" charset="0"/>
              </a:rPr>
              <a:t>Mensajeros celestiales, esencialmente. Actúan bajo las órdenes de Dios. Según Colosenses 1.16, los ángeles fueron creados antes de la fundación del mundo. En el Antiguo Testamento, la figura del ángel se identifica indistintamente con Dios. Sin embargo, Cristo es superior a ellos por ser Dios eterno, de la misma </a:t>
            </a:r>
            <a:r>
              <a:rPr lang="es-PR" sz="2300" b="0" i="0" u="none" strike="noStrike" baseline="0" dirty="0">
                <a:latin typeface="Cambria" panose="02040503050406030204" pitchFamily="18" charset="0"/>
              </a:rPr>
              <a:t>sustancia, no creado.</a:t>
            </a:r>
          </a:p>
          <a:p>
            <a:pPr algn="l"/>
            <a:r>
              <a:rPr lang="es-ES" sz="2300" b="1" i="0" u="none" strike="noStrike" baseline="0" dirty="0">
                <a:latin typeface="Cambria-Bold"/>
              </a:rPr>
              <a:t>Rudimentos del mundo: </a:t>
            </a:r>
            <a:r>
              <a:rPr lang="es-ES" sz="2300" b="0" i="0" u="none" strike="noStrike" baseline="0" dirty="0">
                <a:latin typeface="Cambria" panose="02040503050406030204" pitchFamily="18" charset="0"/>
              </a:rPr>
              <a:t>(véase Colosenses 2.8). Son ideas, creencias de carácter humano que se alejan de la claridad del pensamiento cristiano. Ampliaremos esto en el Análisis de las </a:t>
            </a:r>
            <a:r>
              <a:rPr lang="es-PR" sz="2300" b="0" i="0" u="none" strike="noStrike" baseline="0" dirty="0">
                <a:latin typeface="Cambria" panose="02040503050406030204" pitchFamily="18" charset="0"/>
              </a:rPr>
              <a:t>Escrituras.</a:t>
            </a:r>
            <a:endParaRPr lang="es-ES" sz="2300" b="0" i="0" u="none" strike="noStrike" baseline="0" dirty="0">
              <a:latin typeface="Cambria" panose="02040503050406030204" pitchFamily="18" charset="0"/>
              <a:ea typeface="Cambria" panose="02040503050406030204" pitchFamily="18" charset="0"/>
            </a:endParaRP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Colosenses 2.16-17</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427423"/>
            <a:ext cx="4300540" cy="3088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16 Por tanto, nadie os critique en </a:t>
            </a:r>
            <a:r>
              <a:rPr lang="es-PR" sz="2100" b="0" i="0" u="none" strike="noStrike" baseline="0" dirty="0">
                <a:latin typeface="Cambria" panose="02040503050406030204" pitchFamily="18" charset="0"/>
              </a:rPr>
              <a:t>asuntos de comida o de bebida, </a:t>
            </a:r>
            <a:r>
              <a:rPr lang="es-ES" sz="2100" b="0" i="0" u="none" strike="noStrike" baseline="0" dirty="0">
                <a:latin typeface="Cambria" panose="02040503050406030204" pitchFamily="18" charset="0"/>
              </a:rPr>
              <a:t>o en cuanto a días de fiesta, luna </a:t>
            </a:r>
            <a:r>
              <a:rPr lang="es-PR" sz="2100" b="0" i="0" u="none" strike="noStrike" baseline="0" dirty="0">
                <a:latin typeface="Cambria" panose="02040503050406030204" pitchFamily="18" charset="0"/>
              </a:rPr>
              <a:t>nueva o sábados.</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17 Todo esto es sombra de lo que ha de venir; pero el cuerpo es de </a:t>
            </a:r>
            <a:r>
              <a:rPr lang="es-PR" sz="2100" b="0" i="0" u="none" strike="noStrike" baseline="0" dirty="0">
                <a:latin typeface="Cambria" panose="02040503050406030204" pitchFamily="18" charset="0"/>
              </a:rPr>
              <a:t>Cristo.</a:t>
            </a:r>
            <a:endParaRPr sz="2100" dirty="0"/>
          </a:p>
        </p:txBody>
      </p:sp>
      <p:sp>
        <p:nvSpPr>
          <p:cNvPr id="122" name="VP…"/>
          <p:cNvSpPr txBox="1"/>
          <p:nvPr/>
        </p:nvSpPr>
        <p:spPr>
          <a:xfrm>
            <a:off x="6443497" y="2366126"/>
            <a:ext cx="5023442" cy="3463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16 Por tanto, que nadie los critique a ustedes por lo que comen o beben, o por cuestiones tales como días de fiesta, lunas nuevas </a:t>
            </a:r>
            <a:r>
              <a:rPr lang="es-PR" sz="2100" b="0" i="0" u="none" strike="noStrike" baseline="0" dirty="0">
                <a:latin typeface="Cambria" panose="02040503050406030204" pitchFamily="18" charset="0"/>
              </a:rPr>
              <a:t>o sábados.</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17 Todo esto no es más que la sombra de lo que ha de venir, pero la verdadera realidad es Cristo.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Colosenses 2.18.19</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1808975"/>
            <a:ext cx="4300540" cy="47038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PR" sz="2100" b="0" i="0" u="none" strike="noStrike" baseline="0" dirty="0">
                <a:latin typeface="Cambria" panose="02040503050406030204" pitchFamily="18" charset="0"/>
              </a:rPr>
              <a:t>18 Que nadie os prive de vuestro </a:t>
            </a:r>
            <a:r>
              <a:rPr lang="es-ES" sz="2100" b="0" i="0" u="none" strike="noStrike" baseline="0" dirty="0">
                <a:latin typeface="Cambria" panose="02040503050406030204" pitchFamily="18" charset="0"/>
              </a:rPr>
              <a:t>premio haciendo alarde de humildad y de dar culto a los ángeles (metiéndose en lo que no ha visto), hinchado de vanidad por su </a:t>
            </a:r>
            <a:r>
              <a:rPr lang="es-PR" sz="2100" b="0" i="0" u="none" strike="noStrike" baseline="0" dirty="0">
                <a:latin typeface="Cambria" panose="02040503050406030204" pitchFamily="18" charset="0"/>
              </a:rPr>
              <a:t>propia mente carnal,</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19 pero no unido a la Cabeza, en virtud de quien todo el cuerpo, nutriéndose y uniéndose por las </a:t>
            </a:r>
            <a:r>
              <a:rPr lang="es-PR" sz="2100" b="0" i="0" u="none" strike="noStrike" baseline="0" dirty="0">
                <a:latin typeface="Cambria" panose="02040503050406030204" pitchFamily="18" charset="0"/>
              </a:rPr>
              <a:t>coyunturas y ligamentos, crece </a:t>
            </a:r>
            <a:r>
              <a:rPr lang="es-ES" sz="2100" b="0" i="0" u="none" strike="noStrike" baseline="0" dirty="0">
                <a:latin typeface="Cambria" panose="02040503050406030204" pitchFamily="18" charset="0"/>
              </a:rPr>
              <a:t>con el crecimiento que da Dios.</a:t>
            </a:r>
            <a:endParaRPr sz="2100" dirty="0"/>
          </a:p>
        </p:txBody>
      </p:sp>
      <p:sp>
        <p:nvSpPr>
          <p:cNvPr id="122" name="VP…"/>
          <p:cNvSpPr txBox="1"/>
          <p:nvPr/>
        </p:nvSpPr>
        <p:spPr>
          <a:xfrm>
            <a:off x="6443497" y="1841500"/>
            <a:ext cx="5023442" cy="41098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18 No dejen que los condenen esos que se hacen pasar por muy humildes y que dan culto a los </a:t>
            </a:r>
            <a:r>
              <a:rPr lang="es-PR" sz="2100" b="0" i="0" u="none" strike="noStrike" baseline="0" dirty="0">
                <a:latin typeface="Cambria" panose="02040503050406030204" pitchFamily="18" charset="0"/>
              </a:rPr>
              <a:t>ángeles, que pretenden tener </a:t>
            </a:r>
            <a:r>
              <a:rPr lang="es-ES" sz="2100" b="0" i="0" u="none" strike="noStrike" baseline="0" dirty="0">
                <a:latin typeface="Cambria" panose="02040503050406030204" pitchFamily="18" charset="0"/>
              </a:rPr>
              <a:t>visiones y que se hinchan de orgullo a causa de sus pensamientos </a:t>
            </a:r>
            <a:r>
              <a:rPr lang="es-PR" sz="2100" b="0" i="0" u="none" strike="noStrike" baseline="0" dirty="0">
                <a:latin typeface="Cambria" panose="02040503050406030204" pitchFamily="18" charset="0"/>
              </a:rPr>
              <a:t>humanos.</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19 Ellos no están unidos a la cabeza, la cual hace crecer todo el cuerpo al alimentarlo y unir cada una de sus partes conforme al plan de </a:t>
            </a:r>
            <a:r>
              <a:rPr lang="es-PR" sz="2100" b="0" i="0" u="none" strike="noStrike" baseline="0" dirty="0">
                <a:latin typeface="Cambria" panose="02040503050406030204" pitchFamily="18" charset="0"/>
              </a:rPr>
              <a:t>Dios.</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AE086837-7B83-56BB-C481-12679E48DEB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5332063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Colosenses 2.20-21</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206833"/>
            <a:ext cx="4300540" cy="3088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20 Si habéis muerto con Cristo en cuanto a los rudimentos del mundo, ¿por qué, como si vivierais en el mundo, os sometéis a </a:t>
            </a:r>
            <a:r>
              <a:rPr lang="es-PR" sz="2100" b="0" i="0" u="none" strike="noStrike" baseline="0" dirty="0">
                <a:latin typeface="Cambria" panose="02040503050406030204" pitchFamily="18" charset="0"/>
              </a:rPr>
              <a:t>Preceptos</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21 tales como: «No uses», «No </a:t>
            </a:r>
            <a:r>
              <a:rPr lang="es-PR" sz="2100" b="0" i="0" u="none" strike="noStrike" baseline="0" dirty="0">
                <a:latin typeface="Cambria" panose="02040503050406030204" pitchFamily="18" charset="0"/>
              </a:rPr>
              <a:t>comas», «No toques»?</a:t>
            </a:r>
            <a:endParaRPr lang="es-ES" sz="2100" dirty="0"/>
          </a:p>
        </p:txBody>
      </p:sp>
      <p:sp>
        <p:nvSpPr>
          <p:cNvPr id="122" name="VP…"/>
          <p:cNvSpPr txBox="1"/>
          <p:nvPr/>
        </p:nvSpPr>
        <p:spPr>
          <a:xfrm>
            <a:off x="6443499" y="2143962"/>
            <a:ext cx="5023442" cy="3463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lang="es-ES" sz="2100" dirty="0"/>
              <a:t>VP</a:t>
            </a:r>
          </a:p>
          <a:p>
            <a:pPr defTabSz="368045">
              <a:lnSpc>
                <a:spcPct val="120000"/>
              </a:lnSpc>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20 Ustedes han muerto con Cristo y ya no están sujetos a los poderes que dominan este mundo. ¿Por qué, pues, viven como si todavía fueran del mundo, sometidos a </a:t>
            </a:r>
            <a:r>
              <a:rPr lang="es-PR" sz="2100" b="0" i="0" u="none" strike="noStrike" baseline="0" dirty="0">
                <a:latin typeface="Cambria" panose="02040503050406030204" pitchFamily="18" charset="0"/>
              </a:rPr>
              <a:t>reglas tales</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21 como: «No toques eso, no comas aquello, no lo tomes en tus </a:t>
            </a:r>
            <a:r>
              <a:rPr lang="es-PR" sz="2100" b="0" i="0" u="none" strike="noStrike" baseline="0" dirty="0">
                <a:latin typeface="Cambria" panose="02040503050406030204" pitchFamily="18" charset="0"/>
              </a:rPr>
              <a:t>manos»?</a:t>
            </a:r>
            <a:endParaRPr lang="es-ES"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3183609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Colosenses 2.22-23</a:t>
            </a:r>
            <a:r>
              <a:rPr lang="es-PR" dirty="0">
                <a:solidFill>
                  <a:srgbClr val="843C0B"/>
                </a:solidFill>
                <a:latin typeface="Futura PT Medium"/>
                <a:ea typeface="Futura PT Medium"/>
                <a:cs typeface="Futura PT Medium"/>
                <a:sym typeface="Futura PT Medium"/>
              </a:rPr>
              <a:t> </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1748592"/>
            <a:ext cx="4300540" cy="43806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22 Todos estos preceptos son sólo </a:t>
            </a:r>
            <a:r>
              <a:rPr lang="es-PR" sz="2100" b="0" i="0" u="none" strike="noStrike" baseline="0" dirty="0">
                <a:latin typeface="Cambria" panose="02040503050406030204" pitchFamily="18" charset="0"/>
              </a:rPr>
              <a:t>mandamientos y doctrinas de </a:t>
            </a:r>
            <a:r>
              <a:rPr lang="es-ES" sz="2100" b="0" i="0" u="none" strike="noStrike" baseline="0" dirty="0">
                <a:latin typeface="Cambria" panose="02040503050406030204" pitchFamily="18" charset="0"/>
              </a:rPr>
              <a:t>hombres, los cuales se destruyen </a:t>
            </a:r>
            <a:r>
              <a:rPr lang="es-PR" sz="2100" b="0" i="0" u="none" strike="noStrike" baseline="0" dirty="0">
                <a:latin typeface="Cambria" panose="02040503050406030204" pitchFamily="18" charset="0"/>
              </a:rPr>
              <a:t>con el uso.</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23 Tales cosas tienen a la verdad </a:t>
            </a:r>
            <a:r>
              <a:rPr lang="es-PR" sz="2100" b="0" i="0" u="none" strike="noStrike" baseline="0" dirty="0">
                <a:latin typeface="Cambria" panose="02040503050406030204" pitchFamily="18" charset="0"/>
              </a:rPr>
              <a:t>cierta reputación de sabiduría, pues exigen cierta religiosidad, </a:t>
            </a:r>
            <a:r>
              <a:rPr lang="es-ES" sz="2100" b="0" i="0" u="none" strike="noStrike" baseline="0" dirty="0">
                <a:latin typeface="Cambria" panose="02040503050406030204" pitchFamily="18" charset="0"/>
              </a:rPr>
              <a:t>humildad y duro trato del cuerpo; pero no tienen valor alguno contra los apetitos de la carne.</a:t>
            </a:r>
            <a:endParaRPr lang="es-ES" sz="2100" dirty="0"/>
          </a:p>
        </p:txBody>
      </p:sp>
      <p:sp>
        <p:nvSpPr>
          <p:cNvPr id="122" name="VP…"/>
          <p:cNvSpPr txBox="1"/>
          <p:nvPr/>
        </p:nvSpPr>
        <p:spPr>
          <a:xfrm>
            <a:off x="6443499" y="1761292"/>
            <a:ext cx="5023442" cy="41098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22 Todas estas reglas tienen que ver con cosas que se acaban con el uso, y sólo son mandatos y enseñanzas </a:t>
            </a:r>
            <a:r>
              <a:rPr lang="es-PR" sz="2100" b="0" i="0" u="none" strike="noStrike" baseline="0" dirty="0">
                <a:latin typeface="Cambria" panose="02040503050406030204" pitchFamily="18" charset="0"/>
              </a:rPr>
              <a:t>de hombres.</a:t>
            </a:r>
          </a:p>
          <a:p>
            <a:pPr algn="l"/>
            <a:endParaRPr lang="es-PR" sz="2100" dirty="0">
              <a:latin typeface="Cambria" panose="02040503050406030204" pitchFamily="18" charset="0"/>
            </a:endParaRPr>
          </a:p>
          <a:p>
            <a:pPr algn="l"/>
            <a:r>
              <a:rPr lang="es-ES" sz="2100" b="0" i="0" u="none" strike="noStrike" baseline="0" dirty="0">
                <a:latin typeface="Cambria" panose="02040503050406030204" pitchFamily="18" charset="0"/>
              </a:rPr>
              <a:t>23 Es verdad que tales cosas pueden </a:t>
            </a:r>
            <a:r>
              <a:rPr lang="es-PR" sz="2100" b="0" i="0" u="none" strike="noStrike" baseline="0" dirty="0">
                <a:latin typeface="Cambria" panose="02040503050406030204" pitchFamily="18" charset="0"/>
              </a:rPr>
              <a:t>parecer sabias, porque exigen </a:t>
            </a:r>
            <a:r>
              <a:rPr lang="es-ES" sz="2100" b="0" i="0" u="none" strike="noStrike" baseline="0" dirty="0">
                <a:latin typeface="Cambria" panose="02040503050406030204" pitchFamily="18" charset="0"/>
              </a:rPr>
              <a:t>cierta religiosidad y humildad y duro trato del cuerpo, pero son cosas que no honran a nadie, pues sólo sirven para satisfacer </a:t>
            </a:r>
            <a:r>
              <a:rPr lang="es-PR" sz="2100" b="0" i="0" u="none" strike="noStrike" baseline="0" dirty="0">
                <a:latin typeface="Cambria" panose="02040503050406030204" pitchFamily="18" charset="0"/>
              </a:rPr>
              <a:t>los deseos puramente humanos.</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42068426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1797942"/>
            <a:ext cx="8686800" cy="44865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El apóstol Pablo es consciente con el llamado que hace a vivir la libertad que nos exonera del cumplimiento de leyes que descubren el pecado mas nada pueden hacer para superarlo. Es la libertad con que Cristo nos hizo libres de ese yugo esclavizador (</a:t>
            </a:r>
            <a:r>
              <a:rPr lang="es-ES" sz="2100" b="0" i="0" u="none" strike="noStrike" baseline="0" dirty="0" err="1">
                <a:latin typeface="Cambria" panose="02040503050406030204" pitchFamily="18" charset="0"/>
              </a:rPr>
              <a:t>Gl</a:t>
            </a:r>
            <a:r>
              <a:rPr lang="es-ES" sz="2100" b="0" i="0" u="none" strike="noStrike" baseline="0" dirty="0">
                <a:latin typeface="Cambria" panose="02040503050406030204" pitchFamily="18" charset="0"/>
              </a:rPr>
              <a:t> 5.1).</a:t>
            </a:r>
          </a:p>
          <a:p>
            <a:pPr algn="l"/>
            <a:r>
              <a:rPr lang="es-ES" sz="2100" b="0" i="0" u="none" strike="noStrike" baseline="0" dirty="0">
                <a:latin typeface="Cambria" panose="02040503050406030204" pitchFamily="18" charset="0"/>
              </a:rPr>
              <a:t>Nuestras acciones deben responder a una relación de fe con el Señor y no a meras exigencias externas cuya apariencia de bondad es reprobada en la misma Escritura por voz del Señor (Mt 23.27).</a:t>
            </a:r>
          </a:p>
          <a:p>
            <a:pPr algn="l"/>
            <a:r>
              <a:rPr lang="es-ES" sz="2100" b="0" i="0" u="none" strike="noStrike" baseline="0" dirty="0">
                <a:latin typeface="Cambria" panose="02040503050406030204" pitchFamily="18" charset="0"/>
              </a:rPr>
              <a:t>La conducta cristiana tiene como norte una respuesta de fe que es por la gracia de Dios y solo por tener ese origen recibe la aprobación del Señor. Si nuestros actos no se ubican dentro del marco de la fe se </a:t>
            </a:r>
            <a:r>
              <a:rPr lang="es-PR" sz="2100" b="0" i="0" u="none" strike="noStrike" baseline="0" dirty="0">
                <a:latin typeface="Cambria" panose="02040503050406030204" pitchFamily="18" charset="0"/>
              </a:rPr>
              <a:t>catalogan como pecado (Ro 14.23b).</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1797941"/>
            <a:ext cx="8686800" cy="44865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En el primer siglo de la era cristiana proliferaban grupos que enseñaban doctrinas humanas que enfatizaban mandatos u observancias superficiales relacionadas con las comidas o los días especiales.</a:t>
            </a:r>
          </a:p>
          <a:p>
            <a:pPr algn="l"/>
            <a:r>
              <a:rPr lang="es-ES" sz="2100" b="0" i="0" u="none" strike="noStrike" baseline="0" dirty="0">
                <a:latin typeface="Cambria" panose="02040503050406030204" pitchFamily="18" charset="0"/>
              </a:rPr>
              <a:t>El apóstol Pablo denuncia ese ego sapiencial de extracción humana para afirmar la libertad cuyo origen radica en lo que Cristo hizo en la cruz, para hacer lo que entraña la voluntad de Dios (</a:t>
            </a:r>
            <a:r>
              <a:rPr lang="es-ES" sz="2100" b="0" i="0" u="none" strike="noStrike" baseline="0" dirty="0" err="1">
                <a:latin typeface="Cambria" panose="02040503050406030204" pitchFamily="18" charset="0"/>
              </a:rPr>
              <a:t>Flp</a:t>
            </a:r>
            <a:r>
              <a:rPr lang="es-ES" sz="2100" b="0" i="0" u="none" strike="noStrike" baseline="0" dirty="0">
                <a:latin typeface="Cambria" panose="02040503050406030204" pitchFamily="18" charset="0"/>
              </a:rPr>
              <a:t> 4.8) como </a:t>
            </a:r>
            <a:r>
              <a:rPr lang="es-PR" sz="2100" b="0" i="0" u="none" strike="noStrike" baseline="0" dirty="0">
                <a:latin typeface="Cambria" panose="02040503050406030204" pitchFamily="18" charset="0"/>
              </a:rPr>
              <a:t>nuestro testimonio conductual.</a:t>
            </a:r>
          </a:p>
          <a:p>
            <a:pPr algn="l"/>
            <a:r>
              <a:rPr lang="es-ES" sz="2100" b="0" i="0" u="none" strike="noStrike" baseline="0" dirty="0">
                <a:latin typeface="Cambria" panose="02040503050406030204" pitchFamily="18" charset="0"/>
              </a:rPr>
              <a:t>Dios se manifestó como hombre-cuerpo en la persona de Cristo. En virtud de ese cuerpo se concretizó la redención de la humanidad. Por su valor existencial, ese cuerpo erradicó toda sombra de carácter cognitivo y filosófico que carecía de gracia restauradora.</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900676157"/>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851</TotalTime>
  <Words>1074</Words>
  <Application>Microsoft Office PowerPoint</Application>
  <PresentationFormat>Widescreen</PresentationFormat>
  <Paragraphs>72</Paragraphs>
  <Slides>11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12 CRISTO NOS HACE LIBRE </vt:lpstr>
      <vt:lpstr>OBJETIVOS</vt:lpstr>
      <vt:lpstr>VOCABULARIO</vt:lpstr>
      <vt:lpstr>TEXTO BÍBLICO: Colosenses 2.16-17</vt:lpstr>
      <vt:lpstr>TEXTO BÍBLICO: Colosenses 2.18.19</vt:lpstr>
      <vt:lpstr>TEXTO BÍBLICO: Colosenses 2.20-21</vt:lpstr>
      <vt:lpstr>TEXTO BÍBLICO: Colosenses 2.22-23 </vt:lpstr>
      <vt:lpstr>RESUMEN</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287</cp:revision>
  <dcterms:modified xsi:type="dcterms:W3CDTF">2023-09-05T16:26:21Z</dcterms:modified>
</cp:coreProperties>
</file>