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sldIdLst>
    <p:sldId id="256" r:id="rId2"/>
    <p:sldId id="257" r:id="rId3"/>
    <p:sldId id="258" r:id="rId4"/>
    <p:sldId id="260" r:id="rId5"/>
    <p:sldId id="289" r:id="rId6"/>
    <p:sldId id="290" r:id="rId7"/>
    <p:sldId id="295" r:id="rId8"/>
    <p:sldId id="296" r:id="rId9"/>
    <p:sldId id="266" r:id="rId10"/>
    <p:sldId id="298" r:id="rId11"/>
    <p:sldId id="269" r:id="rId12"/>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00" d="100"/>
          <a:sy n="100" d="100"/>
        </p:scale>
        <p:origin x="95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1143000" y="685800"/>
            <a:ext cx="4572000" cy="3429000"/>
          </a:xfrm>
          <a:prstGeom prst="rect">
            <a:avLst/>
          </a:prstGeom>
        </p:spPr>
        <p:txBody>
          <a:bodyPr/>
          <a:lstStyle/>
          <a:p>
            <a:endParaRPr/>
          </a:p>
        </p:txBody>
      </p:sp>
      <p:sp>
        <p:nvSpPr>
          <p:cNvPr id="92" name="Shape 9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Calibri"/>
      </a:defRPr>
    </a:lvl1pPr>
    <a:lvl2pPr indent="228600" latinLnBrk="0">
      <a:spcBef>
        <a:spcPts val="400"/>
      </a:spcBef>
      <a:defRPr sz="1200">
        <a:latin typeface="+mj-lt"/>
        <a:ea typeface="+mj-ea"/>
        <a:cs typeface="+mj-cs"/>
        <a:sym typeface="Calibri"/>
      </a:defRPr>
    </a:lvl2pPr>
    <a:lvl3pPr indent="457200" latinLnBrk="0">
      <a:spcBef>
        <a:spcPts val="400"/>
      </a:spcBef>
      <a:defRPr sz="1200">
        <a:latin typeface="+mj-lt"/>
        <a:ea typeface="+mj-ea"/>
        <a:cs typeface="+mj-cs"/>
        <a:sym typeface="Calibri"/>
      </a:defRPr>
    </a:lvl3pPr>
    <a:lvl4pPr indent="685800" latinLnBrk="0">
      <a:spcBef>
        <a:spcPts val="400"/>
      </a:spcBef>
      <a:defRPr sz="1200">
        <a:latin typeface="+mj-lt"/>
        <a:ea typeface="+mj-ea"/>
        <a:cs typeface="+mj-cs"/>
        <a:sym typeface="Calibri"/>
      </a:defRPr>
    </a:lvl4pPr>
    <a:lvl5pPr indent="914400" latinLnBrk="0">
      <a:spcBef>
        <a:spcPts val="400"/>
      </a:spcBef>
      <a:defRPr sz="1200">
        <a:latin typeface="+mj-lt"/>
        <a:ea typeface="+mj-ea"/>
        <a:cs typeface="+mj-cs"/>
        <a:sym typeface="Calibri"/>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914400" y="1122362"/>
            <a:ext cx="10363200" cy="2387601"/>
          </a:xfrm>
          <a:prstGeom prst="rect">
            <a:avLst/>
          </a:prstGeom>
        </p:spPr>
        <p:txBody>
          <a:bodyPr anchor="b"/>
          <a:lstStyle>
            <a:lvl1pPr algn="ctr">
              <a:defRPr sz="6000"/>
            </a:lvl1pPr>
          </a:lstStyle>
          <a:p>
            <a:r>
              <a:t>Title Text</a:t>
            </a:r>
          </a:p>
        </p:txBody>
      </p:sp>
      <p:sp>
        <p:nvSpPr>
          <p:cNvPr id="12" name="Body Level One…"/>
          <p:cNvSpPr txBox="1">
            <a:spLocks noGrp="1"/>
          </p:cNvSpPr>
          <p:nvPr>
            <p:ph type="body" sz="quarter" idx="1"/>
          </p:nvPr>
        </p:nvSpPr>
        <p:spPr>
          <a:xfrm>
            <a:off x="1524000" y="3602037"/>
            <a:ext cx="9144000" cy="1655765"/>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831850" y="1709740"/>
            <a:ext cx="10515601" cy="2852737"/>
          </a:xfrm>
          <a:prstGeom prst="rect">
            <a:avLst/>
          </a:prstGeom>
        </p:spPr>
        <p:txBody>
          <a:bodyPr anchor="b"/>
          <a:lstStyle>
            <a:lvl1pPr>
              <a:defRPr sz="6000"/>
            </a:lvl1pPr>
          </a:lstStyle>
          <a:p>
            <a:r>
              <a:t>Title Text</a:t>
            </a:r>
          </a:p>
        </p:txBody>
      </p:sp>
      <p:sp>
        <p:nvSpPr>
          <p:cNvPr id="30" name="Body Level One…"/>
          <p:cNvSpPr txBox="1">
            <a:spLocks noGrp="1"/>
          </p:cNvSpPr>
          <p:nvPr>
            <p:ph type="body" sz="quarter" idx="1"/>
          </p:nvPr>
        </p:nvSpPr>
        <p:spPr>
          <a:xfrm>
            <a:off x="831850" y="4589464"/>
            <a:ext cx="10515601" cy="1500190"/>
          </a:xfrm>
          <a:prstGeom prst="rect">
            <a:avLst/>
          </a:prstGeom>
        </p:spPr>
        <p:txBody>
          <a:bodyPr/>
          <a:lstStyle>
            <a:lvl1pPr marL="0" indent="0">
              <a:buSzTx/>
              <a:buFontTx/>
              <a:buNone/>
              <a:defRPr sz="2400"/>
            </a:lvl1pPr>
            <a:lvl2pPr marL="0" indent="0">
              <a:buSzTx/>
              <a:buFontTx/>
              <a:buNone/>
              <a:defRPr sz="2400"/>
            </a:lvl2pPr>
            <a:lvl3pPr marL="0" indent="0">
              <a:buSzTx/>
              <a:buFontTx/>
              <a:buNone/>
              <a:defRPr sz="2400"/>
            </a:lvl3pPr>
            <a:lvl4pPr marL="0" indent="0">
              <a:buSzTx/>
              <a:buFontTx/>
              <a:buNone/>
              <a:defRPr sz="2400"/>
            </a:lvl4pPr>
            <a:lvl5pPr marL="0" indent="0">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838200" y="1825625"/>
            <a:ext cx="5181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839787" y="365127"/>
            <a:ext cx="10515601" cy="1325563"/>
          </a:xfrm>
          <a:prstGeom prst="rect">
            <a:avLst/>
          </a:prstGeom>
        </p:spPr>
        <p:txBody>
          <a:bodyPr/>
          <a:lstStyle/>
          <a:p>
            <a:r>
              <a:t>Title Text</a:t>
            </a:r>
          </a:p>
        </p:txBody>
      </p:sp>
      <p:sp>
        <p:nvSpPr>
          <p:cNvPr id="48" name="Body Level One…"/>
          <p:cNvSpPr txBox="1">
            <a:spLocks noGrp="1"/>
          </p:cNvSpPr>
          <p:nvPr>
            <p:ph type="body" sz="quarter" idx="1"/>
          </p:nvPr>
        </p:nvSpPr>
        <p:spPr>
          <a:xfrm>
            <a:off x="839787" y="1681163"/>
            <a:ext cx="5157792" cy="823915"/>
          </a:xfrm>
          <a:prstGeom prst="rect">
            <a:avLst/>
          </a:prstGeom>
        </p:spPr>
        <p:txBody>
          <a:bodyPr anchor="b"/>
          <a:lstStyle>
            <a:lvl1pPr marL="0" indent="0">
              <a:buSzTx/>
              <a:buFontTx/>
              <a:buNone/>
              <a:defRPr sz="2400" b="1"/>
            </a:lvl1pPr>
            <a:lvl2pPr marL="0" indent="0">
              <a:buSzTx/>
              <a:buFontTx/>
              <a:buNone/>
              <a:defRPr sz="2400" b="1"/>
            </a:lvl2pPr>
            <a:lvl3pPr marL="0" indent="0">
              <a:buSzTx/>
              <a:buFontTx/>
              <a:buNone/>
              <a:defRPr sz="2400" b="1"/>
            </a:lvl3pPr>
            <a:lvl4pPr marL="0" indent="0">
              <a:buSzTx/>
              <a:buFontTx/>
              <a:buNone/>
              <a:defRPr sz="2400" b="1"/>
            </a:lvl4pPr>
            <a:lvl5pPr marL="0" indent="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21"/>
          </p:nvPr>
        </p:nvSpPr>
        <p:spPr>
          <a:xfrm>
            <a:off x="6172201" y="1681163"/>
            <a:ext cx="5183190" cy="823914"/>
          </a:xfrm>
          <a:prstGeom prst="rect">
            <a:avLst/>
          </a:prstGeom>
        </p:spPr>
        <p:txBody>
          <a:bodyPr anchor="b"/>
          <a:lstStyle/>
          <a:p>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73" name="Body Level One…"/>
          <p:cNvSpPr txBox="1">
            <a:spLocks noGrp="1"/>
          </p:cNvSpPr>
          <p:nvPr>
            <p:ph type="body" sz="half" idx="1"/>
          </p:nvPr>
        </p:nvSpPr>
        <p:spPr>
          <a:xfrm>
            <a:off x="5183187" y="987427"/>
            <a:ext cx="6172203" cy="4873627"/>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21"/>
          </p:nvPr>
        </p:nvSpPr>
        <p:spPr>
          <a:xfrm>
            <a:off x="839786" y="2057400"/>
            <a:ext cx="3932241" cy="3811588"/>
          </a:xfrm>
          <a:prstGeom prst="rect">
            <a:avLst/>
          </a:prstGeom>
        </p:spPr>
        <p:txBody>
          <a:bodyPr/>
          <a:lstStyle/>
          <a:p>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83" name="Picture Placeholder 2"/>
          <p:cNvSpPr>
            <a:spLocks noGrp="1"/>
          </p:cNvSpPr>
          <p:nvPr>
            <p:ph type="pic" sz="half" idx="21"/>
          </p:nvPr>
        </p:nvSpPr>
        <p:spPr>
          <a:xfrm>
            <a:off x="5183187" y="987427"/>
            <a:ext cx="6172203" cy="4873627"/>
          </a:xfrm>
          <a:prstGeom prst="rect">
            <a:avLst/>
          </a:prstGeom>
        </p:spPr>
        <p:txBody>
          <a:bodyPr lIns="91439" tIns="45719" rIns="91439" bIns="45719">
            <a:noAutofit/>
          </a:bodyPr>
          <a:lstStyle/>
          <a:p>
            <a:endParaRPr/>
          </a:p>
        </p:txBody>
      </p:sp>
      <p:sp>
        <p:nvSpPr>
          <p:cNvPr id="84" name="Body Level One…"/>
          <p:cNvSpPr txBox="1">
            <a:spLocks noGrp="1"/>
          </p:cNvSpPr>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normAutofit/>
          </a:bodyPr>
          <a:lstStyle/>
          <a:p>
            <a:r>
              <a:t>Title Text</a:t>
            </a:r>
          </a:p>
        </p:txBody>
      </p:sp>
      <p:sp>
        <p:nvSpPr>
          <p:cNvPr id="3" name="Body Level One…"/>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095181" y="6414762"/>
            <a:ext cx="258620" cy="248302"/>
          </a:xfrm>
          <a:prstGeom prst="rect">
            <a:avLst/>
          </a:prstGeom>
          <a:ln w="12700">
            <a:miter lim="400000"/>
          </a:ln>
        </p:spPr>
        <p:txBody>
          <a:bodyPr wrap="none" lIns="45718" tIns="45718" rIns="45718" bIns="45718" anchor="ctr">
            <a:spAutoFit/>
          </a:bodyPr>
          <a:lstStyle>
            <a:lvl1pPr algn="r">
              <a:defRPr sz="1200">
                <a:solidFill>
                  <a:srgbClr val="898989"/>
                </a:solidFill>
                <a:latin typeface="+mj-lt"/>
                <a:ea typeface="+mj-ea"/>
                <a:cs typeface="+mj-cs"/>
                <a:sym typeface="Calibri"/>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Subtitle 2"/>
          <p:cNvSpPr txBox="1">
            <a:spLocks noGrp="1"/>
          </p:cNvSpPr>
          <p:nvPr>
            <p:ph type="subTitle" sz="quarter" idx="1"/>
          </p:nvPr>
        </p:nvSpPr>
        <p:spPr>
          <a:xfrm>
            <a:off x="433386" y="2039314"/>
            <a:ext cx="4443416" cy="442916"/>
          </a:xfrm>
          <a:prstGeom prst="rect">
            <a:avLst/>
          </a:prstGeom>
        </p:spPr>
        <p:txBody>
          <a:bodyPr>
            <a:normAutofit fontScale="92500"/>
          </a:bodyPr>
          <a:lstStyle>
            <a:lvl1pPr algn="l" defTabSz="730605">
              <a:spcBef>
                <a:spcPts val="700"/>
              </a:spcBef>
              <a:defRPr sz="2100" i="1">
                <a:solidFill>
                  <a:srgbClr val="767171"/>
                </a:solidFill>
                <a:latin typeface="Futura"/>
                <a:ea typeface="Futura"/>
                <a:cs typeface="Futura"/>
                <a:sym typeface="Futura"/>
              </a:defRPr>
            </a:lvl1pPr>
          </a:lstStyle>
          <a:p>
            <a:r>
              <a:rPr lang="es-PR" b="0" i="0" u="none" strike="noStrike" baseline="0" dirty="0">
                <a:solidFill>
                  <a:srgbClr val="000000"/>
                </a:solidFill>
                <a:latin typeface="Futura Bold"/>
              </a:rPr>
              <a:t>1 Corintios 13.8-13; Romanos 13.8-10</a:t>
            </a:r>
            <a:endParaRPr lang="es-PR" dirty="0">
              <a:latin typeface="Futura Bold"/>
            </a:endParaRPr>
          </a:p>
        </p:txBody>
      </p:sp>
      <p:sp>
        <p:nvSpPr>
          <p:cNvPr id="97" name="TextBox 3"/>
          <p:cNvSpPr txBox="1"/>
          <p:nvPr/>
        </p:nvSpPr>
        <p:spPr>
          <a:xfrm>
            <a:off x="10054907" y="6388100"/>
            <a:ext cx="1163414" cy="3073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300">
                <a:solidFill>
                  <a:srgbClr val="FFFFFF"/>
                </a:solidFill>
                <a:latin typeface="Futura PT Medium"/>
                <a:ea typeface="Futura PT Medium"/>
                <a:cs typeface="Futura PT Medium"/>
                <a:sym typeface="Futura PT Medium"/>
              </a:defRPr>
            </a:lvl1pPr>
          </a:lstStyle>
          <a:p>
            <a:r>
              <a:t>Año 31/Vol. 2</a:t>
            </a:r>
          </a:p>
        </p:txBody>
      </p:sp>
      <p:sp>
        <p:nvSpPr>
          <p:cNvPr id="98" name="TextBox 5"/>
          <p:cNvSpPr txBox="1"/>
          <p:nvPr/>
        </p:nvSpPr>
        <p:spPr>
          <a:xfrm>
            <a:off x="415607" y="2534661"/>
            <a:ext cx="7310633" cy="16312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defTabSz="584200">
              <a:defRPr sz="2000">
                <a:solidFill>
                  <a:srgbClr val="3B3838"/>
                </a:solidFill>
                <a:latin typeface="Cambria"/>
                <a:ea typeface="Cambria"/>
                <a:cs typeface="Cambria"/>
                <a:sym typeface="Cambria"/>
              </a:defRPr>
            </a:lvl1pPr>
          </a:lstStyle>
          <a:p>
            <a:r>
              <a:rPr lang="es-PR" dirty="0">
                <a:latin typeface="Cambria" panose="02040503050406030204" pitchFamily="18" charset="0"/>
                <a:ea typeface="Cambria" panose="02040503050406030204" pitchFamily="18" charset="0"/>
              </a:rPr>
              <a:t>«</a:t>
            </a:r>
            <a:r>
              <a:rPr lang="es-ES" dirty="0">
                <a:latin typeface="Cambria" panose="02040503050406030204" pitchFamily="18" charset="0"/>
                <a:ea typeface="Cambria" panose="02040503050406030204" pitchFamily="18" charset="0"/>
              </a:rPr>
              <a:t>[P]</a:t>
            </a:r>
            <a:r>
              <a:rPr lang="es-ES" dirty="0" err="1">
                <a:latin typeface="Cambria" panose="02040503050406030204" pitchFamily="18" charset="0"/>
                <a:ea typeface="Cambria" panose="02040503050406030204" pitchFamily="18" charset="0"/>
              </a:rPr>
              <a:t>orque</a:t>
            </a:r>
            <a:r>
              <a:rPr lang="es-ES" dirty="0">
                <a:latin typeface="Cambria" panose="02040503050406030204" pitchFamily="18" charset="0"/>
                <a:ea typeface="Cambria" panose="02040503050406030204" pitchFamily="18" charset="0"/>
              </a:rPr>
              <a:t>: “No adulterarás, no matarás, no hurtarás, no dirás</a:t>
            </a:r>
          </a:p>
          <a:p>
            <a:r>
              <a:rPr lang="es-ES" dirty="0">
                <a:latin typeface="Cambria" panose="02040503050406030204" pitchFamily="18" charset="0"/>
                <a:ea typeface="Cambria" panose="02040503050406030204" pitchFamily="18" charset="0"/>
              </a:rPr>
              <a:t>falso testimonio, no codiciarás”, y cualquier otro mandamiento,</a:t>
            </a:r>
          </a:p>
          <a:p>
            <a:r>
              <a:rPr lang="es-ES" dirty="0">
                <a:latin typeface="Cambria" panose="02040503050406030204" pitchFamily="18" charset="0"/>
                <a:ea typeface="Cambria" panose="02040503050406030204" pitchFamily="18" charset="0"/>
              </a:rPr>
              <a:t>en esta sentencia se resume: “Amarás a tu prójimo como a ti</a:t>
            </a:r>
          </a:p>
          <a:p>
            <a:r>
              <a:rPr lang="es-ES" dirty="0">
                <a:latin typeface="Cambria" panose="02040503050406030204" pitchFamily="18" charset="0"/>
                <a:ea typeface="Cambria" panose="02040503050406030204" pitchFamily="18" charset="0"/>
              </a:rPr>
              <a:t>mismo”</a:t>
            </a:r>
            <a:r>
              <a:rPr lang="es-PR" dirty="0">
                <a:latin typeface="Cambria" panose="02040503050406030204" pitchFamily="18" charset="0"/>
                <a:ea typeface="Cambria" panose="02040503050406030204" pitchFamily="18" charset="0"/>
              </a:rPr>
              <a:t>». </a:t>
            </a:r>
          </a:p>
          <a:p>
            <a:pPr algn="r"/>
            <a:r>
              <a:rPr lang="es-PR" dirty="0">
                <a:latin typeface="Cambria" panose="02040503050406030204" pitchFamily="18" charset="0"/>
                <a:ea typeface="Cambria" panose="02040503050406030204" pitchFamily="18" charset="0"/>
              </a:rPr>
              <a:t>Romanos 13.9</a:t>
            </a:r>
          </a:p>
        </p:txBody>
      </p:sp>
      <p:pic>
        <p:nvPicPr>
          <p:cNvPr id="3" name="Picture 2">
            <a:extLst>
              <a:ext uri="{FF2B5EF4-FFF2-40B4-BE49-F238E27FC236}">
                <a16:creationId xmlns:a16="http://schemas.microsoft.com/office/drawing/2014/main" id="{B491219D-62FE-C2E2-B9CF-CF353114F2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84923" y="0"/>
            <a:ext cx="2531623" cy="6858000"/>
          </a:xfrm>
          <a:prstGeom prst="rect">
            <a:avLst/>
          </a:prstGeom>
        </p:spPr>
      </p:pic>
      <p:pic>
        <p:nvPicPr>
          <p:cNvPr id="5" name="Picture 4">
            <a:extLst>
              <a:ext uri="{FF2B5EF4-FFF2-40B4-BE49-F238E27FC236}">
                <a16:creationId xmlns:a16="http://schemas.microsoft.com/office/drawing/2014/main" id="{E7E6EE6A-E5AD-E9A4-4BDE-1AE9A0235F2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785986"/>
            <a:ext cx="4463910" cy="1755782"/>
          </a:xfrm>
          <a:prstGeom prst="rect">
            <a:avLst/>
          </a:prstGeom>
        </p:spPr>
      </p:pic>
      <p:sp>
        <p:nvSpPr>
          <p:cNvPr id="95" name="Title 1"/>
          <p:cNvSpPr txBox="1">
            <a:spLocks noGrp="1"/>
          </p:cNvSpPr>
          <p:nvPr>
            <p:ph type="ctrTitle"/>
          </p:nvPr>
        </p:nvSpPr>
        <p:spPr>
          <a:xfrm>
            <a:off x="403752" y="-71364"/>
            <a:ext cx="10607147" cy="2096344"/>
          </a:xfrm>
          <a:prstGeom prst="rect">
            <a:avLst/>
          </a:prstGeom>
        </p:spPr>
        <p:txBody>
          <a:bodyPr>
            <a:normAutofit/>
          </a:bodyPr>
          <a:lstStyle/>
          <a:p>
            <a:pPr algn="l" defTabSz="886967">
              <a:defRPr sz="4800">
                <a:solidFill>
                  <a:srgbClr val="4DA1AF"/>
                </a:solidFill>
                <a:latin typeface="Futura PT Heavy"/>
                <a:ea typeface="Futura PT Heavy"/>
                <a:cs typeface="Futura PT Heavy"/>
                <a:sym typeface="Futura PT Heavy"/>
              </a:defRPr>
            </a:pPr>
            <a:r>
              <a:rPr lang="es-PR" sz="4800" dirty="0">
                <a:latin typeface="Futura Bold"/>
              </a:rPr>
              <a:t>Lección 11</a:t>
            </a:r>
          </a:p>
          <a:p>
            <a:pPr algn="l" defTabSz="886967">
              <a:defRPr sz="4800">
                <a:solidFill>
                  <a:srgbClr val="4DA1AF"/>
                </a:solidFill>
                <a:latin typeface="Futura PT Heavy"/>
                <a:ea typeface="Futura PT Heavy"/>
                <a:cs typeface="Futura PT Heavy"/>
                <a:sym typeface="Futura PT Heavy"/>
              </a:defRPr>
            </a:pPr>
            <a:r>
              <a:rPr lang="es-PR" sz="4400" dirty="0">
                <a:solidFill>
                  <a:srgbClr val="C8334A"/>
                </a:solidFill>
                <a:latin typeface="Futura Bold"/>
                <a:ea typeface="Futura Bold"/>
                <a:cs typeface="Futura Bold"/>
                <a:sym typeface="Futura Bold"/>
              </a:rPr>
              <a:t>EL AMOR CUMPLE LA LEY</a:t>
            </a:r>
            <a:r>
              <a:rPr lang="es-PR" sz="4800" dirty="0">
                <a:solidFill>
                  <a:srgbClr val="C8334A"/>
                </a:solidFill>
                <a:latin typeface="Futura Bold"/>
                <a:ea typeface="Futura Bold"/>
                <a:cs typeface="Futura Bold"/>
                <a:sym typeface="Futura Bold"/>
              </a:rPr>
              <a:t> </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xfrm>
            <a:off x="2433638" y="1020762"/>
            <a:ext cx="3078165" cy="585789"/>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r>
              <a:t>RESUMEN</a:t>
            </a:r>
          </a:p>
        </p:txBody>
      </p:sp>
      <p:sp>
        <p:nvSpPr>
          <p:cNvPr id="162" name="Straight Connector 5"/>
          <p:cNvSpPr/>
          <p:nvPr/>
        </p:nvSpPr>
        <p:spPr>
          <a:xfrm>
            <a:off x="2505075" y="1606550"/>
            <a:ext cx="6346828" cy="0"/>
          </a:xfrm>
          <a:prstGeom prst="line">
            <a:avLst/>
          </a:prstGeom>
          <a:ln w="25400">
            <a:solidFill>
              <a:srgbClr val="0070C0"/>
            </a:solidFill>
            <a:miter/>
          </a:ln>
        </p:spPr>
        <p:txBody>
          <a:bodyPr lIns="45718" tIns="45718" rIns="45718" bIns="45718"/>
          <a:lstStyle/>
          <a:p>
            <a:endParaR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2612010"/>
            <a:ext cx="8686800" cy="285841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marL="270710" indent="-270710" defTabSz="443991">
              <a:lnSpc>
                <a:spcPct val="120000"/>
              </a:lnSpc>
              <a:spcBef>
                <a:spcPts val="600"/>
              </a:spcBef>
              <a:buSzPct val="100000"/>
              <a:buChar char="•"/>
              <a:defRPr sz="2400">
                <a:latin typeface="Cambria"/>
                <a:ea typeface="Cambria"/>
                <a:cs typeface="Cambria"/>
                <a:sym typeface="Cambria"/>
              </a:defRPr>
            </a:lvl1pPr>
          </a:lstStyle>
          <a:p>
            <a:pPr algn="l"/>
            <a:r>
              <a:rPr lang="es-ES" sz="2100" b="0" i="0" u="none" strike="noStrike" baseline="0" dirty="0">
                <a:latin typeface="Cambria" panose="02040503050406030204" pitchFamily="18" charset="0"/>
              </a:rPr>
              <a:t>La fe cristiana, en su testimonio público, se alimenta de un amor que prevalece más allá de la vida presente. Sobre esa loable característica </a:t>
            </a:r>
            <a:r>
              <a:rPr lang="es-PR" sz="2100" b="0" i="0" u="none" strike="noStrike" baseline="0" dirty="0">
                <a:latin typeface="Cambria" panose="02040503050406030204" pitchFamily="18" charset="0"/>
              </a:rPr>
              <a:t>gravita su excelencia.</a:t>
            </a:r>
          </a:p>
          <a:p>
            <a:pPr algn="l"/>
            <a:r>
              <a:rPr lang="es-ES" sz="2100" b="0" i="0" u="none" strike="noStrike" baseline="0" dirty="0">
                <a:latin typeface="Cambria" panose="02040503050406030204" pitchFamily="18" charset="0"/>
              </a:rPr>
              <a:t>El amor de Dios como verdad suprema es en todo tiempo el norte para la defensa de su revelación en medio de idearios y pensamientos que relativizan su pertinencia. ¡Esa verdad, que es Cristo, concretizada en el amor, por los siglos de los siglos, prevalecerá!</a:t>
            </a:r>
            <a:endParaRPr lang="es-ES" sz="2100" b="0" i="0" u="none" strike="noStrike" baseline="0" dirty="0">
              <a:solidFill>
                <a:srgbClr val="000000"/>
              </a:solidFill>
              <a:latin typeface="Cambria" panose="02040503050406030204" pitchFamily="18" charset="0"/>
            </a:endParaRPr>
          </a:p>
        </p:txBody>
      </p:sp>
      <p:pic>
        <p:nvPicPr>
          <p:cNvPr id="164" name="Picture 3" descr="Picture 3"/>
          <p:cNvPicPr>
            <a:picLocks noChangeAspect="1"/>
          </p:cNvPicPr>
          <p:nvPr/>
        </p:nvPicPr>
        <p:blipFill>
          <a:blip r:embed="rId2"/>
          <a:stretch>
            <a:fillRect/>
          </a:stretch>
        </p:blipFill>
        <p:spPr>
          <a:xfrm>
            <a:off x="1166812" y="730250"/>
            <a:ext cx="1168401" cy="1168400"/>
          </a:xfrm>
          <a:prstGeom prst="rect">
            <a:avLst/>
          </a:prstGeom>
          <a:ln w="12700">
            <a:miter lim="400000"/>
          </a:ln>
        </p:spPr>
      </p:pic>
      <p:pic>
        <p:nvPicPr>
          <p:cNvPr id="2" name="Picture 4">
            <a:extLst>
              <a:ext uri="{FF2B5EF4-FFF2-40B4-BE49-F238E27FC236}">
                <a16:creationId xmlns:a16="http://schemas.microsoft.com/office/drawing/2014/main" id="{D33018E4-E701-9F06-DF65-D0D5A7F5863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900676157"/>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itle 1"/>
          <p:cNvSpPr txBox="1">
            <a:spLocks noGrp="1"/>
          </p:cNvSpPr>
          <p:nvPr>
            <p:ph type="title"/>
          </p:nvPr>
        </p:nvSpPr>
        <p:spPr>
          <a:xfrm>
            <a:off x="2259013" y="981075"/>
            <a:ext cx="3078165" cy="585788"/>
          </a:xfrm>
          <a:prstGeom prst="rect">
            <a:avLst/>
          </a:prstGeom>
        </p:spPr>
        <p:txBody>
          <a:bodyPr/>
          <a:lstStyle>
            <a:lvl1pPr defTabSz="758951">
              <a:defRPr sz="3200">
                <a:solidFill>
                  <a:schemeClr val="accent4"/>
                </a:solidFill>
                <a:latin typeface="Futura Std Medium Condensed"/>
                <a:ea typeface="Futura Std Medium Condensed"/>
                <a:cs typeface="Futura Std Medium Condensed"/>
                <a:sym typeface="Futura Std Medium Condensed"/>
              </a:defRPr>
            </a:lvl1pPr>
          </a:lstStyle>
          <a:p>
            <a:r>
              <a:t>ORACIÓN</a:t>
            </a:r>
          </a:p>
        </p:txBody>
      </p:sp>
      <p:sp>
        <p:nvSpPr>
          <p:cNvPr id="180" name="Straight Connector 5"/>
          <p:cNvSpPr/>
          <p:nvPr/>
        </p:nvSpPr>
        <p:spPr>
          <a:xfrm>
            <a:off x="2330450" y="1566862"/>
            <a:ext cx="6346828" cy="2"/>
          </a:xfrm>
          <a:prstGeom prst="line">
            <a:avLst/>
          </a:prstGeom>
          <a:ln w="25400">
            <a:solidFill>
              <a:schemeClr val="accent4"/>
            </a:solidFill>
            <a:miter/>
          </a:ln>
        </p:spPr>
        <p:txBody>
          <a:bodyPr lIns="45718" tIns="45718" rIns="45718" bIns="45718"/>
          <a:lstStyle/>
          <a:p>
            <a:endParaRPr/>
          </a:p>
        </p:txBody>
      </p:sp>
      <p:sp>
        <p:nvSpPr>
          <p:cNvPr id="181" name="Bendito Padre de los cielos y de la tierra, para quien todas las cosas están abiertas y no hay nada oculto, hoy queremos reafirmar nuestra fe, a ejemplo del patriarca Abraham, en tu infinita providencia y ante tus designios eternos que todo lo encamina a"/>
          <p:cNvSpPr txBox="1"/>
          <p:nvPr/>
        </p:nvSpPr>
        <p:spPr>
          <a:xfrm>
            <a:off x="1468437" y="2475431"/>
            <a:ext cx="9236076" cy="23936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defTabSz="584200">
              <a:lnSpc>
                <a:spcPct val="120000"/>
              </a:lnSpc>
              <a:defRPr sz="2600" i="1">
                <a:latin typeface="Cambria"/>
                <a:ea typeface="Cambria"/>
                <a:cs typeface="Cambria"/>
                <a:sym typeface="Cambria"/>
              </a:defRPr>
            </a:lvl1pPr>
          </a:lstStyle>
          <a:p>
            <a:pPr algn="l"/>
            <a:r>
              <a:rPr lang="es-ES" sz="2100" b="0" i="1" u="none" strike="noStrike" baseline="0" dirty="0">
                <a:latin typeface="Cambria-Italic"/>
              </a:rPr>
              <a:t>Señor y Padre nuestro, gracias por entregarnos a tu Hijo Jesucristo quien nos mostró el camino del amor al prójimo. Ayúdanos a proclamar un evangelio pertinente en medio de una sociedad que se distrae en lo que no es esencial para la vida. Permite que el mundo entienda que Cristo cumplió tu ley gracias a su gesta amorosa en el calvario. Y que entonces respondamos a ese amor sirviéndole. En el nombre de Cristo, amén.</a:t>
            </a:r>
            <a:endParaRPr sz="2100" dirty="0"/>
          </a:p>
        </p:txBody>
      </p:sp>
      <p:pic>
        <p:nvPicPr>
          <p:cNvPr id="182" name="Picture 2" descr="Picture 2"/>
          <p:cNvPicPr>
            <a:picLocks noChangeAspect="1"/>
          </p:cNvPicPr>
          <p:nvPr/>
        </p:nvPicPr>
        <p:blipFill>
          <a:blip r:embed="rId2"/>
          <a:stretch>
            <a:fillRect/>
          </a:stretch>
        </p:blipFill>
        <p:spPr>
          <a:xfrm>
            <a:off x="1192212" y="758825"/>
            <a:ext cx="1030288" cy="1030288"/>
          </a:xfrm>
          <a:prstGeom prst="rect">
            <a:avLst/>
          </a:prstGeom>
          <a:ln w="12700">
            <a:miter lim="400000"/>
          </a:ln>
        </p:spPr>
      </p:pic>
      <p:pic>
        <p:nvPicPr>
          <p:cNvPr id="2" name="Picture 4">
            <a:extLst>
              <a:ext uri="{FF2B5EF4-FFF2-40B4-BE49-F238E27FC236}">
                <a16:creationId xmlns:a16="http://schemas.microsoft.com/office/drawing/2014/main" id="{F53BBE8A-2892-EBFF-8062-A374238500D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Title 1"/>
          <p:cNvSpPr txBox="1">
            <a:spLocks noGrp="1"/>
          </p:cNvSpPr>
          <p:nvPr>
            <p:ph type="title"/>
          </p:nvPr>
        </p:nvSpPr>
        <p:spPr>
          <a:xfrm>
            <a:off x="2022474" y="1069975"/>
            <a:ext cx="3078167" cy="585788"/>
          </a:xfrm>
          <a:prstGeom prst="rect">
            <a:avLst/>
          </a:prstGeom>
        </p:spPr>
        <p:txBody>
          <a:bodyPr/>
          <a:lstStyle>
            <a:lvl1pPr defTabSz="758951">
              <a:defRPr sz="3200">
                <a:solidFill>
                  <a:srgbClr val="7030A0"/>
                </a:solidFill>
                <a:latin typeface="Futura Std Medium Condensed"/>
                <a:ea typeface="Futura Std Medium Condensed"/>
                <a:cs typeface="Futura Std Medium Condensed"/>
                <a:sym typeface="Futura Std Medium Condensed"/>
              </a:defRPr>
            </a:lvl1pPr>
          </a:lstStyle>
          <a:p>
            <a:r>
              <a:t>OBJETIVOS</a:t>
            </a:r>
          </a:p>
        </p:txBody>
      </p:sp>
      <p:sp>
        <p:nvSpPr>
          <p:cNvPr id="102" name="Content Placeholder 2"/>
          <p:cNvSpPr txBox="1">
            <a:spLocks noGrp="1"/>
          </p:cNvSpPr>
          <p:nvPr>
            <p:ph type="body" sz="half" idx="1"/>
          </p:nvPr>
        </p:nvSpPr>
        <p:spPr>
          <a:xfrm>
            <a:off x="1256669" y="2487964"/>
            <a:ext cx="9432599" cy="3221198"/>
          </a:xfrm>
          <a:prstGeom prst="rect">
            <a:avLst/>
          </a:prstGeom>
        </p:spPr>
        <p:txBody>
          <a:bodyPr>
            <a:noAutofit/>
          </a:bodyPr>
          <a:lstStyle/>
          <a:p>
            <a:pPr algn="l"/>
            <a:r>
              <a:rPr lang="es-ES" sz="2300" b="0" i="0" u="none" strike="noStrike" baseline="0" dirty="0">
                <a:latin typeface="Cambria" panose="02040503050406030204" pitchFamily="18" charset="0"/>
              </a:rPr>
              <a:t>Enfatizar en la superioridad del amor como fuente de la justicia </a:t>
            </a:r>
            <a:r>
              <a:rPr lang="es-PR" sz="2300" b="0" i="0" u="none" strike="noStrike" baseline="0" dirty="0">
                <a:latin typeface="Cambria" panose="02040503050406030204" pitchFamily="18" charset="0"/>
              </a:rPr>
              <a:t>relacional.</a:t>
            </a:r>
          </a:p>
          <a:p>
            <a:pPr algn="l"/>
            <a:r>
              <a:rPr lang="es-ES" sz="2300" b="0" i="0" u="none" strike="noStrike" baseline="0" dirty="0">
                <a:latin typeface="Cambria" panose="02040503050406030204" pitchFamily="18" charset="0"/>
              </a:rPr>
              <a:t>Reconocer los efectos de nuestra conducta amorosa en la vida </a:t>
            </a:r>
            <a:r>
              <a:rPr lang="es-PR" sz="2300" b="0" i="0" u="none" strike="noStrike" baseline="0" dirty="0">
                <a:latin typeface="Cambria" panose="02040503050406030204" pitchFamily="18" charset="0"/>
              </a:rPr>
              <a:t>de nuestros semejantes.</a:t>
            </a:r>
          </a:p>
          <a:p>
            <a:pPr algn="l"/>
            <a:r>
              <a:rPr lang="es-ES" sz="2300" b="0" i="0" u="none" strike="noStrike" baseline="0" dirty="0">
                <a:latin typeface="Cambria" panose="02040503050406030204" pitchFamily="18" charset="0"/>
              </a:rPr>
              <a:t>Aceptar con humildad nuestra finitud cognitiva al reconocer que el conocimiento absoluto de las cosas radica en Dios.</a:t>
            </a:r>
          </a:p>
          <a:p>
            <a:pPr algn="l"/>
            <a:r>
              <a:rPr lang="es-ES" sz="2300" b="0" i="0" u="none" strike="noStrike" baseline="0" dirty="0">
                <a:latin typeface="Cambria" panose="02040503050406030204" pitchFamily="18" charset="0"/>
              </a:rPr>
              <a:t>Conocer lo que es fundamental y necesario para orientar </a:t>
            </a:r>
            <a:r>
              <a:rPr lang="es-PR" sz="2300" b="0" i="0" u="none" strike="noStrike" baseline="0" dirty="0">
                <a:latin typeface="Cambria" panose="02040503050406030204" pitchFamily="18" charset="0"/>
              </a:rPr>
              <a:t>nuestra vida.</a:t>
            </a:r>
            <a:endParaRPr lang="es-ES" sz="2300" b="0" i="0" u="none" strike="noStrike" baseline="0" dirty="0">
              <a:solidFill>
                <a:srgbClr val="000000"/>
              </a:solidFill>
              <a:latin typeface="Cambria" panose="02040503050406030204" pitchFamily="18" charset="0"/>
            </a:endParaRPr>
          </a:p>
        </p:txBody>
      </p:sp>
      <p:sp>
        <p:nvSpPr>
          <p:cNvPr id="103" name="Straight Connector 5"/>
          <p:cNvSpPr/>
          <p:nvPr/>
        </p:nvSpPr>
        <p:spPr>
          <a:xfrm flipV="1">
            <a:off x="2124074" y="1562100"/>
            <a:ext cx="7697791" cy="93666"/>
          </a:xfrm>
          <a:prstGeom prst="line">
            <a:avLst/>
          </a:prstGeom>
          <a:ln w="25400">
            <a:solidFill>
              <a:srgbClr val="7030A0"/>
            </a:solidFill>
            <a:miter/>
          </a:ln>
        </p:spPr>
        <p:txBody>
          <a:bodyPr lIns="45718" tIns="45718" rIns="45718" bIns="45718"/>
          <a:lstStyle/>
          <a:p>
            <a:endParaRPr/>
          </a:p>
        </p:txBody>
      </p:sp>
      <p:pic>
        <p:nvPicPr>
          <p:cNvPr id="104" name="Picture 4" descr="Picture 4"/>
          <p:cNvPicPr>
            <a:picLocks noChangeAspect="1"/>
          </p:cNvPicPr>
          <p:nvPr/>
        </p:nvPicPr>
        <p:blipFill>
          <a:blip r:embed="rId2"/>
          <a:stretch>
            <a:fillRect/>
          </a:stretch>
        </p:blipFill>
        <p:spPr>
          <a:xfrm>
            <a:off x="755650" y="798512"/>
            <a:ext cx="1128713" cy="1128713"/>
          </a:xfrm>
          <a:prstGeom prst="rect">
            <a:avLst/>
          </a:prstGeom>
          <a:ln w="12700">
            <a:miter lim="400000"/>
          </a:ln>
        </p:spPr>
      </p:pic>
      <p:pic>
        <p:nvPicPr>
          <p:cNvPr id="105" name="Picture 4"/>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Title 1"/>
          <p:cNvSpPr txBox="1">
            <a:spLocks noGrp="1"/>
          </p:cNvSpPr>
          <p:nvPr>
            <p:ph type="title"/>
          </p:nvPr>
        </p:nvSpPr>
        <p:spPr>
          <a:xfrm>
            <a:off x="2227263" y="1001712"/>
            <a:ext cx="3999369" cy="585789"/>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r>
              <a:t>VOCABULARIO</a:t>
            </a:r>
          </a:p>
        </p:txBody>
      </p:sp>
      <p:sp>
        <p:nvSpPr>
          <p:cNvPr id="108" name="Content Placeholder 2"/>
          <p:cNvSpPr txBox="1">
            <a:spLocks noGrp="1"/>
          </p:cNvSpPr>
          <p:nvPr>
            <p:ph type="body" idx="1"/>
          </p:nvPr>
        </p:nvSpPr>
        <p:spPr>
          <a:xfrm>
            <a:off x="1439722" y="2392413"/>
            <a:ext cx="9312555" cy="3938509"/>
          </a:xfrm>
          <a:prstGeom prst="rect">
            <a:avLst/>
          </a:prstGeom>
        </p:spPr>
        <p:txBody>
          <a:bodyPr>
            <a:noAutofit/>
          </a:bodyPr>
          <a:lstStyle/>
          <a:p>
            <a:pPr algn="l"/>
            <a:r>
              <a:rPr lang="es-ES" sz="2100" b="1" i="0" u="none" strike="noStrike" baseline="0" dirty="0">
                <a:latin typeface="Cambria-Bold"/>
              </a:rPr>
              <a:t>Lenguas: </a:t>
            </a:r>
            <a:r>
              <a:rPr lang="es-ES" sz="2100" b="0" i="0" u="none" strike="noStrike" baseline="0" dirty="0">
                <a:latin typeface="Cambria" panose="02040503050406030204" pitchFamily="18" charset="0"/>
              </a:rPr>
              <a:t>En este contexto se refiere a las lenguas angelicales. El don de lenguas también es conocido como «glosolalia». Según 1 Corintios, capítulo 14, versículo 4, son lenguas extrañas que no responden al vernáculo natural de los pueblos. Conforme a lo que nos dice 1 Corintios, capítulo 12, versículo 10, hablar en lenguas es un don que debe ser interpretado.</a:t>
            </a:r>
          </a:p>
          <a:p>
            <a:pPr algn="l"/>
            <a:r>
              <a:rPr lang="es-ES" sz="2100" b="1" i="0" u="none" strike="noStrike" baseline="0" dirty="0">
                <a:latin typeface="Cambria-Bold"/>
              </a:rPr>
              <a:t>Profetizar: </a:t>
            </a:r>
            <a:r>
              <a:rPr lang="es-ES" sz="2100" b="0" i="0" u="none" strike="noStrike" baseline="0" dirty="0">
                <a:latin typeface="Cambria" panose="02040503050406030204" pitchFamily="18" charset="0"/>
              </a:rPr>
              <a:t>Para el mejor entendimiento del contenido del mensaje evangélico, profetizar significa predicar esas buenas nuevas en el lenguaje natural de los pueblos. El apóstol Pablo enseña que es preferible hablar en lenguas humanas porque esto permite que el mensaje se entienda claramente para que el pueblo sea </a:t>
            </a:r>
            <a:r>
              <a:rPr lang="es-PR" sz="2100" b="0" i="0" u="none" strike="noStrike" baseline="0" dirty="0">
                <a:latin typeface="Cambria" panose="02040503050406030204" pitchFamily="18" charset="0"/>
              </a:rPr>
              <a:t>edificado (1 Co 14.4).</a:t>
            </a:r>
          </a:p>
          <a:p>
            <a:pPr algn="l"/>
            <a:r>
              <a:rPr lang="es-ES" sz="2100" b="1" i="0" u="none" strike="noStrike" baseline="0" dirty="0">
                <a:latin typeface="Cambria-Bold"/>
              </a:rPr>
              <a:t>Prójimo: </a:t>
            </a:r>
            <a:r>
              <a:rPr lang="es-ES" sz="2100" b="0" i="0" u="none" strike="noStrike" baseline="0" dirty="0">
                <a:latin typeface="Cambria" panose="02040503050406030204" pitchFamily="18" charset="0"/>
              </a:rPr>
              <a:t>Según la parábola del buen samaritano, el prójimo es aquel que se solidariza con los demás para asistirlo y acompañarlo en medio de sus necesidades. El prójimo del herido en el </a:t>
            </a:r>
            <a:r>
              <a:rPr lang="es-PR" sz="2100" b="0" i="0" u="none" strike="noStrike" baseline="0" dirty="0">
                <a:latin typeface="Cambria" panose="02040503050406030204" pitchFamily="18" charset="0"/>
              </a:rPr>
              <a:t>camino es el samaritano.</a:t>
            </a:r>
            <a:endParaRPr lang="es-ES" sz="2100" b="0" i="0" u="none" strike="noStrike" baseline="0" dirty="0">
              <a:latin typeface="Cambria" panose="02040503050406030204" pitchFamily="18" charset="0"/>
              <a:ea typeface="Cambria" panose="02040503050406030204" pitchFamily="18" charset="0"/>
            </a:endParaRPr>
          </a:p>
        </p:txBody>
      </p:sp>
      <p:sp>
        <p:nvSpPr>
          <p:cNvPr id="109" name="Straight Connector 5"/>
          <p:cNvSpPr/>
          <p:nvPr/>
        </p:nvSpPr>
        <p:spPr>
          <a:xfrm>
            <a:off x="2381249" y="1587500"/>
            <a:ext cx="7307266" cy="0"/>
          </a:xfrm>
          <a:prstGeom prst="line">
            <a:avLst/>
          </a:prstGeom>
          <a:ln w="25400">
            <a:solidFill>
              <a:srgbClr val="D62212"/>
            </a:solidFill>
            <a:miter/>
          </a:ln>
        </p:spPr>
        <p:txBody>
          <a:bodyPr lIns="45718" tIns="45718" rIns="45718" bIns="45718"/>
          <a:lstStyle/>
          <a:p>
            <a:endParaRPr/>
          </a:p>
        </p:txBody>
      </p:sp>
      <p:pic>
        <p:nvPicPr>
          <p:cNvPr id="110" name="Picture 4" descr="Picture 4"/>
          <p:cNvPicPr>
            <a:picLocks noChangeAspect="1"/>
          </p:cNvPicPr>
          <p:nvPr/>
        </p:nvPicPr>
        <p:blipFill>
          <a:blip r:embed="rId2"/>
          <a:stretch>
            <a:fillRect/>
          </a:stretch>
        </p:blipFill>
        <p:spPr>
          <a:xfrm>
            <a:off x="960437" y="739775"/>
            <a:ext cx="1109663" cy="1109663"/>
          </a:xfrm>
          <a:prstGeom prst="rect">
            <a:avLst/>
          </a:prstGeom>
          <a:ln w="12700">
            <a:miter lim="400000"/>
          </a:ln>
        </p:spPr>
      </p:pic>
      <p:pic>
        <p:nvPicPr>
          <p:cNvPr id="2" name="Picture 4">
            <a:extLst>
              <a:ext uri="{FF2B5EF4-FFF2-40B4-BE49-F238E27FC236}">
                <a16:creationId xmlns:a16="http://schemas.microsoft.com/office/drawing/2014/main" id="{F2B5919D-7FFD-9B20-4BAB-1F171FE7CA4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1 Corintios 13.8-9</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2427423"/>
            <a:ext cx="4300540" cy="308802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8 El amor nunca deja de ser; pero las profecías se acabarán, cesarán las lenguas y el conocimiento se </a:t>
            </a:r>
            <a:r>
              <a:rPr lang="es-PR" sz="2100" b="0" i="0" u="none" strike="noStrike" baseline="0" dirty="0">
                <a:latin typeface="Cambria" panose="02040503050406030204" pitchFamily="18" charset="0"/>
              </a:rPr>
              <a:t>acabará.</a:t>
            </a:r>
          </a:p>
          <a:p>
            <a:pPr algn="l"/>
            <a:endParaRPr lang="es-PR"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9 En parte conocemos y en parte </a:t>
            </a:r>
            <a:r>
              <a:rPr lang="es-PR" sz="2100" b="0" i="0" u="none" strike="noStrike" baseline="0" dirty="0">
                <a:latin typeface="Cambria" panose="02040503050406030204" pitchFamily="18" charset="0"/>
              </a:rPr>
              <a:t>profetizamos;</a:t>
            </a:r>
            <a:endParaRPr sz="2100" dirty="0"/>
          </a:p>
        </p:txBody>
      </p:sp>
      <p:sp>
        <p:nvSpPr>
          <p:cNvPr id="122" name="VP…"/>
          <p:cNvSpPr txBox="1"/>
          <p:nvPr/>
        </p:nvSpPr>
        <p:spPr>
          <a:xfrm>
            <a:off x="6443497" y="2366126"/>
            <a:ext cx="5023442" cy="34635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8 El amor jamás dejará de existir. Un día el don de profecía terminará, y ya no se hablará en</a:t>
            </a:r>
          </a:p>
          <a:p>
            <a:pPr algn="l"/>
            <a:r>
              <a:rPr lang="es-ES" sz="2100" b="0" i="0" u="none" strike="noStrike" baseline="0" dirty="0">
                <a:latin typeface="Cambria" panose="02040503050406030204" pitchFamily="18" charset="0"/>
              </a:rPr>
              <a:t>lenguas, ni serán necesarios los </a:t>
            </a:r>
            <a:r>
              <a:rPr lang="es-PR" sz="2100" b="0" i="0" u="none" strike="noStrike" baseline="0" dirty="0">
                <a:latin typeface="Cambria" panose="02040503050406030204" pitchFamily="18" charset="0"/>
              </a:rPr>
              <a:t>conocimientos.</a:t>
            </a:r>
          </a:p>
          <a:p>
            <a:pPr algn="l"/>
            <a:endParaRPr lang="es-PR"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9 Porque los conocimientos y la </a:t>
            </a:r>
            <a:r>
              <a:rPr lang="es-PR" sz="2100" b="0" i="0" u="none" strike="noStrike" baseline="0" dirty="0">
                <a:latin typeface="Cambria" panose="02040503050406030204" pitchFamily="18" charset="0"/>
              </a:rPr>
              <a:t>profecía son cosas imperfectas,</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ea typeface="Futura PT Medium"/>
                <a:cs typeface="Futura PT Medium"/>
                <a:sym typeface="Futura PT Medium"/>
              </a:rPr>
              <a:t>1 Corintios 13.10-11</a:t>
            </a: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2455305"/>
            <a:ext cx="4300540" cy="341119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10 pero cuando venga lo perfecto, entonces lo que es en parte se </a:t>
            </a:r>
            <a:r>
              <a:rPr lang="es-PR" sz="2100" b="0" i="0" u="none" strike="noStrike" baseline="0" dirty="0">
                <a:latin typeface="Cambria" panose="02040503050406030204" pitchFamily="18" charset="0"/>
              </a:rPr>
              <a:t>acabará.</a:t>
            </a:r>
          </a:p>
          <a:p>
            <a:pPr algn="l"/>
            <a:endParaRPr lang="es-PR"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11 Cuando yo era niño, hablaba como niño, pensaba como niño, juzgaba como niño; pero cuando ya fui hombre, dejé lo que era de </a:t>
            </a:r>
            <a:r>
              <a:rPr lang="es-PR" sz="2100" b="0" i="0" u="none" strike="noStrike" baseline="0" dirty="0">
                <a:latin typeface="Cambria" panose="02040503050406030204" pitchFamily="18" charset="0"/>
              </a:rPr>
              <a:t>niño.</a:t>
            </a:r>
            <a:endParaRPr sz="2100" dirty="0"/>
          </a:p>
        </p:txBody>
      </p:sp>
      <p:sp>
        <p:nvSpPr>
          <p:cNvPr id="122" name="VP…"/>
          <p:cNvSpPr txBox="1"/>
          <p:nvPr/>
        </p:nvSpPr>
        <p:spPr>
          <a:xfrm>
            <a:off x="6443497" y="2408554"/>
            <a:ext cx="5023442" cy="314034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10 que llegarán a su fin cuando venga lo que es perfecto.</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11 Cuando yo era niño, hablaba, pensaba y razonaba como un niño; pero al hacerme hombre, dejé atrás lo que era propio de un niño.</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AE086837-7B83-56BB-C481-12679E48DEB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533206366"/>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1 Corintios 13.12-13</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3" y="1883668"/>
            <a:ext cx="4300540" cy="373435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lang="es-ES" sz="2100" dirty="0"/>
              <a:t>RVR</a:t>
            </a:r>
          </a:p>
          <a:p>
            <a:pPr defTabSz="368045">
              <a:spcBef>
                <a:spcPts val="600"/>
              </a:spcBef>
              <a:defRPr sz="2200">
                <a:latin typeface="Cambria"/>
                <a:ea typeface="Cambria"/>
                <a:cs typeface="Cambria"/>
                <a:sym typeface="Cambria"/>
              </a:defRPr>
            </a:pPr>
            <a:endParaRPr lang="es-ES" sz="2100" dirty="0"/>
          </a:p>
          <a:p>
            <a:pPr algn="l"/>
            <a:r>
              <a:rPr lang="es-ES" sz="2100" b="0" i="0" u="none" strike="noStrike" baseline="0" dirty="0">
                <a:latin typeface="Cambria" panose="02040503050406030204" pitchFamily="18" charset="0"/>
              </a:rPr>
              <a:t>12 Ahora vemos por espejo, oscuramente; </a:t>
            </a:r>
            <a:r>
              <a:rPr lang="es-PR" sz="2100" b="0" i="0" u="none" strike="noStrike" baseline="0" dirty="0">
                <a:latin typeface="Cambria" panose="02040503050406030204" pitchFamily="18" charset="0"/>
              </a:rPr>
              <a:t>pero entonces veremos </a:t>
            </a:r>
            <a:r>
              <a:rPr lang="es-ES" sz="2100" b="0" i="0" u="none" strike="noStrike" baseline="0" dirty="0">
                <a:latin typeface="Cambria" panose="02040503050406030204" pitchFamily="18" charset="0"/>
              </a:rPr>
              <a:t>cara a cara. Ahora conozco en parte, </a:t>
            </a:r>
            <a:r>
              <a:rPr lang="es-PR" sz="2100" b="0" i="0" u="none" strike="noStrike" baseline="0" dirty="0">
                <a:latin typeface="Cambria" panose="02040503050406030204" pitchFamily="18" charset="0"/>
              </a:rPr>
              <a:t>pero entonces conoceré como fui conocido.</a:t>
            </a:r>
          </a:p>
          <a:p>
            <a:pPr algn="l"/>
            <a:endParaRPr lang="es-PR" sz="2100" dirty="0">
              <a:latin typeface="Cambria" panose="02040503050406030204" pitchFamily="18" charset="0"/>
            </a:endParaRPr>
          </a:p>
          <a:p>
            <a:pPr algn="l"/>
            <a:r>
              <a:rPr lang="es-ES" sz="2100" b="0" i="0" u="none" strike="noStrike" baseline="0" dirty="0">
                <a:latin typeface="Cambria" panose="02040503050406030204" pitchFamily="18" charset="0"/>
              </a:rPr>
              <a:t>13 Ahora permanecen la fe, la esperanza y el amor, estos tres; pero el mayor de ellos es el amor.</a:t>
            </a:r>
            <a:endParaRPr lang="es-ES" sz="2100" dirty="0"/>
          </a:p>
        </p:txBody>
      </p:sp>
      <p:sp>
        <p:nvSpPr>
          <p:cNvPr id="122" name="VP…"/>
          <p:cNvSpPr txBox="1"/>
          <p:nvPr/>
        </p:nvSpPr>
        <p:spPr>
          <a:xfrm>
            <a:off x="6443499" y="1820797"/>
            <a:ext cx="5023442" cy="41098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lang="es-ES" sz="2100" dirty="0"/>
              <a:t>VP</a:t>
            </a:r>
          </a:p>
          <a:p>
            <a:pPr defTabSz="368045">
              <a:lnSpc>
                <a:spcPct val="120000"/>
              </a:lnSpc>
              <a:defRPr sz="2200">
                <a:latin typeface="Cambria"/>
                <a:ea typeface="Cambria"/>
                <a:cs typeface="Cambria"/>
                <a:sym typeface="Cambria"/>
              </a:defRPr>
            </a:pPr>
            <a:endParaRPr lang="es-ES" sz="2100" dirty="0"/>
          </a:p>
          <a:p>
            <a:pPr algn="l"/>
            <a:r>
              <a:rPr lang="es-ES" sz="2100" b="0" i="0" u="none" strike="noStrike" baseline="0" dirty="0">
                <a:latin typeface="Cambria" panose="02040503050406030204" pitchFamily="18" charset="0"/>
              </a:rPr>
              <a:t>12 Ahora vemos de manera indirecta, como en un espejo, y borrosamente; </a:t>
            </a:r>
            <a:r>
              <a:rPr lang="es-PR" sz="2100" b="0" i="0" u="none" strike="noStrike" baseline="0" dirty="0">
                <a:latin typeface="Cambria" panose="02040503050406030204" pitchFamily="18" charset="0"/>
              </a:rPr>
              <a:t>pero un día veremos </a:t>
            </a:r>
            <a:r>
              <a:rPr lang="es-ES" sz="2100" b="0" i="0" u="none" strike="noStrike" baseline="0" dirty="0">
                <a:latin typeface="Cambria" panose="02040503050406030204" pitchFamily="18" charset="0"/>
              </a:rPr>
              <a:t>cara a cara. Mi conocimiento es ahora imperfecto, pero un día conoceré a Dios como él me ha </a:t>
            </a:r>
            <a:r>
              <a:rPr lang="es-PR" sz="2100" b="0" i="0" u="none" strike="noStrike" baseline="0" dirty="0">
                <a:latin typeface="Cambria" panose="02040503050406030204" pitchFamily="18" charset="0"/>
              </a:rPr>
              <a:t>conocido siempre a mí.</a:t>
            </a:r>
          </a:p>
          <a:p>
            <a:pPr algn="l"/>
            <a:endParaRPr lang="es-PR" sz="2100" dirty="0">
              <a:latin typeface="Cambria" panose="02040503050406030204" pitchFamily="18" charset="0"/>
            </a:endParaRPr>
          </a:p>
          <a:p>
            <a:pPr algn="l"/>
            <a:r>
              <a:rPr lang="es-ES" sz="2100" b="0" i="0" u="none" strike="noStrike" baseline="0" dirty="0">
                <a:latin typeface="Cambria" panose="02040503050406030204" pitchFamily="18" charset="0"/>
              </a:rPr>
              <a:t>13 Tres cosas hay que son permanentes: la fe, la esperanza y el amor; pero la más importante de las tres es el amor.</a:t>
            </a:r>
            <a:endParaRPr lang="es-ES"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E471997C-AE0A-843F-77C7-EB34E6C002A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231836093"/>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Romanos 13.8-9</a:t>
            </a:r>
            <a:r>
              <a:rPr lang="es-PR" dirty="0">
                <a:solidFill>
                  <a:srgbClr val="843C0B"/>
                </a:solidFill>
                <a:latin typeface="Futura PT Medium"/>
                <a:ea typeface="Futura PT Medium"/>
                <a:cs typeface="Futura PT Medium"/>
                <a:sym typeface="Futura PT Medium"/>
              </a:rPr>
              <a:t> </a:t>
            </a: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3" y="1910174"/>
            <a:ext cx="4300540" cy="405752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lang="es-ES" sz="2100" dirty="0"/>
              <a:t>RVR</a:t>
            </a:r>
          </a:p>
          <a:p>
            <a:pPr defTabSz="368045">
              <a:spcBef>
                <a:spcPts val="600"/>
              </a:spcBef>
              <a:defRPr sz="2200">
                <a:latin typeface="Cambria"/>
                <a:ea typeface="Cambria"/>
                <a:cs typeface="Cambria"/>
                <a:sym typeface="Cambria"/>
              </a:defRPr>
            </a:pPr>
            <a:endParaRPr lang="es-ES" sz="2100" dirty="0"/>
          </a:p>
          <a:p>
            <a:pPr algn="l"/>
            <a:r>
              <a:rPr lang="es-ES" sz="2100" b="0" i="0" u="none" strike="noStrike" baseline="0" dirty="0">
                <a:latin typeface="Cambria" panose="02040503050406030204" pitchFamily="18" charset="0"/>
              </a:rPr>
              <a:t>8 No debáis a nadie nada, sino el amaros unos a otros, pues el que ama al prójimo ha cumplido la </a:t>
            </a:r>
            <a:r>
              <a:rPr lang="es-PR" sz="2100" b="0" i="0" u="none" strike="noStrike" baseline="0" dirty="0">
                <a:latin typeface="Cambria" panose="02040503050406030204" pitchFamily="18" charset="0"/>
              </a:rPr>
              <a:t>Ley,</a:t>
            </a:r>
          </a:p>
          <a:p>
            <a:pPr algn="l"/>
            <a:endParaRPr lang="es-PR" sz="2100" b="0" i="0" u="none" strike="noStrike" baseline="0" dirty="0">
              <a:latin typeface="Cambria" panose="02040503050406030204" pitchFamily="18" charset="0"/>
            </a:endParaRPr>
          </a:p>
          <a:p>
            <a:pPr algn="l"/>
            <a:r>
              <a:rPr lang="es-PR" sz="2100" b="0" i="0" u="none" strike="noStrike" baseline="0" dirty="0">
                <a:latin typeface="Cambria" panose="02040503050406030204" pitchFamily="18" charset="0"/>
              </a:rPr>
              <a:t>9 porque: «No adulterarás, no matarás, no hurtarás, no dirás falso testimonio, no codiciarás», y cualquier otro mandamiento, en esta sentencia se resume: «Amarás a tu prójimo como a ti mismo».</a:t>
            </a:r>
            <a:endParaRPr lang="es-ES" sz="2100" dirty="0"/>
          </a:p>
        </p:txBody>
      </p:sp>
      <p:sp>
        <p:nvSpPr>
          <p:cNvPr id="122" name="VP…"/>
          <p:cNvSpPr txBox="1"/>
          <p:nvPr/>
        </p:nvSpPr>
        <p:spPr>
          <a:xfrm>
            <a:off x="6443499" y="1836385"/>
            <a:ext cx="5023442" cy="41098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8 No tengan deudas con nadie, aparte de la deuda de amor que tienen unos con otros; pues el que ama a su prójimo ya ha cumplido todo lo que la ley ordena.</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9 Los mandamientos dicen: «No </a:t>
            </a:r>
            <a:r>
              <a:rPr lang="es-PR" sz="2100" b="0" i="0" u="none" strike="noStrike" baseline="0" dirty="0">
                <a:latin typeface="Cambria" panose="02040503050406030204" pitchFamily="18" charset="0"/>
              </a:rPr>
              <a:t>cometas adulterio, no mates, no </a:t>
            </a:r>
            <a:r>
              <a:rPr lang="es-ES" sz="2100" b="0" i="0" u="none" strike="noStrike" baseline="0" dirty="0">
                <a:latin typeface="Cambria" panose="02040503050406030204" pitchFamily="18" charset="0"/>
              </a:rPr>
              <a:t>robes, no codicies»; pero éstos y </a:t>
            </a:r>
            <a:r>
              <a:rPr lang="es-PR" sz="2100" b="0" i="0" u="none" strike="noStrike" baseline="0" dirty="0">
                <a:latin typeface="Cambria" panose="02040503050406030204" pitchFamily="18" charset="0"/>
              </a:rPr>
              <a:t>los demás mandamientos quedan comprendidos en estas palabras: </a:t>
            </a:r>
            <a:r>
              <a:rPr lang="pt-BR" sz="2100" b="0" i="0" u="none" strike="noStrike" baseline="0" dirty="0">
                <a:latin typeface="Cambria" panose="02040503050406030204" pitchFamily="18" charset="0"/>
              </a:rPr>
              <a:t>«Ama a tu prójimo como a ti </a:t>
            </a:r>
            <a:r>
              <a:rPr lang="es-PR" sz="2100" b="0" i="0" u="none" strike="noStrike" baseline="0" dirty="0">
                <a:latin typeface="Cambria" panose="02040503050406030204" pitchFamily="18" charset="0"/>
              </a:rPr>
              <a:t>mismo».</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E471997C-AE0A-843F-77C7-EB34E6C002A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420684262"/>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Romanos 13.10 </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4" y="2864758"/>
            <a:ext cx="4300540" cy="17953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lang="es-ES" sz="2100" dirty="0"/>
              <a:t>RVR</a:t>
            </a:r>
          </a:p>
          <a:p>
            <a:pPr defTabSz="368045">
              <a:spcBef>
                <a:spcPts val="600"/>
              </a:spcBef>
              <a:defRPr sz="2200">
                <a:latin typeface="Cambria"/>
                <a:ea typeface="Cambria"/>
                <a:cs typeface="Cambria"/>
                <a:sym typeface="Cambria"/>
              </a:defRPr>
            </a:pPr>
            <a:endParaRPr lang="es-ES" sz="2100" dirty="0"/>
          </a:p>
          <a:p>
            <a:pPr algn="l"/>
            <a:r>
              <a:rPr lang="es-ES" sz="2100" b="0" i="0" u="none" strike="noStrike" baseline="0" dirty="0">
                <a:latin typeface="Cambria" panose="02040503050406030204" pitchFamily="18" charset="0"/>
              </a:rPr>
              <a:t>10 El amor no hace mal al prójimo; así que el cumplimiento de la </a:t>
            </a:r>
            <a:r>
              <a:rPr lang="es-PR" sz="2100" b="0" i="0" u="none" strike="noStrike" baseline="0" dirty="0">
                <a:latin typeface="Cambria" panose="02040503050406030204" pitchFamily="18" charset="0"/>
              </a:rPr>
              <a:t>Ley es el amor.</a:t>
            </a:r>
            <a:endParaRPr lang="es-ES" sz="2100" dirty="0"/>
          </a:p>
        </p:txBody>
      </p:sp>
      <p:sp>
        <p:nvSpPr>
          <p:cNvPr id="122" name="VP…"/>
          <p:cNvSpPr txBox="1"/>
          <p:nvPr/>
        </p:nvSpPr>
        <p:spPr>
          <a:xfrm>
            <a:off x="6443498" y="2793384"/>
            <a:ext cx="5023442" cy="18476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10 El que tiene amor no hace mal al prójimo; así que en el amor se </a:t>
            </a:r>
            <a:r>
              <a:rPr lang="es-PR" sz="2100" b="0" i="0" u="none" strike="noStrike" baseline="0" dirty="0">
                <a:latin typeface="Cambria" panose="02040503050406030204" pitchFamily="18" charset="0"/>
              </a:rPr>
              <a:t>cumple perfectamente la ley.</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E471997C-AE0A-843F-77C7-EB34E6C002A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3078736575"/>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xfrm>
            <a:off x="2433638" y="1020762"/>
            <a:ext cx="3078165" cy="585789"/>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r>
              <a:t>RESUMEN</a:t>
            </a:r>
          </a:p>
        </p:txBody>
      </p:sp>
      <p:sp>
        <p:nvSpPr>
          <p:cNvPr id="162" name="Straight Connector 5"/>
          <p:cNvSpPr/>
          <p:nvPr/>
        </p:nvSpPr>
        <p:spPr>
          <a:xfrm>
            <a:off x="2505075" y="1606550"/>
            <a:ext cx="6346828" cy="0"/>
          </a:xfrm>
          <a:prstGeom prst="line">
            <a:avLst/>
          </a:prstGeom>
          <a:ln w="25400">
            <a:solidFill>
              <a:srgbClr val="0070C0"/>
            </a:solidFill>
            <a:miter/>
          </a:ln>
        </p:spPr>
        <p:txBody>
          <a:bodyPr lIns="45718" tIns="45718" rIns="45718" bIns="45718"/>
          <a:lstStyle/>
          <a:p>
            <a:endParaR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2767438"/>
            <a:ext cx="8686800" cy="254755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marL="270710" indent="-270710" defTabSz="443991">
              <a:lnSpc>
                <a:spcPct val="120000"/>
              </a:lnSpc>
              <a:spcBef>
                <a:spcPts val="600"/>
              </a:spcBef>
              <a:buSzPct val="100000"/>
              <a:buChar char="•"/>
              <a:defRPr sz="2400">
                <a:latin typeface="Cambria"/>
                <a:ea typeface="Cambria"/>
                <a:cs typeface="Cambria"/>
                <a:sym typeface="Cambria"/>
              </a:defRPr>
            </a:lvl1pPr>
          </a:lstStyle>
          <a:p>
            <a:pPr algn="l"/>
            <a:r>
              <a:rPr lang="es-ES" sz="2100" b="0" i="0" u="none" strike="noStrike" baseline="0" dirty="0">
                <a:latin typeface="Cambria" panose="02040503050406030204" pitchFamily="18" charset="0"/>
              </a:rPr>
              <a:t>Conocemos a un Dios creador y sostenedor de la vida, quien provee todo lo necesario para que podamos relacionarnos con él.</a:t>
            </a:r>
          </a:p>
          <a:p>
            <a:pPr algn="l"/>
            <a:r>
              <a:rPr lang="es-ES" sz="2100" b="0" i="0" u="none" strike="noStrike" baseline="0" dirty="0">
                <a:latin typeface="Cambria" panose="02040503050406030204" pitchFamily="18" charset="0"/>
              </a:rPr>
              <a:t>La revelación en Cristo nos entregó la visión de una ley centrada en </a:t>
            </a:r>
            <a:r>
              <a:rPr lang="es-PR" sz="2100" b="0" i="0" u="none" strike="noStrike" baseline="0" dirty="0">
                <a:latin typeface="Cambria" panose="02040503050406030204" pitchFamily="18" charset="0"/>
              </a:rPr>
              <a:t>el amor al prójimo.</a:t>
            </a:r>
          </a:p>
          <a:p>
            <a:pPr algn="l"/>
            <a:r>
              <a:rPr lang="es-ES" sz="2100" b="0" i="0" u="none" strike="noStrike" baseline="0" dirty="0">
                <a:latin typeface="Cambria" panose="02040503050406030204" pitchFamily="18" charset="0"/>
              </a:rPr>
              <a:t>Es mediante el amor incondicional a los demás que se cumple la ley, conforme a criterios de compasión y misericordia.</a:t>
            </a:r>
            <a:endParaRPr lang="es-ES" sz="2100" b="0" i="0" u="none" strike="noStrike" baseline="0" dirty="0">
              <a:solidFill>
                <a:srgbClr val="000000"/>
              </a:solidFill>
              <a:latin typeface="Cambria" panose="02040503050406030204" pitchFamily="18" charset="0"/>
            </a:endParaRPr>
          </a:p>
        </p:txBody>
      </p:sp>
      <p:pic>
        <p:nvPicPr>
          <p:cNvPr id="164" name="Picture 3" descr="Picture 3"/>
          <p:cNvPicPr>
            <a:picLocks noChangeAspect="1"/>
          </p:cNvPicPr>
          <p:nvPr/>
        </p:nvPicPr>
        <p:blipFill>
          <a:blip r:embed="rId2"/>
          <a:stretch>
            <a:fillRect/>
          </a:stretch>
        </p:blipFill>
        <p:spPr>
          <a:xfrm>
            <a:off x="1166812" y="730250"/>
            <a:ext cx="1168401" cy="1168400"/>
          </a:xfrm>
          <a:prstGeom prst="rect">
            <a:avLst/>
          </a:prstGeom>
          <a:ln w="12700">
            <a:miter lim="400000"/>
          </a:ln>
        </p:spPr>
      </p:pic>
      <p:pic>
        <p:nvPicPr>
          <p:cNvPr id="2" name="Picture 4">
            <a:extLst>
              <a:ext uri="{FF2B5EF4-FFF2-40B4-BE49-F238E27FC236}">
                <a16:creationId xmlns:a16="http://schemas.microsoft.com/office/drawing/2014/main" id="{D33018E4-E701-9F06-DF65-D0D5A7F5863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839</TotalTime>
  <Words>1037</Words>
  <Application>Microsoft Office PowerPoint</Application>
  <PresentationFormat>Widescreen</PresentationFormat>
  <Paragraphs>79</Paragraphs>
  <Slides>11</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11</vt:i4>
      </vt:variant>
    </vt:vector>
  </HeadingPairs>
  <TitlesOfParts>
    <vt:vector size="21" baseType="lpstr">
      <vt:lpstr>Arial</vt:lpstr>
      <vt:lpstr>Calibri</vt:lpstr>
      <vt:lpstr>Cambria</vt:lpstr>
      <vt:lpstr>Cambria-Bold</vt:lpstr>
      <vt:lpstr>Cambria-Italic</vt:lpstr>
      <vt:lpstr>Futura Bold</vt:lpstr>
      <vt:lpstr>Futura PT Medium</vt:lpstr>
      <vt:lpstr>Futura Std Medium Condensed</vt:lpstr>
      <vt:lpstr>Helvetica</vt:lpstr>
      <vt:lpstr>Office Theme</vt:lpstr>
      <vt:lpstr>Lección 11 EL AMOR CUMPLE LA LEY </vt:lpstr>
      <vt:lpstr>OBJETIVOS</vt:lpstr>
      <vt:lpstr>VOCABULARIO</vt:lpstr>
      <vt:lpstr>TEXTO BÍBLICO: 1 Corintios 13.8-9</vt:lpstr>
      <vt:lpstr>TEXTO BÍBLICO: 1 Corintios 13.10-11</vt:lpstr>
      <vt:lpstr>TEXTO BÍBLICO: 1 Corintios 13.12-13</vt:lpstr>
      <vt:lpstr>TEXTO BÍBLICO: Romanos 13.8-9 </vt:lpstr>
      <vt:lpstr>TEXTO BÍBLICO: Romanos 13.10 </vt:lpstr>
      <vt:lpstr>RESUMEN</vt:lpstr>
      <vt:lpstr>RESUMEN</vt:lpstr>
      <vt:lpstr>ORACIÓN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Lección 7 JESÚS LES PREPARA UN DESAYUNO</dc:title>
  <dc:creator>Jesus Rodriguez-Cortes</dc:creator>
  <cp:lastModifiedBy>Jesus Rodriguez-Cortes</cp:lastModifiedBy>
  <cp:revision>277</cp:revision>
  <dcterms:modified xsi:type="dcterms:W3CDTF">2023-09-05T16:14:07Z</dcterms:modified>
</cp:coreProperties>
</file>