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60" r:id="rId5"/>
    <p:sldId id="289" r:id="rId6"/>
    <p:sldId id="290" r:id="rId7"/>
    <p:sldId id="295" r:id="rId8"/>
    <p:sldId id="296" r:id="rId9"/>
    <p:sldId id="297" r:id="rId10"/>
    <p:sldId id="266" r:id="rId11"/>
    <p:sldId id="298" r:id="rId12"/>
    <p:sldId id="269"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Hechos 15.1-11</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a:t>
            </a:r>
            <a:r>
              <a:rPr lang="es-ES" dirty="0">
                <a:latin typeface="Cambria" panose="02040503050406030204" pitchFamily="18" charset="0"/>
                <a:ea typeface="Cambria" panose="02040503050406030204" pitchFamily="18" charset="0"/>
              </a:rPr>
              <a:t>Antes creemos que por la gracia del Señor Jesús seremos salvos,</a:t>
            </a:r>
          </a:p>
          <a:p>
            <a:r>
              <a:rPr lang="es-ES" dirty="0">
                <a:latin typeface="Cambria" panose="02040503050406030204" pitchFamily="18" charset="0"/>
                <a:ea typeface="Cambria" panose="02040503050406030204" pitchFamily="18" charset="0"/>
              </a:rPr>
              <a:t>de igual modo que ellos</a:t>
            </a:r>
            <a:r>
              <a:rPr lang="es-PR" dirty="0">
                <a:latin typeface="Cambria" panose="02040503050406030204" pitchFamily="18" charset="0"/>
                <a:ea typeface="Cambria" panose="02040503050406030204" pitchFamily="18" charset="0"/>
              </a:rPr>
              <a:t>». </a:t>
            </a:r>
          </a:p>
          <a:p>
            <a:pPr algn="r"/>
            <a:r>
              <a:rPr lang="es-PR" dirty="0">
                <a:latin typeface="Cambria" panose="02040503050406030204" pitchFamily="18" charset="0"/>
                <a:ea typeface="Cambria" panose="02040503050406030204" pitchFamily="18" charset="0"/>
              </a:rPr>
              <a:t>Hechos 15.11</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10</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¿QUÉ SE REQUIERE PARA SER SALVO?</a:t>
            </a:r>
            <a:r>
              <a:rPr lang="es-PR" sz="4800" dirty="0">
                <a:solidFill>
                  <a:srgbClr val="C8334A"/>
                </a:solidFill>
                <a:latin typeface="Futura Bold"/>
                <a:ea typeface="Futura Bold"/>
                <a:cs typeface="Futura Bold"/>
                <a:sym typeface="Futura Bold"/>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0"/>
            <a:ext cx="8686800" cy="37109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intervención del Espíritu Santo en la vida de la Iglesia fue determinante para que los cristianos no fueran marginados como una secta judía sin emanciparse todavía del yugo de la ley.</a:t>
            </a:r>
          </a:p>
          <a:p>
            <a:pPr algn="l"/>
            <a:r>
              <a:rPr lang="es-ES" sz="2100" b="0" i="0" u="none" strike="noStrike" baseline="0" dirty="0">
                <a:latin typeface="Cambria" panose="02040503050406030204" pitchFamily="18" charset="0"/>
              </a:rPr>
              <a:t>La aceptación de la gracia de Dios prevaleció como fuente divina de la fe que en Cristo salva.</a:t>
            </a:r>
          </a:p>
          <a:p>
            <a:pPr algn="l"/>
            <a:r>
              <a:rPr lang="es-ES" sz="2100" b="0" i="0" u="none" strike="noStrike" baseline="0" dirty="0">
                <a:latin typeface="Cambria" panose="02040503050406030204" pitchFamily="18" charset="0"/>
              </a:rPr>
              <a:t>Cristo es suficiente para establecer una nueva relación con Dios, la que supera el antiguo régimen legal. El crédito conductual que posibilita el ejercicio de la justicia que salva lo tiene Cristo, el único que pudo satisfacer los requisitos divinos de la salvación.</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0"/>
            <a:ext cx="8686800" cy="37109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Si somos salvos por la gracia de Dios, eso debe ser nuestro norte de acción en beneficio de los demás.</a:t>
            </a:r>
          </a:p>
          <a:p>
            <a:pPr algn="l"/>
            <a:r>
              <a:rPr lang="es-ES" sz="2100" b="0" i="0" u="none" strike="noStrike" baseline="0" dirty="0">
                <a:latin typeface="Cambria" panose="02040503050406030204" pitchFamily="18" charset="0"/>
              </a:rPr>
              <a:t>Es el Espíritu Santo quien orienta la vida de los creyentes porque compensa y completa delante de Dios lo que nosotros por nuestra finitud humana no podemos hacer ni pedir (Ro 8.26).</a:t>
            </a:r>
          </a:p>
          <a:p>
            <a:pPr algn="l"/>
            <a:r>
              <a:rPr lang="es-ES" sz="2100" b="0" i="0" u="none" strike="noStrike" baseline="0" dirty="0">
                <a:latin typeface="Cambria" panose="02040503050406030204" pitchFamily="18" charset="0"/>
              </a:rPr>
              <a:t>La ley que doblegaba a los seres humanos poniendo en relieve su incapacidad para cumplirla ha sido desplazada por la gracia divina que salva. Y esa economía de la salvación fue posible por el sacrificio </a:t>
            </a:r>
            <a:r>
              <a:rPr lang="es-PR" sz="2100" b="0" i="0" u="none" strike="noStrike" baseline="0" dirty="0">
                <a:latin typeface="Cambria" panose="02040503050406030204" pitchFamily="18" charset="0"/>
              </a:rPr>
              <a:t>vicario de Cristo.</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90067615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2"/>
            <a:ext cx="9236076"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latin typeface="Cambria-Italic"/>
              </a:rPr>
              <a:t>Señor gracias por habernos salvado sin considerar nuestras faltas. Te agradecemos porque un día nos enviaste a tu Hijo para morir por nosotros y darnos la salvación que ningún ser humano podía ofrecernos. Gracias por llevar nuestras cargas para que podamos serte fieles en el curso de nuestras vidas. Y gracias, Señor, por entregarnos como don de amor a </a:t>
            </a:r>
            <a:r>
              <a:rPr lang="es-PR" sz="2100" b="0" i="1" u="none" strike="noStrike" baseline="0" dirty="0">
                <a:latin typeface="Cambria-Italic"/>
              </a:rPr>
              <a:t>tu Santo Espíritu, que nos inspira para adorarte. Oramos en Cristo Jesús.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Establecer un diálogo creativo para definir los alcances doctrinales </a:t>
            </a:r>
            <a:r>
              <a:rPr lang="es-PR" sz="2300" b="0" i="0" u="none" strike="noStrike" baseline="0" dirty="0">
                <a:latin typeface="Cambria" panose="02040503050406030204" pitchFamily="18" charset="0"/>
              </a:rPr>
              <a:t>de la fe cristiana.</a:t>
            </a:r>
          </a:p>
          <a:p>
            <a:pPr algn="l"/>
            <a:r>
              <a:rPr lang="es-ES" sz="2300" b="0" i="0" u="none" strike="noStrike" baseline="0" dirty="0">
                <a:latin typeface="Cambria" panose="02040503050406030204" pitchFamily="18" charset="0"/>
              </a:rPr>
              <a:t>Afirmar la sola necesidad de la gracia para la salvación.</a:t>
            </a:r>
          </a:p>
          <a:p>
            <a:pPr algn="l"/>
            <a:r>
              <a:rPr lang="es-ES" sz="2300" b="0" i="0" u="none" strike="noStrike" baseline="0" dirty="0">
                <a:latin typeface="Cambria" panose="02040503050406030204" pitchFamily="18" charset="0"/>
              </a:rPr>
              <a:t>Reconocer la realidad de una nueva religión del corazón orientada </a:t>
            </a:r>
            <a:r>
              <a:rPr lang="es-PR" sz="2300" b="0" i="0" u="none" strike="noStrike" baseline="0" dirty="0">
                <a:latin typeface="Cambria" panose="02040503050406030204" pitchFamily="18" charset="0"/>
              </a:rPr>
              <a:t>por el Espíritu Santo.</a:t>
            </a:r>
          </a:p>
          <a:p>
            <a:pPr algn="l"/>
            <a:r>
              <a:rPr lang="es-ES" sz="2300" b="0" i="0" u="none" strike="noStrike" baseline="0" dirty="0">
                <a:latin typeface="Cambria" panose="02040503050406030204" pitchFamily="18" charset="0"/>
              </a:rPr>
              <a:t>Recordar que solo Dios conoce los corazones y los pensamientos; que sus criterios de salvación son absolutos y justos.</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300" b="1" i="0" u="none" strike="noStrike" baseline="0" dirty="0">
                <a:latin typeface="Cambria-Bold"/>
              </a:rPr>
              <a:t>Asamblea: </a:t>
            </a:r>
            <a:r>
              <a:rPr lang="es-ES" sz="2300" b="0" i="0" u="none" strike="noStrike" baseline="0" dirty="0">
                <a:latin typeface="Cambria" panose="02040503050406030204" pitchFamily="18" charset="0"/>
              </a:rPr>
              <a:t>Reunión celebrada entre el año 49-50 d. C. para considerar el tema de la participación de los cristianos de la gentilidad </a:t>
            </a:r>
            <a:r>
              <a:rPr lang="es-PR" sz="2300" b="0" i="0" u="none" strike="noStrike" baseline="0" dirty="0">
                <a:latin typeface="Cambria" panose="02040503050406030204" pitchFamily="18" charset="0"/>
              </a:rPr>
              <a:t>en la Iglesia.</a:t>
            </a:r>
          </a:p>
          <a:p>
            <a:pPr algn="l"/>
            <a:r>
              <a:rPr lang="es-ES" sz="2300" b="1" i="0" u="none" strike="noStrike" baseline="0" dirty="0">
                <a:latin typeface="Cambria-Bold"/>
              </a:rPr>
              <a:t>Ancianos: </a:t>
            </a:r>
            <a:r>
              <a:rPr lang="es-ES" sz="2300" b="0" i="0" u="none" strike="noStrike" baseline="0" dirty="0">
                <a:latin typeface="Cambria" panose="02040503050406030204" pitchFamily="18" charset="0"/>
              </a:rPr>
              <a:t>En tiempos apostólicos fueron gobernantes en la primera Iglesia. Se les conocía también como supervisores y obispos </a:t>
            </a:r>
            <a:r>
              <a:rPr lang="es-PR" sz="2300" b="0" i="0" u="none" strike="noStrike" baseline="0" dirty="0">
                <a:latin typeface="Cambria" panose="02040503050406030204" pitchFamily="18" charset="0"/>
              </a:rPr>
              <a:t>en algunas comunidades eclesiásticas.</a:t>
            </a:r>
          </a:p>
          <a:p>
            <a:pPr algn="l"/>
            <a:r>
              <a:rPr lang="es-ES" sz="2300" b="1" i="0" u="none" strike="noStrike" baseline="0" dirty="0">
                <a:latin typeface="Cambria-Bold"/>
              </a:rPr>
              <a:t>Fenicia: </a:t>
            </a:r>
            <a:r>
              <a:rPr lang="es-ES" sz="2300" b="0" i="0" u="none" strike="noStrike" baseline="0" dirty="0">
                <a:latin typeface="Cambria" panose="02040503050406030204" pitchFamily="18" charset="0"/>
              </a:rPr>
              <a:t>Una región localizada al este del Mediterráneo. Allí, bien temprano en la historia de la Iglesia, llegaron algunos discípulos </a:t>
            </a:r>
            <a:r>
              <a:rPr lang="es-PR" sz="2300" b="0" i="0" u="none" strike="noStrike" baseline="0" dirty="0">
                <a:latin typeface="Cambria" panose="02040503050406030204" pitchFamily="18" charset="0"/>
              </a:rPr>
              <a:t>a predicar el Evangelio.</a:t>
            </a:r>
            <a:endParaRPr lang="es-ES" sz="2300" b="0" i="0" u="none" strike="noStrike" baseline="0" dirty="0">
              <a:latin typeface="Cambria" panose="02040503050406030204" pitchFamily="18" charset="0"/>
              <a:ea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Hechos 15.1-2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1927257"/>
            <a:ext cx="4300540" cy="44884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000" dirty="0"/>
              <a:t>RVR</a:t>
            </a:r>
          </a:p>
          <a:p>
            <a:pPr defTabSz="368045">
              <a:spcBef>
                <a:spcPts val="600"/>
              </a:spcBef>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1 Entonces algunos que venían de Judea enseñaban a los hermanos: </a:t>
            </a:r>
            <a:r>
              <a:rPr lang="pt-BR" sz="2000" b="0" i="0" u="none" strike="noStrike" baseline="0" dirty="0">
                <a:latin typeface="Cambria" panose="02040503050406030204" pitchFamily="18" charset="0"/>
              </a:rPr>
              <a:t>«Si no os circuncidáis conforme </a:t>
            </a:r>
            <a:r>
              <a:rPr lang="es-PR" sz="2000" b="0" i="0" u="none" strike="noStrike" baseline="0" dirty="0">
                <a:latin typeface="Cambria" panose="02040503050406030204" pitchFamily="18" charset="0"/>
              </a:rPr>
              <a:t>al rito de Moisés no podéis ser salvos».</a:t>
            </a:r>
          </a:p>
          <a:p>
            <a:pPr algn="l"/>
            <a:endParaRPr lang="es-PR"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2 Pablo y Bernabé tuvieron una discusión y contienda no pequeña con ellos. Por eso se dispuso que Pablo, Bernabé y algunos otros de ellos subieran a Jerusalén, a los</a:t>
            </a:r>
          </a:p>
          <a:p>
            <a:pPr algn="l"/>
            <a:r>
              <a:rPr lang="es-ES" sz="2000" b="0" i="0" u="none" strike="noStrike" baseline="0" dirty="0">
                <a:latin typeface="Cambria" panose="02040503050406030204" pitchFamily="18" charset="0"/>
              </a:rPr>
              <a:t>apóstoles y a los ancianos, para </a:t>
            </a:r>
            <a:r>
              <a:rPr lang="es-PR" sz="2000" b="0" i="0" u="none" strike="noStrike" baseline="0" dirty="0">
                <a:latin typeface="Cambria" panose="02040503050406030204" pitchFamily="18" charset="0"/>
              </a:rPr>
              <a:t>tratar esta cuestión.</a:t>
            </a:r>
            <a:endParaRPr sz="2000" dirty="0"/>
          </a:p>
        </p:txBody>
      </p:sp>
      <p:sp>
        <p:nvSpPr>
          <p:cNvPr id="122" name="VP…"/>
          <p:cNvSpPr txBox="1"/>
          <p:nvPr/>
        </p:nvSpPr>
        <p:spPr>
          <a:xfrm>
            <a:off x="6443497" y="1830595"/>
            <a:ext cx="5023442" cy="45345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1 Por aquel tiempo, algunos que habían ido de Judea a Antioquía comenzaron a enseñar a los hermanos que no podían salvarse si no se sometían al rito de la circuncisión, </a:t>
            </a:r>
            <a:r>
              <a:rPr lang="es-PR" sz="2000" b="0" i="0" u="none" strike="noStrike" baseline="0" dirty="0">
                <a:latin typeface="Cambria" panose="02040503050406030204" pitchFamily="18" charset="0"/>
              </a:rPr>
              <a:t>conforme a la práctica establecida por Moisés.</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2 Pablo y Bernabé tuvieron una fuerte discusión con ellos, y por fin Pablo, Bernabé y algunos otros fueron nombrados para ir a Jerusalén a tratar este asunto con los apóstoles y ancianos de la iglesia </a:t>
            </a:r>
            <a:r>
              <a:rPr lang="es-PR" sz="2000" b="0" i="0" u="none" strike="noStrike" baseline="0" dirty="0">
                <a:latin typeface="Cambria" panose="02040503050406030204" pitchFamily="18" charset="0"/>
              </a:rPr>
              <a:t>de aquella ciudad.</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Hechos 15.3-4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005397"/>
            <a:ext cx="4300540" cy="38728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000" dirty="0"/>
              <a:t>RVR</a:t>
            </a:r>
          </a:p>
          <a:p>
            <a:pPr defTabSz="368045">
              <a:spcBef>
                <a:spcPts val="600"/>
              </a:spcBef>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3 Ellos, pues, habiendo sido encaminados </a:t>
            </a:r>
            <a:r>
              <a:rPr lang="es-PR" sz="2000" b="0" i="0" u="none" strike="noStrike" baseline="0" dirty="0">
                <a:latin typeface="Cambria" panose="02040503050406030204" pitchFamily="18" charset="0"/>
              </a:rPr>
              <a:t>por la iglesia, pasaron </a:t>
            </a:r>
            <a:r>
              <a:rPr lang="es-ES" sz="2000" b="0" i="0" u="none" strike="noStrike" baseline="0" dirty="0">
                <a:latin typeface="Cambria" panose="02040503050406030204" pitchFamily="18" charset="0"/>
              </a:rPr>
              <a:t>por Fenicia y Samaria contando la conversión de los gentiles; y causaban gran gozo a todos los </a:t>
            </a:r>
            <a:r>
              <a:rPr lang="es-PR" sz="2000" b="0" i="0" u="none" strike="noStrike" baseline="0" dirty="0">
                <a:latin typeface="Cambria" panose="02040503050406030204" pitchFamily="18" charset="0"/>
              </a:rPr>
              <a:t>hermanos.</a:t>
            </a:r>
          </a:p>
          <a:p>
            <a:pPr algn="l"/>
            <a:endParaRPr lang="es-PR"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4 Al llegar a Jerusalén fueron recibidos por la iglesia, por los apóstoles y los ancianos, y refirieron todas las cosas que Dios había </a:t>
            </a:r>
            <a:r>
              <a:rPr lang="es-PR" sz="2000" b="0" i="0" u="none" strike="noStrike" baseline="0" dirty="0">
                <a:latin typeface="Cambria" panose="02040503050406030204" pitchFamily="18" charset="0"/>
              </a:rPr>
              <a:t>hecho con ellos.</a:t>
            </a:r>
            <a:endParaRPr sz="2000" dirty="0"/>
          </a:p>
        </p:txBody>
      </p:sp>
      <p:sp>
        <p:nvSpPr>
          <p:cNvPr id="122" name="VP…"/>
          <p:cNvSpPr txBox="1"/>
          <p:nvPr/>
        </p:nvSpPr>
        <p:spPr>
          <a:xfrm>
            <a:off x="6443497" y="1865329"/>
            <a:ext cx="5023442" cy="42267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3 Enviados, pues, por los de la iglesia de Antioquía, al pasar por las regiones de Fenicia y Samaria contaron cómo los no judíos habían dejado sus antiguas creencias para seguir a Dios. Y todos los hermanos se alegraron mucho </a:t>
            </a:r>
            <a:r>
              <a:rPr lang="es-PR" sz="2000" b="0" i="0" u="none" strike="noStrike" baseline="0" dirty="0">
                <a:latin typeface="Cambria" panose="02040503050406030204" pitchFamily="18" charset="0"/>
              </a:rPr>
              <a:t>con estas noticias.</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4 Cuando Pablo y Bernabé llegaron </a:t>
            </a:r>
            <a:r>
              <a:rPr lang="es-PR" sz="2000" b="0" i="0" u="none" strike="noStrike" baseline="0" dirty="0">
                <a:latin typeface="Cambria" panose="02040503050406030204" pitchFamily="18" charset="0"/>
              </a:rPr>
              <a:t>a Jerusalén, fueron recibidos </a:t>
            </a:r>
            <a:r>
              <a:rPr lang="es-ES" sz="2000" b="0" i="0" u="none" strike="noStrike" baseline="0" dirty="0">
                <a:latin typeface="Cambria" panose="02040503050406030204" pitchFamily="18" charset="0"/>
              </a:rPr>
              <a:t>por la iglesia y por los apóstoles y ancianos, y contaron todo lo que Dios había hecho con ellos.</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Hechos 15.5-6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883667"/>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Pero algunos de la secta de los fariseos, que habían creído, se </a:t>
            </a:r>
            <a:r>
              <a:rPr lang="es-PR" sz="2100" b="0" i="0" u="none" strike="noStrike" baseline="0" dirty="0">
                <a:latin typeface="Cambria" panose="02040503050406030204" pitchFamily="18" charset="0"/>
              </a:rPr>
              <a:t>levantaron diciendo: —Es necesario circuncidarlos y mandarles </a:t>
            </a:r>
            <a:r>
              <a:rPr lang="es-ES" sz="2100" b="0" i="0" u="none" strike="noStrike" baseline="0" dirty="0">
                <a:latin typeface="Cambria" panose="02040503050406030204" pitchFamily="18" charset="0"/>
              </a:rPr>
              <a:t>que guarden la Ley de Moisés.</a:t>
            </a:r>
          </a:p>
          <a:p>
            <a:pPr algn="l"/>
            <a:endParaRPr lang="es-ES" sz="2100" dirty="0">
              <a:latin typeface="Cambria" panose="02040503050406030204" pitchFamily="18" charset="0"/>
            </a:endParaRPr>
          </a:p>
          <a:p>
            <a:pPr algn="l"/>
            <a:r>
              <a:rPr lang="es-ES" sz="2100" b="0" i="0" u="none" strike="noStrike" baseline="0" dirty="0">
                <a:latin typeface="Cambria" panose="02040503050406030204" pitchFamily="18" charset="0"/>
              </a:rPr>
              <a:t>6 Entonces se reunieron los apóstoles y los ancianos para conocer </a:t>
            </a:r>
            <a:r>
              <a:rPr lang="es-PR" sz="2100" b="0" i="0" u="none" strike="noStrike" baseline="0" dirty="0">
                <a:latin typeface="Cambria" panose="02040503050406030204" pitchFamily="18" charset="0"/>
              </a:rPr>
              <a:t>de este asunto.</a:t>
            </a:r>
            <a:endParaRPr lang="es-ES" sz="2100" dirty="0"/>
          </a:p>
        </p:txBody>
      </p:sp>
      <p:sp>
        <p:nvSpPr>
          <p:cNvPr id="122" name="VP…"/>
          <p:cNvSpPr txBox="1"/>
          <p:nvPr/>
        </p:nvSpPr>
        <p:spPr>
          <a:xfrm>
            <a:off x="6443499" y="1820114"/>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Pero algunos fariseos que habían creído, se levantaron y </a:t>
            </a:r>
            <a:r>
              <a:rPr lang="es-PR" sz="2100" b="0" i="0" u="none" strike="noStrike" baseline="0" dirty="0">
                <a:latin typeface="Cambria" panose="02040503050406030204" pitchFamily="18" charset="0"/>
              </a:rPr>
              <a:t>dijeron: — Es necesario circuncidar </a:t>
            </a:r>
            <a:r>
              <a:rPr lang="es-ES" sz="2100" b="0" i="0" u="none" strike="noStrike" baseline="0" dirty="0">
                <a:latin typeface="Cambria" panose="02040503050406030204" pitchFamily="18" charset="0"/>
              </a:rPr>
              <a:t>a los creyentes que no son judíos, y mandarles que cumplan </a:t>
            </a:r>
            <a:r>
              <a:rPr lang="es-PR" sz="2100" b="0" i="0" u="none" strike="noStrike" baseline="0" dirty="0">
                <a:latin typeface="Cambria" panose="02040503050406030204" pitchFamily="18" charset="0"/>
              </a:rPr>
              <a:t>la ley de Moisés.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Se reunieron entonces los apóstoles y los ancianos para estudiar </a:t>
            </a:r>
            <a:r>
              <a:rPr lang="es-PR" sz="2100" b="0" i="0" u="none" strike="noStrike" baseline="0" dirty="0">
                <a:latin typeface="Cambria" panose="02040503050406030204" pitchFamily="18" charset="0"/>
              </a:rPr>
              <a:t>este asunto.</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Hechos 15.7-8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748591"/>
            <a:ext cx="4300540" cy="43806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7 Después de mucha discusión, Pedro se levantó y les dijo: — </a:t>
            </a:r>
            <a:r>
              <a:rPr lang="es-PR" sz="2100" b="0" i="0" u="none" strike="noStrike" baseline="0" dirty="0">
                <a:latin typeface="Cambria" panose="02040503050406030204" pitchFamily="18" charset="0"/>
              </a:rPr>
              <a:t>Hermanos, vosotros sabéis cómo </a:t>
            </a:r>
            <a:r>
              <a:rPr lang="es-ES" sz="2100" b="0" i="0" u="none" strike="noStrike" baseline="0" dirty="0">
                <a:latin typeface="Cambria" panose="02040503050406030204" pitchFamily="18" charset="0"/>
              </a:rPr>
              <a:t>ya hace algún tiempo Dios escogió que los gentiles oyeran por </a:t>
            </a:r>
            <a:r>
              <a:rPr lang="es-PR" sz="2100" b="0" i="0" u="none" strike="noStrike" baseline="0" dirty="0">
                <a:latin typeface="Cambria" panose="02040503050406030204" pitchFamily="18" charset="0"/>
              </a:rPr>
              <a:t>mi boca la palabra del evangelio y creyeran.</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Y Dios, que conoce los corazones, </a:t>
            </a:r>
            <a:r>
              <a:rPr lang="es-PR" sz="2100" b="0" i="0" u="none" strike="noStrike" baseline="0" dirty="0">
                <a:latin typeface="Cambria" panose="02040503050406030204" pitchFamily="18" charset="0"/>
              </a:rPr>
              <a:t>les dio testimonio, dándoles </a:t>
            </a:r>
            <a:r>
              <a:rPr lang="es-ES" sz="2100" b="0" i="0" u="none" strike="noStrike" baseline="0" dirty="0">
                <a:latin typeface="Cambria" panose="02040503050406030204" pitchFamily="18" charset="0"/>
              </a:rPr>
              <a:t>el Espíritu Santo lo mismo que a </a:t>
            </a:r>
            <a:r>
              <a:rPr lang="es-PR" sz="2100" b="0" i="0" u="none" strike="noStrike" baseline="0" dirty="0">
                <a:latin typeface="Cambria" panose="02040503050406030204" pitchFamily="18" charset="0"/>
              </a:rPr>
              <a:t>nosotros;</a:t>
            </a:r>
            <a:endParaRPr lang="es-ES" sz="2100" dirty="0"/>
          </a:p>
        </p:txBody>
      </p:sp>
      <p:sp>
        <p:nvSpPr>
          <p:cNvPr id="122" name="VP…"/>
          <p:cNvSpPr txBox="1"/>
          <p:nvPr/>
        </p:nvSpPr>
        <p:spPr>
          <a:xfrm>
            <a:off x="6443499" y="1683643"/>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7 Después de mucho discutir, Pedro se levantó y les dijo: —Hermanos, </a:t>
            </a:r>
            <a:r>
              <a:rPr lang="es-PR" sz="2100" b="0" i="0" u="none" strike="noStrike" baseline="0" dirty="0">
                <a:latin typeface="Cambria" panose="02040503050406030204" pitchFamily="18" charset="0"/>
              </a:rPr>
              <a:t>ustedes saben que hace </a:t>
            </a:r>
            <a:r>
              <a:rPr lang="es-ES" sz="2100" b="0" i="0" u="none" strike="noStrike" baseline="0" dirty="0">
                <a:latin typeface="Cambria" panose="02040503050406030204" pitchFamily="18" charset="0"/>
              </a:rPr>
              <a:t>tiempo Dios me escogió de entre ustedes para anunciar la buena noticia a los no judíos, para que </a:t>
            </a:r>
            <a:r>
              <a:rPr lang="es-PR" sz="2100" b="0" i="0" u="none" strike="noStrike" baseline="0" dirty="0">
                <a:latin typeface="Cambria" panose="02040503050406030204" pitchFamily="18" charset="0"/>
              </a:rPr>
              <a:t>ellos crean.</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Y Dios, que conoce los corazones, </a:t>
            </a:r>
            <a:r>
              <a:rPr lang="es-PR" sz="2100" b="0" i="0" u="none" strike="noStrike" baseline="0" dirty="0">
                <a:latin typeface="Cambria" panose="02040503050406030204" pitchFamily="18" charset="0"/>
              </a:rPr>
              <a:t>mostró que los aceptaba, </a:t>
            </a:r>
            <a:r>
              <a:rPr lang="es-ES" sz="2100" b="0" i="0" u="none" strike="noStrike" baseline="0" dirty="0">
                <a:latin typeface="Cambria" panose="02040503050406030204" pitchFamily="18" charset="0"/>
              </a:rPr>
              <a:t>pues les dio el Espíritu Santo a ellos lo mismo que a nosotros.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Hechos 15.9-10 </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895262"/>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9 y ninguna diferencia hizo entre nosotros y ellos, purificando por </a:t>
            </a:r>
            <a:r>
              <a:rPr lang="es-PR" sz="2100" b="0" i="0" u="none" strike="noStrike" baseline="0" dirty="0">
                <a:latin typeface="Cambria" panose="02040503050406030204" pitchFamily="18" charset="0"/>
              </a:rPr>
              <a:t>la fe sus corazones.</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Ahora pues, ¿por qué tentáis a Dios, poniendo sobre la cerviz de los discípulos un yugo que ni nuestros padres ni nosotros </a:t>
            </a:r>
            <a:r>
              <a:rPr lang="es-PR" sz="2100" b="0" i="0" u="none" strike="noStrike" baseline="0" dirty="0">
                <a:latin typeface="Cambria" panose="02040503050406030204" pitchFamily="18" charset="0"/>
              </a:rPr>
              <a:t>hemos podido llevar?</a:t>
            </a:r>
            <a:endParaRPr lang="es-ES" sz="2100" dirty="0"/>
          </a:p>
        </p:txBody>
      </p:sp>
      <p:sp>
        <p:nvSpPr>
          <p:cNvPr id="122" name="VP…"/>
          <p:cNvSpPr txBox="1"/>
          <p:nvPr/>
        </p:nvSpPr>
        <p:spPr>
          <a:xfrm>
            <a:off x="6443498" y="1823888"/>
            <a:ext cx="5023442" cy="37866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9 Dios no ha hecho ninguna diferencia </a:t>
            </a:r>
            <a:r>
              <a:rPr lang="es-PR" sz="2100" b="0" i="0" u="none" strike="noStrike" baseline="0" dirty="0">
                <a:latin typeface="Cambria" panose="02040503050406030204" pitchFamily="18" charset="0"/>
              </a:rPr>
              <a:t>entre ellos y nosotros, </a:t>
            </a:r>
            <a:r>
              <a:rPr lang="es-ES" sz="2100" b="0" i="0" u="none" strike="noStrike" baseline="0" dirty="0">
                <a:latin typeface="Cambria" panose="02040503050406030204" pitchFamily="18" charset="0"/>
              </a:rPr>
              <a:t>pues también ha purificado sus corazones por medio de la fe.</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Ahora pues, ¿por qué desafían ustedes a Dios imponiendo sobre estos creyentes una carga que ni </a:t>
            </a:r>
            <a:r>
              <a:rPr lang="es-PR" sz="2100" b="0" i="0" u="none" strike="noStrike" baseline="0" dirty="0">
                <a:latin typeface="Cambria" panose="02040503050406030204" pitchFamily="18" charset="0"/>
              </a:rPr>
              <a:t>nosotros ni nuestros antepasados hemos podido llevar?</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Hechos 15.11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698351"/>
            <a:ext cx="4300540" cy="17953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11 Antes creemos que por la gracia del Señor Jesús seremos salvos, de igual modo que ellos.</a:t>
            </a:r>
            <a:endParaRPr lang="es-ES" sz="2100" dirty="0"/>
          </a:p>
        </p:txBody>
      </p:sp>
      <p:sp>
        <p:nvSpPr>
          <p:cNvPr id="122" name="VP…"/>
          <p:cNvSpPr txBox="1"/>
          <p:nvPr/>
        </p:nvSpPr>
        <p:spPr>
          <a:xfrm>
            <a:off x="6443499" y="2626013"/>
            <a:ext cx="5023442" cy="2170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11 Al contrario, nosotros creemos </a:t>
            </a:r>
            <a:r>
              <a:rPr lang="es-PR" sz="2100" b="0" i="0" u="none" strike="noStrike" baseline="0" dirty="0">
                <a:latin typeface="Cambria" panose="02040503050406030204" pitchFamily="18" charset="0"/>
              </a:rPr>
              <a:t>que somos salvados gratuitamente </a:t>
            </a:r>
            <a:r>
              <a:rPr lang="es-ES" sz="2100" b="0" i="0" u="none" strike="noStrike" baseline="0" dirty="0">
                <a:latin typeface="Cambria" panose="02040503050406030204" pitchFamily="18" charset="0"/>
              </a:rPr>
              <a:t>por la bondad del Señor Jesús, </a:t>
            </a:r>
            <a:r>
              <a:rPr lang="es-PR" sz="2100" b="0" i="0" u="none" strike="noStrike" baseline="0" dirty="0">
                <a:latin typeface="Cambria" panose="02040503050406030204" pitchFamily="18" charset="0"/>
              </a:rPr>
              <a:t>lo mismo que ellos.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783</TotalTime>
  <Words>1168</Words>
  <Application>Microsoft Office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10 ¿QUÉ SE REQUIERE PARA SER SALVO? </vt:lpstr>
      <vt:lpstr>OBJETIVOS</vt:lpstr>
      <vt:lpstr>VOCABULARIO</vt:lpstr>
      <vt:lpstr>TEXTO BÍBLICO: Hechos 15.1-2</vt:lpstr>
      <vt:lpstr>TEXTO BÍBLICO: Hechos 15.3-4</vt:lpstr>
      <vt:lpstr>TEXTO BÍBLICO: Hechos 15.5-6</vt:lpstr>
      <vt:lpstr>TEXTO BÍBLICO: Hechos 15.7-8</vt:lpstr>
      <vt:lpstr>TEXTO BÍBLICO: Hechos 15.9-10 </vt:lpstr>
      <vt:lpstr>TEXTO BÍBLICO: Hechos 15.11</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267</cp:revision>
  <dcterms:modified xsi:type="dcterms:W3CDTF">2023-09-05T15:04:03Z</dcterms:modified>
</cp:coreProperties>
</file>