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57" r:id="rId3"/>
    <p:sldId id="258" r:id="rId4"/>
    <p:sldId id="260" r:id="rId5"/>
    <p:sldId id="289" r:id="rId6"/>
    <p:sldId id="290" r:id="rId7"/>
    <p:sldId id="295" r:id="rId8"/>
    <p:sldId id="296" r:id="rId9"/>
    <p:sldId id="297" r:id="rId10"/>
    <p:sldId id="266" r:id="rId11"/>
    <p:sldId id="298" r:id="rId12"/>
    <p:sldId id="269" r:id="rId13"/>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100" d="100"/>
          <a:sy n="100" d="100"/>
        </p:scale>
        <p:origin x="9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914400" y="1122362"/>
            <a:ext cx="103632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5"/>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40"/>
            <a:ext cx="10515601"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4"/>
            <a:ext cx="10515601" cy="1500190"/>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7"/>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92" cy="823915"/>
          </a:xfrm>
          <a:prstGeom prst="rect">
            <a:avLst/>
          </a:prstGeom>
        </p:spPr>
        <p:txBody>
          <a:bodyPr anchor="b"/>
          <a:lstStyle>
            <a:lvl1pPr marL="0" indent="0">
              <a:buSzTx/>
              <a:buFontTx/>
              <a:buNone/>
              <a:defRPr sz="2400" b="1"/>
            </a:lvl1pPr>
            <a:lvl2pPr marL="0" indent="0">
              <a:buSzTx/>
              <a:buFontTx/>
              <a:buNone/>
              <a:defRPr sz="2400" b="1"/>
            </a:lvl2pPr>
            <a:lvl3pPr marL="0" indent="0">
              <a:buSzTx/>
              <a:buFontTx/>
              <a:buNone/>
              <a:defRPr sz="2400" b="1"/>
            </a:lvl3pPr>
            <a:lvl4pPr marL="0" indent="0">
              <a:buSzTx/>
              <a:buFontTx/>
              <a:buNone/>
              <a:defRPr sz="2400" b="1"/>
            </a:lvl4pPr>
            <a:lvl5pPr marL="0" indent="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1" y="1681163"/>
            <a:ext cx="5183190" cy="823914"/>
          </a:xfrm>
          <a:prstGeom prst="rect">
            <a:avLst/>
          </a:prstGeom>
        </p:spPr>
        <p:txBody>
          <a:bodyPr anchor="b"/>
          <a:lstStyle/>
          <a:p>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7"/>
            <a:ext cx="6172203"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6" y="2057400"/>
            <a:ext cx="3932241" cy="3811588"/>
          </a:xfrm>
          <a:prstGeom prst="rect">
            <a:avLst/>
          </a:prstGeom>
        </p:spPr>
        <p:txBody>
          <a:bodyPr/>
          <a:lstStyle/>
          <a:p>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40"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7"/>
            <a:ext cx="6172203" cy="4873627"/>
          </a:xfrm>
          <a:prstGeom prst="rect">
            <a:avLst/>
          </a:prstGeom>
        </p:spPr>
        <p:txBody>
          <a:bodyPr lIns="91439" tIns="45719" rIns="91439" bIns="45719">
            <a:noAutofit/>
          </a:bodyPr>
          <a:lstStyle/>
          <a:p>
            <a:endParaRPr/>
          </a:p>
        </p:txBody>
      </p:sp>
      <p:sp>
        <p:nvSpPr>
          <p:cNvPr id="84" name="Body Level One…"/>
          <p:cNvSpPr txBox="1">
            <a:spLocks noGrp="1"/>
          </p:cNvSpPr>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81" y="6414762"/>
            <a:ext cx="258620" cy="248302"/>
          </a:xfrm>
          <a:prstGeom prst="rect">
            <a:avLst/>
          </a:prstGeom>
          <a:ln w="12700">
            <a:miter lim="400000"/>
          </a:ln>
        </p:spPr>
        <p:txBody>
          <a:bodyPr wrap="none" lIns="45718" tIns="45718" rIns="45718" bIns="45718" anchor="ctr">
            <a:spAutoFit/>
          </a:bodyPr>
          <a:lstStyle>
            <a:lvl1pPr algn="r">
              <a:defRPr sz="1200">
                <a:solidFill>
                  <a:srgbClr val="898989"/>
                </a:solidFill>
                <a:latin typeface="+mj-lt"/>
                <a:ea typeface="+mj-ea"/>
                <a:cs typeface="+mj-cs"/>
                <a:sym typeface="Calibri"/>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ubtitle 2"/>
          <p:cNvSpPr txBox="1">
            <a:spLocks noGrp="1"/>
          </p:cNvSpPr>
          <p:nvPr>
            <p:ph type="subTitle" sz="quarter" idx="1"/>
          </p:nvPr>
        </p:nvSpPr>
        <p:spPr>
          <a:xfrm>
            <a:off x="433386" y="2039314"/>
            <a:ext cx="4443416" cy="442916"/>
          </a:xfrm>
          <a:prstGeom prst="rect">
            <a:avLst/>
          </a:prstGeom>
        </p:spPr>
        <p:txBody>
          <a:bodyPr>
            <a:normAutofit/>
          </a:bodyPr>
          <a:lstStyle>
            <a:lvl1pPr algn="l" defTabSz="730605">
              <a:spcBef>
                <a:spcPts val="700"/>
              </a:spcBef>
              <a:defRPr sz="2100" i="1">
                <a:solidFill>
                  <a:srgbClr val="767171"/>
                </a:solidFill>
                <a:latin typeface="Futura"/>
                <a:ea typeface="Futura"/>
                <a:cs typeface="Futura"/>
                <a:sym typeface="Futura"/>
              </a:defRPr>
            </a:lvl1pPr>
          </a:lstStyle>
          <a:p>
            <a:r>
              <a:rPr lang="es-PR" b="0" i="0" u="none" strike="noStrike" baseline="0" dirty="0">
                <a:solidFill>
                  <a:srgbClr val="000000"/>
                </a:solidFill>
                <a:latin typeface="Futura Bold"/>
              </a:rPr>
              <a:t>Hechos 15.1-11</a:t>
            </a:r>
            <a:endParaRPr lang="es-PR" dirty="0">
              <a:latin typeface="Futura Bold"/>
            </a:endParaRPr>
          </a:p>
        </p:txBody>
      </p:sp>
      <p:sp>
        <p:nvSpPr>
          <p:cNvPr id="97" name="TextBox 3"/>
          <p:cNvSpPr txBox="1"/>
          <p:nvPr/>
        </p:nvSpPr>
        <p:spPr>
          <a:xfrm>
            <a:off x="10054907" y="6388100"/>
            <a:ext cx="1163414" cy="3073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r>
              <a:t>Año 31/Vol. 2</a:t>
            </a:r>
          </a:p>
        </p:txBody>
      </p:sp>
      <p:sp>
        <p:nvSpPr>
          <p:cNvPr id="98" name="TextBox 5"/>
          <p:cNvSpPr txBox="1"/>
          <p:nvPr/>
        </p:nvSpPr>
        <p:spPr>
          <a:xfrm>
            <a:off x="415607" y="2534661"/>
            <a:ext cx="7310633" cy="10156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r>
              <a:rPr lang="es-PR" dirty="0">
                <a:latin typeface="Cambria" panose="02040503050406030204" pitchFamily="18" charset="0"/>
                <a:ea typeface="Cambria" panose="02040503050406030204" pitchFamily="18" charset="0"/>
              </a:rPr>
              <a:t>«</a:t>
            </a:r>
            <a:r>
              <a:rPr lang="es-ES" dirty="0">
                <a:latin typeface="Cambria" panose="02040503050406030204" pitchFamily="18" charset="0"/>
                <a:ea typeface="Cambria" panose="02040503050406030204" pitchFamily="18" charset="0"/>
              </a:rPr>
              <a:t>Antes creemos que por la gracia del Señor Jesús seremos salvos,</a:t>
            </a:r>
          </a:p>
          <a:p>
            <a:r>
              <a:rPr lang="es-ES" dirty="0">
                <a:latin typeface="Cambria" panose="02040503050406030204" pitchFamily="18" charset="0"/>
                <a:ea typeface="Cambria" panose="02040503050406030204" pitchFamily="18" charset="0"/>
              </a:rPr>
              <a:t>de igual modo que ellos</a:t>
            </a:r>
            <a:r>
              <a:rPr lang="es-PR" dirty="0">
                <a:latin typeface="Cambria" panose="02040503050406030204" pitchFamily="18" charset="0"/>
                <a:ea typeface="Cambria" panose="02040503050406030204" pitchFamily="18" charset="0"/>
              </a:rPr>
              <a:t>». </a:t>
            </a:r>
          </a:p>
          <a:p>
            <a:pPr algn="r"/>
            <a:r>
              <a:rPr lang="es-PR" dirty="0">
                <a:latin typeface="Cambria" panose="02040503050406030204" pitchFamily="18" charset="0"/>
                <a:ea typeface="Cambria" panose="02040503050406030204" pitchFamily="18" charset="0"/>
              </a:rPr>
              <a:t>Hechos 15.11</a:t>
            </a:r>
          </a:p>
        </p:txBody>
      </p:sp>
      <p:pic>
        <p:nvPicPr>
          <p:cNvPr id="3" name="Picture 2">
            <a:extLst>
              <a:ext uri="{FF2B5EF4-FFF2-40B4-BE49-F238E27FC236}">
                <a16:creationId xmlns:a16="http://schemas.microsoft.com/office/drawing/2014/main" id="{B491219D-62FE-C2E2-B9CF-CF353114F2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4923" y="0"/>
            <a:ext cx="2531623" cy="6858000"/>
          </a:xfrm>
          <a:prstGeom prst="rect">
            <a:avLst/>
          </a:prstGeom>
        </p:spPr>
      </p:pic>
      <p:pic>
        <p:nvPicPr>
          <p:cNvPr id="5" name="Picture 4">
            <a:extLst>
              <a:ext uri="{FF2B5EF4-FFF2-40B4-BE49-F238E27FC236}">
                <a16:creationId xmlns:a16="http://schemas.microsoft.com/office/drawing/2014/main" id="{E7E6EE6A-E5AD-E9A4-4BDE-1AE9A0235F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85986"/>
            <a:ext cx="4463910" cy="1755782"/>
          </a:xfrm>
          <a:prstGeom prst="rect">
            <a:avLst/>
          </a:prstGeom>
        </p:spPr>
      </p:pic>
      <p:sp>
        <p:nvSpPr>
          <p:cNvPr id="95" name="Title 1"/>
          <p:cNvSpPr txBox="1">
            <a:spLocks noGrp="1"/>
          </p:cNvSpPr>
          <p:nvPr>
            <p:ph type="ctrTitle"/>
          </p:nvPr>
        </p:nvSpPr>
        <p:spPr>
          <a:xfrm>
            <a:off x="403752" y="-71364"/>
            <a:ext cx="10607147" cy="2096344"/>
          </a:xfrm>
          <a:prstGeom prst="rect">
            <a:avLst/>
          </a:prstGeom>
        </p:spPr>
        <p:txBody>
          <a:bodyPr>
            <a:normAutofit/>
          </a:bodyPr>
          <a:lstStyle/>
          <a:p>
            <a:pPr algn="l" defTabSz="886967">
              <a:defRPr sz="4800">
                <a:solidFill>
                  <a:srgbClr val="4DA1AF"/>
                </a:solidFill>
                <a:latin typeface="Futura PT Heavy"/>
                <a:ea typeface="Futura PT Heavy"/>
                <a:cs typeface="Futura PT Heavy"/>
                <a:sym typeface="Futura PT Heavy"/>
              </a:defRPr>
            </a:pPr>
            <a:r>
              <a:rPr lang="es-PR" sz="4800" dirty="0">
                <a:latin typeface="Futura Bold"/>
              </a:rPr>
              <a:t>Lección 10</a:t>
            </a:r>
          </a:p>
          <a:p>
            <a:pPr algn="l" defTabSz="886967">
              <a:defRPr sz="4800">
                <a:solidFill>
                  <a:srgbClr val="4DA1AF"/>
                </a:solidFill>
                <a:latin typeface="Futura PT Heavy"/>
                <a:ea typeface="Futura PT Heavy"/>
                <a:cs typeface="Futura PT Heavy"/>
                <a:sym typeface="Futura PT Heavy"/>
              </a:defRPr>
            </a:pPr>
            <a:r>
              <a:rPr lang="es-PR" sz="4400" dirty="0">
                <a:solidFill>
                  <a:srgbClr val="C8334A"/>
                </a:solidFill>
                <a:latin typeface="Futura Bold"/>
                <a:ea typeface="Futura Bold"/>
                <a:cs typeface="Futura Bold"/>
                <a:sym typeface="Futura Bold"/>
              </a:rPr>
              <a:t>¿QUÉ SE REQUIERE PARA SER SALVO?</a:t>
            </a:r>
            <a:r>
              <a:rPr lang="es-PR" sz="4800" dirty="0">
                <a:solidFill>
                  <a:srgbClr val="C8334A"/>
                </a:solidFill>
                <a:latin typeface="Futura Bold"/>
                <a:ea typeface="Futura Bold"/>
                <a:cs typeface="Futura Bold"/>
                <a:sym typeface="Futura Bold"/>
              </a:rPr>
              <a:t> </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185740"/>
            <a:ext cx="8686800" cy="371095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pPr algn="l"/>
            <a:r>
              <a:rPr lang="es-ES" sz="2100" b="0" i="0" u="none" strike="noStrike" baseline="0" dirty="0">
                <a:latin typeface="Cambria" panose="02040503050406030204" pitchFamily="18" charset="0"/>
              </a:rPr>
              <a:t>La intervención del Espíritu Santo en la vida de la Iglesia fue determinante para que los cristianos no fueran marginados como una secta judía sin emanciparse todavía del yugo de la ley.</a:t>
            </a:r>
          </a:p>
          <a:p>
            <a:pPr algn="l"/>
            <a:r>
              <a:rPr lang="es-ES" sz="2100" b="0" i="0" u="none" strike="noStrike" baseline="0" dirty="0">
                <a:latin typeface="Cambria" panose="02040503050406030204" pitchFamily="18" charset="0"/>
              </a:rPr>
              <a:t>La aceptación de la gracia de Dios prevaleció como fuente divina de la fe que en Cristo salva.</a:t>
            </a:r>
          </a:p>
          <a:p>
            <a:pPr algn="l"/>
            <a:r>
              <a:rPr lang="es-ES" sz="2100" b="0" i="0" u="none" strike="noStrike" baseline="0" dirty="0">
                <a:latin typeface="Cambria" panose="02040503050406030204" pitchFamily="18" charset="0"/>
              </a:rPr>
              <a:t>Cristo es suficiente para establecer una nueva relación con Dios, la que supera el antiguo régimen legal. El crédito conductual que posibilita el ejercicio de la justicia que salva lo tiene Cristo, el único que pudo satisfacer los requisitos divinos de la salvación.</a:t>
            </a:r>
            <a:endParaRPr lang="es-ES" sz="2100" b="0" i="0" u="none" strike="noStrike" baseline="0" dirty="0">
              <a:solidFill>
                <a:srgbClr val="000000"/>
              </a:solidFill>
              <a:latin typeface="Cambria" panose="02040503050406030204" pitchFamily="18" charset="0"/>
            </a:endParaRP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185740"/>
            <a:ext cx="8686800" cy="371095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pPr algn="l"/>
            <a:r>
              <a:rPr lang="es-ES" sz="2100" b="0" i="0" u="none" strike="noStrike" baseline="0" dirty="0">
                <a:latin typeface="Cambria" panose="02040503050406030204" pitchFamily="18" charset="0"/>
              </a:rPr>
              <a:t>Si somos salvos por la gracia de Dios, eso debe ser nuestro norte de acción en beneficio de los demás.</a:t>
            </a:r>
          </a:p>
          <a:p>
            <a:pPr algn="l"/>
            <a:r>
              <a:rPr lang="es-ES" sz="2100" b="0" i="0" u="none" strike="noStrike" baseline="0" dirty="0">
                <a:latin typeface="Cambria" panose="02040503050406030204" pitchFamily="18" charset="0"/>
              </a:rPr>
              <a:t>Es el Espíritu Santo quien orienta la vida de los creyentes porque compensa y completa delante de Dios lo que nosotros por nuestra finitud humana no podemos hacer ni pedir (Ro 8.26).</a:t>
            </a:r>
          </a:p>
          <a:p>
            <a:pPr algn="l"/>
            <a:r>
              <a:rPr lang="es-ES" sz="2100" b="0" i="0" u="none" strike="noStrike" baseline="0" dirty="0">
                <a:latin typeface="Cambria" panose="02040503050406030204" pitchFamily="18" charset="0"/>
              </a:rPr>
              <a:t>La ley que doblegaba a los seres humanos poniendo en relieve su incapacidad para cumplirla ha sido desplazada por la gracia divina que salva. Y esa economía de la salvación fue posible por el sacrificio </a:t>
            </a:r>
            <a:r>
              <a:rPr lang="es-PR" sz="2100" b="0" i="0" u="none" strike="noStrike" baseline="0" dirty="0">
                <a:latin typeface="Cambria" panose="02040503050406030204" pitchFamily="18" charset="0"/>
              </a:rPr>
              <a:t>vicario de Cristo.</a:t>
            </a:r>
            <a:endParaRPr lang="es-ES" sz="2100" b="0" i="0" u="none" strike="noStrike" baseline="0" dirty="0">
              <a:solidFill>
                <a:srgbClr val="000000"/>
              </a:solidFill>
              <a:latin typeface="Cambria" panose="02040503050406030204" pitchFamily="18" charset="0"/>
            </a:endParaRP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900676157"/>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xfrm>
            <a:off x="2259013" y="981075"/>
            <a:ext cx="3078165"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r>
              <a:t>ORACIÓN</a:t>
            </a:r>
          </a:p>
        </p:txBody>
      </p:sp>
      <p:sp>
        <p:nvSpPr>
          <p:cNvPr id="180" name="Straight Connector 5"/>
          <p:cNvSpPr/>
          <p:nvPr/>
        </p:nvSpPr>
        <p:spPr>
          <a:xfrm>
            <a:off x="2330450" y="1566862"/>
            <a:ext cx="6346828" cy="2"/>
          </a:xfrm>
          <a:prstGeom prst="line">
            <a:avLst/>
          </a:prstGeom>
          <a:ln w="25400">
            <a:solidFill>
              <a:schemeClr val="accent4"/>
            </a:solidFill>
            <a:miter/>
          </a:ln>
        </p:spPr>
        <p:txBody>
          <a:bodyPr lIns="45718" tIns="45718" rIns="45718" bIns="45718"/>
          <a:lstStyle/>
          <a:p>
            <a:endParaRPr/>
          </a:p>
        </p:txBody>
      </p:sp>
      <p:sp>
        <p:nvSpPr>
          <p:cNvPr id="181"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68437" y="2475432"/>
            <a:ext cx="9236076" cy="23936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584200">
              <a:lnSpc>
                <a:spcPct val="120000"/>
              </a:lnSpc>
              <a:defRPr sz="2600" i="1">
                <a:latin typeface="Cambria"/>
                <a:ea typeface="Cambria"/>
                <a:cs typeface="Cambria"/>
                <a:sym typeface="Cambria"/>
              </a:defRPr>
            </a:lvl1pPr>
          </a:lstStyle>
          <a:p>
            <a:pPr algn="l"/>
            <a:r>
              <a:rPr lang="es-ES" sz="2100" b="0" i="1" u="none" strike="noStrike" baseline="0" dirty="0">
                <a:latin typeface="Cambria-Italic"/>
              </a:rPr>
              <a:t>Señor gracias por habernos salvado sin considerar nuestras faltas. Te agradecemos porque un día nos enviaste a tu Hijo para morir por nosotros y darnos la salvación que ningún ser humano podía ofrecernos. Gracias por llevar nuestras cargas para que podamos serte fieles en el curso de nuestras vidas. Y gracias, Señor, por entregarnos como don de amor a </a:t>
            </a:r>
            <a:r>
              <a:rPr lang="es-PR" sz="2100" b="0" i="1" u="none" strike="noStrike" baseline="0" dirty="0">
                <a:latin typeface="Cambria-Italic"/>
              </a:rPr>
              <a:t>tu Santo Espíritu, que nos inspira para adorarte. Oramos en Cristo Jesús. Amén.</a:t>
            </a:r>
            <a:endParaRPr sz="2100" dirty="0"/>
          </a:p>
        </p:txBody>
      </p:sp>
      <p:pic>
        <p:nvPicPr>
          <p:cNvPr id="182" name="Picture 2" descr="Picture 2"/>
          <p:cNvPicPr>
            <a:picLocks noChangeAspect="1"/>
          </p:cNvPicPr>
          <p:nvPr/>
        </p:nvPicPr>
        <p:blipFill>
          <a:blip r:embed="rId2"/>
          <a:stretch>
            <a:fillRect/>
          </a:stretch>
        </p:blipFill>
        <p:spPr>
          <a:xfrm>
            <a:off x="1192212" y="758825"/>
            <a:ext cx="1030288" cy="1030288"/>
          </a:xfrm>
          <a:prstGeom prst="rect">
            <a:avLst/>
          </a:prstGeom>
          <a:ln w="12700">
            <a:miter lim="400000"/>
          </a:ln>
        </p:spPr>
      </p:pic>
      <p:pic>
        <p:nvPicPr>
          <p:cNvPr id="2" name="Picture 4">
            <a:extLst>
              <a:ext uri="{FF2B5EF4-FFF2-40B4-BE49-F238E27FC236}">
                <a16:creationId xmlns:a16="http://schemas.microsoft.com/office/drawing/2014/main" id="{F53BBE8A-2892-EBFF-8062-A374238500D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le 1"/>
          <p:cNvSpPr txBox="1">
            <a:spLocks noGrp="1"/>
          </p:cNvSpPr>
          <p:nvPr>
            <p:ph type="title"/>
          </p:nvPr>
        </p:nvSpPr>
        <p:spPr>
          <a:xfrm>
            <a:off x="2022474" y="1069975"/>
            <a:ext cx="3078167"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r>
              <a:t>OBJETIVOS</a:t>
            </a:r>
          </a:p>
        </p:txBody>
      </p:sp>
      <p:sp>
        <p:nvSpPr>
          <p:cNvPr id="102" name="Content Placeholder 2"/>
          <p:cNvSpPr txBox="1">
            <a:spLocks noGrp="1"/>
          </p:cNvSpPr>
          <p:nvPr>
            <p:ph type="body" sz="half" idx="1"/>
          </p:nvPr>
        </p:nvSpPr>
        <p:spPr>
          <a:xfrm>
            <a:off x="1256669" y="2487964"/>
            <a:ext cx="9432599" cy="3221198"/>
          </a:xfrm>
          <a:prstGeom prst="rect">
            <a:avLst/>
          </a:prstGeom>
        </p:spPr>
        <p:txBody>
          <a:bodyPr>
            <a:noAutofit/>
          </a:bodyPr>
          <a:lstStyle/>
          <a:p>
            <a:pPr algn="l"/>
            <a:r>
              <a:rPr lang="es-ES" sz="2300" b="0" i="0" u="none" strike="noStrike" baseline="0" dirty="0">
                <a:latin typeface="Cambria" panose="02040503050406030204" pitchFamily="18" charset="0"/>
              </a:rPr>
              <a:t>Establecer un diálogo creativo para definir los alcances doctrinales </a:t>
            </a:r>
            <a:r>
              <a:rPr lang="es-PR" sz="2300" b="0" i="0" u="none" strike="noStrike" baseline="0" dirty="0">
                <a:latin typeface="Cambria" panose="02040503050406030204" pitchFamily="18" charset="0"/>
              </a:rPr>
              <a:t>de la fe cristiana.</a:t>
            </a:r>
          </a:p>
          <a:p>
            <a:pPr algn="l"/>
            <a:r>
              <a:rPr lang="es-ES" sz="2300" b="0" i="0" u="none" strike="noStrike" baseline="0" dirty="0">
                <a:latin typeface="Cambria" panose="02040503050406030204" pitchFamily="18" charset="0"/>
              </a:rPr>
              <a:t>Afirmar la sola necesidad de la gracia para la salvación.</a:t>
            </a:r>
          </a:p>
          <a:p>
            <a:pPr algn="l"/>
            <a:r>
              <a:rPr lang="es-ES" sz="2300" b="0" i="0" u="none" strike="noStrike" baseline="0" dirty="0">
                <a:latin typeface="Cambria" panose="02040503050406030204" pitchFamily="18" charset="0"/>
              </a:rPr>
              <a:t>Reconocer la realidad de una nueva religión del corazón orientada </a:t>
            </a:r>
            <a:r>
              <a:rPr lang="es-PR" sz="2300" b="0" i="0" u="none" strike="noStrike" baseline="0" dirty="0">
                <a:latin typeface="Cambria" panose="02040503050406030204" pitchFamily="18" charset="0"/>
              </a:rPr>
              <a:t>por el Espíritu Santo.</a:t>
            </a:r>
          </a:p>
          <a:p>
            <a:pPr algn="l"/>
            <a:r>
              <a:rPr lang="es-ES" sz="2300" b="0" i="0" u="none" strike="noStrike" baseline="0" dirty="0">
                <a:latin typeface="Cambria" panose="02040503050406030204" pitchFamily="18" charset="0"/>
              </a:rPr>
              <a:t>Recordar que solo Dios conoce los corazones y los pensamientos; que sus criterios de salvación son absolutos y justos.</a:t>
            </a:r>
            <a:endParaRPr lang="es-ES" sz="2300" b="0" i="0" u="none" strike="noStrike" baseline="0" dirty="0">
              <a:solidFill>
                <a:srgbClr val="000000"/>
              </a:solidFill>
              <a:latin typeface="Cambria" panose="02040503050406030204" pitchFamily="18" charset="0"/>
            </a:endParaRPr>
          </a:p>
        </p:txBody>
      </p:sp>
      <p:sp>
        <p:nvSpPr>
          <p:cNvPr id="103" name="Straight Connector 5"/>
          <p:cNvSpPr/>
          <p:nvPr/>
        </p:nvSpPr>
        <p:spPr>
          <a:xfrm flipV="1">
            <a:off x="2124074" y="1562100"/>
            <a:ext cx="7697791" cy="93666"/>
          </a:xfrm>
          <a:prstGeom prst="line">
            <a:avLst/>
          </a:prstGeom>
          <a:ln w="25400">
            <a:solidFill>
              <a:srgbClr val="7030A0"/>
            </a:solidFill>
            <a:miter/>
          </a:ln>
        </p:spPr>
        <p:txBody>
          <a:bodyPr lIns="45718" tIns="45718" rIns="45718" bIns="45718"/>
          <a:lstStyle/>
          <a:p>
            <a:endParaRPr/>
          </a:p>
        </p:txBody>
      </p:sp>
      <p:pic>
        <p:nvPicPr>
          <p:cNvPr id="104" name="Picture 4" descr="Picture 4"/>
          <p:cNvPicPr>
            <a:picLocks noChangeAspect="1"/>
          </p:cNvPicPr>
          <p:nvPr/>
        </p:nvPicPr>
        <p:blipFill>
          <a:blip r:embed="rId2"/>
          <a:stretch>
            <a:fillRect/>
          </a:stretch>
        </p:blipFill>
        <p:spPr>
          <a:xfrm>
            <a:off x="755650" y="798512"/>
            <a:ext cx="1128713" cy="1128713"/>
          </a:xfrm>
          <a:prstGeom prst="rect">
            <a:avLst/>
          </a:prstGeom>
          <a:ln w="12700">
            <a:miter lim="400000"/>
          </a:ln>
        </p:spPr>
      </p:pic>
      <p:pic>
        <p:nvPicPr>
          <p:cNvPr id="105" name="Picture 4"/>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itle 1"/>
          <p:cNvSpPr txBox="1">
            <a:spLocks noGrp="1"/>
          </p:cNvSpPr>
          <p:nvPr>
            <p:ph type="title"/>
          </p:nvPr>
        </p:nvSpPr>
        <p:spPr>
          <a:xfrm>
            <a:off x="2227263" y="1001712"/>
            <a:ext cx="3999369" cy="585789"/>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r>
              <a:t>VOCABULARIO</a:t>
            </a:r>
          </a:p>
        </p:txBody>
      </p:sp>
      <p:sp>
        <p:nvSpPr>
          <p:cNvPr id="108" name="Content Placeholder 2"/>
          <p:cNvSpPr txBox="1">
            <a:spLocks noGrp="1"/>
          </p:cNvSpPr>
          <p:nvPr>
            <p:ph type="body" idx="1"/>
          </p:nvPr>
        </p:nvSpPr>
        <p:spPr>
          <a:xfrm>
            <a:off x="1439722" y="2392413"/>
            <a:ext cx="9312555" cy="3938509"/>
          </a:xfrm>
          <a:prstGeom prst="rect">
            <a:avLst/>
          </a:prstGeom>
        </p:spPr>
        <p:txBody>
          <a:bodyPr>
            <a:noAutofit/>
          </a:bodyPr>
          <a:lstStyle/>
          <a:p>
            <a:pPr algn="l"/>
            <a:r>
              <a:rPr lang="es-ES" sz="2300" b="1" i="0" u="none" strike="noStrike" baseline="0" dirty="0">
                <a:latin typeface="Cambria-Bold"/>
              </a:rPr>
              <a:t>Asamblea: </a:t>
            </a:r>
            <a:r>
              <a:rPr lang="es-ES" sz="2300" b="0" i="0" u="none" strike="noStrike" baseline="0" dirty="0">
                <a:latin typeface="Cambria" panose="02040503050406030204" pitchFamily="18" charset="0"/>
              </a:rPr>
              <a:t>Reunión celebrada entre el año 49-50 d. C. para considerar el tema de la participación de los cristianos de la gentilidad </a:t>
            </a:r>
            <a:r>
              <a:rPr lang="es-PR" sz="2300" b="0" i="0" u="none" strike="noStrike" baseline="0" dirty="0">
                <a:latin typeface="Cambria" panose="02040503050406030204" pitchFamily="18" charset="0"/>
              </a:rPr>
              <a:t>en la Iglesia.</a:t>
            </a:r>
          </a:p>
          <a:p>
            <a:pPr algn="l"/>
            <a:r>
              <a:rPr lang="es-ES" sz="2300" b="1" i="0" u="none" strike="noStrike" baseline="0" dirty="0">
                <a:latin typeface="Cambria-Bold"/>
              </a:rPr>
              <a:t>Ancianos: </a:t>
            </a:r>
            <a:r>
              <a:rPr lang="es-ES" sz="2300" b="0" i="0" u="none" strike="noStrike" baseline="0" dirty="0">
                <a:latin typeface="Cambria" panose="02040503050406030204" pitchFamily="18" charset="0"/>
              </a:rPr>
              <a:t>En tiempos apostólicos fueron gobernantes en la primera Iglesia. Se les conocía también como supervisores y obispos </a:t>
            </a:r>
            <a:r>
              <a:rPr lang="es-PR" sz="2300" b="0" i="0" u="none" strike="noStrike" baseline="0" dirty="0">
                <a:latin typeface="Cambria" panose="02040503050406030204" pitchFamily="18" charset="0"/>
              </a:rPr>
              <a:t>en algunas comunidades eclesiásticas.</a:t>
            </a:r>
          </a:p>
          <a:p>
            <a:pPr algn="l"/>
            <a:r>
              <a:rPr lang="es-ES" sz="2300" b="1" i="0" u="none" strike="noStrike" baseline="0" dirty="0">
                <a:latin typeface="Cambria-Bold"/>
              </a:rPr>
              <a:t>Fenicia: </a:t>
            </a:r>
            <a:r>
              <a:rPr lang="es-ES" sz="2300" b="0" i="0" u="none" strike="noStrike" baseline="0" dirty="0">
                <a:latin typeface="Cambria" panose="02040503050406030204" pitchFamily="18" charset="0"/>
              </a:rPr>
              <a:t>Una región localizada al este del Mediterráneo. Allí, bien temprano en la historia de la Iglesia, llegaron algunos discípulos </a:t>
            </a:r>
            <a:r>
              <a:rPr lang="es-PR" sz="2300" b="0" i="0" u="none" strike="noStrike" baseline="0" dirty="0">
                <a:latin typeface="Cambria" panose="02040503050406030204" pitchFamily="18" charset="0"/>
              </a:rPr>
              <a:t>a predicar el Evangelio.</a:t>
            </a:r>
            <a:endParaRPr lang="es-ES" sz="2300" b="0" i="0" u="none" strike="noStrike" baseline="0" dirty="0">
              <a:latin typeface="Cambria" panose="02040503050406030204" pitchFamily="18" charset="0"/>
              <a:ea typeface="Cambria" panose="02040503050406030204" pitchFamily="18" charset="0"/>
            </a:endParaRPr>
          </a:p>
        </p:txBody>
      </p:sp>
      <p:sp>
        <p:nvSpPr>
          <p:cNvPr id="109" name="Straight Connector 5"/>
          <p:cNvSpPr/>
          <p:nvPr/>
        </p:nvSpPr>
        <p:spPr>
          <a:xfrm>
            <a:off x="2381249" y="1587500"/>
            <a:ext cx="7307266" cy="0"/>
          </a:xfrm>
          <a:prstGeom prst="line">
            <a:avLst/>
          </a:prstGeom>
          <a:ln w="25400">
            <a:solidFill>
              <a:srgbClr val="D62212"/>
            </a:solidFill>
            <a:miter/>
          </a:ln>
        </p:spPr>
        <p:txBody>
          <a:bodyPr lIns="45718" tIns="45718" rIns="45718" bIns="45718"/>
          <a:lstStyle/>
          <a:p>
            <a:endParaRPr/>
          </a:p>
        </p:txBody>
      </p:sp>
      <p:pic>
        <p:nvPicPr>
          <p:cNvPr id="110" name="Picture 4" descr="Picture 4"/>
          <p:cNvPicPr>
            <a:picLocks noChangeAspect="1"/>
          </p:cNvPicPr>
          <p:nvPr/>
        </p:nvPicPr>
        <p:blipFill>
          <a:blip r:embed="rId2"/>
          <a:stretch>
            <a:fillRect/>
          </a:stretch>
        </p:blipFill>
        <p:spPr>
          <a:xfrm>
            <a:off x="960437" y="739775"/>
            <a:ext cx="1109663" cy="1109663"/>
          </a:xfrm>
          <a:prstGeom prst="rect">
            <a:avLst/>
          </a:prstGeom>
          <a:ln w="12700">
            <a:miter lim="400000"/>
          </a:ln>
        </p:spPr>
      </p:pic>
      <p:pic>
        <p:nvPicPr>
          <p:cNvPr id="2" name="Picture 4">
            <a:extLst>
              <a:ext uri="{FF2B5EF4-FFF2-40B4-BE49-F238E27FC236}">
                <a16:creationId xmlns:a16="http://schemas.microsoft.com/office/drawing/2014/main" id="{F2B5919D-7FFD-9B20-4BAB-1F171FE7CA4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Hechos 15.1-2</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1927257"/>
            <a:ext cx="4300540" cy="44884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000" dirty="0"/>
              <a:t>RVR</a:t>
            </a:r>
          </a:p>
          <a:p>
            <a:pPr defTabSz="368045">
              <a:spcBef>
                <a:spcPts val="600"/>
              </a:spcBef>
              <a:defRPr sz="2200">
                <a:latin typeface="Cambria"/>
                <a:ea typeface="Cambria"/>
                <a:cs typeface="Cambria"/>
                <a:sym typeface="Cambria"/>
              </a:defRPr>
            </a:pPr>
            <a:endParaRPr sz="2000" dirty="0"/>
          </a:p>
          <a:p>
            <a:pPr algn="l"/>
            <a:r>
              <a:rPr lang="es-ES" sz="2000" b="0" i="0" u="none" strike="noStrike" baseline="0" dirty="0">
                <a:latin typeface="Cambria" panose="02040503050406030204" pitchFamily="18" charset="0"/>
              </a:rPr>
              <a:t>1 Entonces algunos que venían de Judea enseñaban a los hermanos: </a:t>
            </a:r>
            <a:r>
              <a:rPr lang="pt-BR" sz="2000" b="0" i="0" u="none" strike="noStrike" baseline="0" dirty="0">
                <a:latin typeface="Cambria" panose="02040503050406030204" pitchFamily="18" charset="0"/>
              </a:rPr>
              <a:t>«Si no os circuncidáis conforme </a:t>
            </a:r>
            <a:r>
              <a:rPr lang="es-PR" sz="2000" b="0" i="0" u="none" strike="noStrike" baseline="0" dirty="0">
                <a:latin typeface="Cambria" panose="02040503050406030204" pitchFamily="18" charset="0"/>
              </a:rPr>
              <a:t>al rito de Moisés no podéis ser salvos».</a:t>
            </a:r>
          </a:p>
          <a:p>
            <a:pPr algn="l"/>
            <a:endParaRPr lang="es-PR" sz="2000" b="0" i="0" u="none" strike="noStrike" baseline="0" dirty="0">
              <a:latin typeface="Cambria" panose="02040503050406030204" pitchFamily="18" charset="0"/>
            </a:endParaRPr>
          </a:p>
          <a:p>
            <a:pPr algn="l"/>
            <a:r>
              <a:rPr lang="es-ES" sz="2000" b="0" i="0" u="none" strike="noStrike" baseline="0" dirty="0">
                <a:latin typeface="Cambria" panose="02040503050406030204" pitchFamily="18" charset="0"/>
              </a:rPr>
              <a:t>2 Pablo y Bernabé tuvieron una discusión y contienda no pequeña con ellos. Por eso se dispuso que Pablo, Bernabé y algunos otros de ellos subieran a Jerusalén, a los</a:t>
            </a:r>
          </a:p>
          <a:p>
            <a:pPr algn="l"/>
            <a:r>
              <a:rPr lang="es-ES" sz="2000" b="0" i="0" u="none" strike="noStrike" baseline="0" dirty="0">
                <a:latin typeface="Cambria" panose="02040503050406030204" pitchFamily="18" charset="0"/>
              </a:rPr>
              <a:t>apóstoles y a los ancianos, para </a:t>
            </a:r>
            <a:r>
              <a:rPr lang="es-PR" sz="2000" b="0" i="0" u="none" strike="noStrike" baseline="0" dirty="0">
                <a:latin typeface="Cambria" panose="02040503050406030204" pitchFamily="18" charset="0"/>
              </a:rPr>
              <a:t>tratar esta cuestión.</a:t>
            </a:r>
            <a:endParaRPr sz="2000" dirty="0"/>
          </a:p>
        </p:txBody>
      </p:sp>
      <p:sp>
        <p:nvSpPr>
          <p:cNvPr id="122" name="VP…"/>
          <p:cNvSpPr txBox="1"/>
          <p:nvPr/>
        </p:nvSpPr>
        <p:spPr>
          <a:xfrm>
            <a:off x="6443497" y="1830595"/>
            <a:ext cx="5023442" cy="45345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000" dirty="0"/>
              <a:t>VP</a:t>
            </a:r>
          </a:p>
          <a:p>
            <a:pPr defTabSz="368045">
              <a:lnSpc>
                <a:spcPct val="120000"/>
              </a:lnSpc>
              <a:defRPr sz="2200">
                <a:latin typeface="Cambria"/>
                <a:ea typeface="Cambria"/>
                <a:cs typeface="Cambria"/>
                <a:sym typeface="Cambria"/>
              </a:defRPr>
            </a:pPr>
            <a:endParaRPr sz="2000" dirty="0"/>
          </a:p>
          <a:p>
            <a:pPr algn="l"/>
            <a:r>
              <a:rPr lang="es-ES" sz="2000" b="0" i="0" u="none" strike="noStrike" baseline="0" dirty="0">
                <a:latin typeface="Cambria" panose="02040503050406030204" pitchFamily="18" charset="0"/>
              </a:rPr>
              <a:t>1 Por aquel tiempo, algunos que habían ido de Judea a Antioquía comenzaron a enseñar a los hermanos que no podían salvarse si no se sometían al rito de la circuncisión, </a:t>
            </a:r>
            <a:r>
              <a:rPr lang="es-PR" sz="2000" b="0" i="0" u="none" strike="noStrike" baseline="0" dirty="0">
                <a:latin typeface="Cambria" panose="02040503050406030204" pitchFamily="18" charset="0"/>
              </a:rPr>
              <a:t>conforme a la práctica establecida por Moisés.</a:t>
            </a:r>
          </a:p>
          <a:p>
            <a:pPr algn="l"/>
            <a:endParaRPr lang="es-ES" sz="2000" b="0" i="0" u="none" strike="noStrike" baseline="0" dirty="0">
              <a:latin typeface="Cambria" panose="02040503050406030204" pitchFamily="18" charset="0"/>
            </a:endParaRPr>
          </a:p>
          <a:p>
            <a:pPr algn="l"/>
            <a:r>
              <a:rPr lang="es-ES" sz="2000" b="0" i="0" u="none" strike="noStrike" baseline="0" dirty="0">
                <a:latin typeface="Cambria" panose="02040503050406030204" pitchFamily="18" charset="0"/>
              </a:rPr>
              <a:t>2 Pablo y Bernabé tuvieron una fuerte discusión con ellos, y por fin Pablo, Bernabé y algunos otros fueron nombrados para ir a Jerusalén a tratar este asunto con los apóstoles y ancianos de la iglesia </a:t>
            </a:r>
            <a:r>
              <a:rPr lang="es-PR" sz="2000" b="0" i="0" u="none" strike="noStrike" baseline="0" dirty="0">
                <a:latin typeface="Cambria" panose="02040503050406030204" pitchFamily="18" charset="0"/>
              </a:rPr>
              <a:t>de aquella ciudad.</a:t>
            </a:r>
            <a:endParaRPr sz="20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Hechos 15.3-4</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5" y="2005397"/>
            <a:ext cx="4300540" cy="38728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000" dirty="0"/>
              <a:t>RVR</a:t>
            </a:r>
          </a:p>
          <a:p>
            <a:pPr defTabSz="368045">
              <a:spcBef>
                <a:spcPts val="600"/>
              </a:spcBef>
              <a:defRPr sz="2200">
                <a:latin typeface="Cambria"/>
                <a:ea typeface="Cambria"/>
                <a:cs typeface="Cambria"/>
                <a:sym typeface="Cambria"/>
              </a:defRPr>
            </a:pPr>
            <a:endParaRPr sz="2000" dirty="0"/>
          </a:p>
          <a:p>
            <a:pPr algn="l"/>
            <a:r>
              <a:rPr lang="es-ES" sz="2000" b="0" i="0" u="none" strike="noStrike" baseline="0" dirty="0">
                <a:latin typeface="Cambria" panose="02040503050406030204" pitchFamily="18" charset="0"/>
              </a:rPr>
              <a:t>3 Ellos, pues, habiendo sido encaminados </a:t>
            </a:r>
            <a:r>
              <a:rPr lang="es-PR" sz="2000" b="0" i="0" u="none" strike="noStrike" baseline="0" dirty="0">
                <a:latin typeface="Cambria" panose="02040503050406030204" pitchFamily="18" charset="0"/>
              </a:rPr>
              <a:t>por la iglesia, pasaron </a:t>
            </a:r>
            <a:r>
              <a:rPr lang="es-ES" sz="2000" b="0" i="0" u="none" strike="noStrike" baseline="0" dirty="0">
                <a:latin typeface="Cambria" panose="02040503050406030204" pitchFamily="18" charset="0"/>
              </a:rPr>
              <a:t>por Fenicia y Samaria contando la conversión de los gentiles; y causaban gran gozo a todos los </a:t>
            </a:r>
            <a:r>
              <a:rPr lang="es-PR" sz="2000" b="0" i="0" u="none" strike="noStrike" baseline="0" dirty="0">
                <a:latin typeface="Cambria" panose="02040503050406030204" pitchFamily="18" charset="0"/>
              </a:rPr>
              <a:t>hermanos.</a:t>
            </a:r>
          </a:p>
          <a:p>
            <a:pPr algn="l"/>
            <a:endParaRPr lang="es-PR" sz="2000" b="0" i="0" u="none" strike="noStrike" baseline="0" dirty="0">
              <a:latin typeface="Cambria" panose="02040503050406030204" pitchFamily="18" charset="0"/>
            </a:endParaRPr>
          </a:p>
          <a:p>
            <a:pPr algn="l"/>
            <a:r>
              <a:rPr lang="es-ES" sz="2000" b="0" i="0" u="none" strike="noStrike" baseline="0" dirty="0">
                <a:latin typeface="Cambria" panose="02040503050406030204" pitchFamily="18" charset="0"/>
              </a:rPr>
              <a:t>4 Al llegar a Jerusalén fueron recibidos por la iglesia, por los apóstoles y los ancianos, y refirieron todas las cosas que Dios había </a:t>
            </a:r>
            <a:r>
              <a:rPr lang="es-PR" sz="2000" b="0" i="0" u="none" strike="noStrike" baseline="0" dirty="0">
                <a:latin typeface="Cambria" panose="02040503050406030204" pitchFamily="18" charset="0"/>
              </a:rPr>
              <a:t>hecho con ellos.</a:t>
            </a:r>
            <a:endParaRPr sz="2000" dirty="0"/>
          </a:p>
        </p:txBody>
      </p:sp>
      <p:sp>
        <p:nvSpPr>
          <p:cNvPr id="122" name="VP…"/>
          <p:cNvSpPr txBox="1"/>
          <p:nvPr/>
        </p:nvSpPr>
        <p:spPr>
          <a:xfrm>
            <a:off x="6443497" y="1865329"/>
            <a:ext cx="5023442" cy="42267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000" dirty="0"/>
              <a:t>VP</a:t>
            </a:r>
          </a:p>
          <a:p>
            <a:pPr defTabSz="368045">
              <a:lnSpc>
                <a:spcPct val="120000"/>
              </a:lnSpc>
              <a:defRPr sz="2200">
                <a:latin typeface="Cambria"/>
                <a:ea typeface="Cambria"/>
                <a:cs typeface="Cambria"/>
                <a:sym typeface="Cambria"/>
              </a:defRPr>
            </a:pPr>
            <a:endParaRPr sz="2000" dirty="0"/>
          </a:p>
          <a:p>
            <a:pPr algn="l"/>
            <a:r>
              <a:rPr lang="es-ES" sz="2000" b="0" i="0" u="none" strike="noStrike" baseline="0" dirty="0">
                <a:latin typeface="Cambria" panose="02040503050406030204" pitchFamily="18" charset="0"/>
              </a:rPr>
              <a:t>3 Enviados, pues, por los de la iglesia de Antioquía, al pasar por las regiones de Fenicia y Samaria contaron cómo los no judíos habían dejado sus antiguas creencias para seguir a Dios. Y todos los hermanos se alegraron mucho </a:t>
            </a:r>
            <a:r>
              <a:rPr lang="es-PR" sz="2000" b="0" i="0" u="none" strike="noStrike" baseline="0" dirty="0">
                <a:latin typeface="Cambria" panose="02040503050406030204" pitchFamily="18" charset="0"/>
              </a:rPr>
              <a:t>con estas noticias.</a:t>
            </a:r>
          </a:p>
          <a:p>
            <a:pPr algn="l"/>
            <a:endParaRPr lang="es-ES" sz="2000" b="0" i="0" u="none" strike="noStrike" baseline="0" dirty="0">
              <a:latin typeface="Cambria" panose="02040503050406030204" pitchFamily="18" charset="0"/>
            </a:endParaRPr>
          </a:p>
          <a:p>
            <a:pPr algn="l"/>
            <a:r>
              <a:rPr lang="es-ES" sz="2000" b="0" i="0" u="none" strike="noStrike" baseline="0" dirty="0">
                <a:latin typeface="Cambria" panose="02040503050406030204" pitchFamily="18" charset="0"/>
              </a:rPr>
              <a:t>4 Cuando Pablo y Bernabé llegaron </a:t>
            </a:r>
            <a:r>
              <a:rPr lang="es-PR" sz="2000" b="0" i="0" u="none" strike="noStrike" baseline="0" dirty="0">
                <a:latin typeface="Cambria" panose="02040503050406030204" pitchFamily="18" charset="0"/>
              </a:rPr>
              <a:t>a Jerusalén, fueron recibidos </a:t>
            </a:r>
            <a:r>
              <a:rPr lang="es-ES" sz="2000" b="0" i="0" u="none" strike="noStrike" baseline="0" dirty="0">
                <a:latin typeface="Cambria" panose="02040503050406030204" pitchFamily="18" charset="0"/>
              </a:rPr>
              <a:t>por la iglesia y por los apóstoles y ancianos, y contaron todo lo que Dios había hecho con ellos.</a:t>
            </a:r>
            <a:endParaRPr sz="20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AE086837-7B83-56BB-C481-12679E48DEB8}"/>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533206366"/>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Hechos 15.5-6</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1883667"/>
            <a:ext cx="4300540" cy="37343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5 Pero algunos de la secta de los fariseos, que habían creído, se </a:t>
            </a:r>
            <a:r>
              <a:rPr lang="es-PR" sz="2100" b="0" i="0" u="none" strike="noStrike" baseline="0" dirty="0">
                <a:latin typeface="Cambria" panose="02040503050406030204" pitchFamily="18" charset="0"/>
              </a:rPr>
              <a:t>levantaron diciendo: —Es necesario circuncidarlos y mandarles </a:t>
            </a:r>
            <a:r>
              <a:rPr lang="es-ES" sz="2100" b="0" i="0" u="none" strike="noStrike" baseline="0" dirty="0">
                <a:latin typeface="Cambria" panose="02040503050406030204" pitchFamily="18" charset="0"/>
              </a:rPr>
              <a:t>que guarden la Ley de Moisés.</a:t>
            </a:r>
          </a:p>
          <a:p>
            <a:pPr algn="l"/>
            <a:endParaRPr lang="es-ES" sz="2100" dirty="0">
              <a:latin typeface="Cambria" panose="02040503050406030204" pitchFamily="18" charset="0"/>
            </a:endParaRPr>
          </a:p>
          <a:p>
            <a:pPr algn="l"/>
            <a:r>
              <a:rPr lang="es-ES" sz="2100" b="0" i="0" u="none" strike="noStrike" baseline="0" dirty="0">
                <a:latin typeface="Cambria" panose="02040503050406030204" pitchFamily="18" charset="0"/>
              </a:rPr>
              <a:t>6 Entonces se reunieron los apóstoles y los ancianos para conocer </a:t>
            </a:r>
            <a:r>
              <a:rPr lang="es-PR" sz="2100" b="0" i="0" u="none" strike="noStrike" baseline="0" dirty="0">
                <a:latin typeface="Cambria" panose="02040503050406030204" pitchFamily="18" charset="0"/>
              </a:rPr>
              <a:t>de este asunto.</a:t>
            </a:r>
            <a:endParaRPr lang="es-ES" sz="2100" dirty="0"/>
          </a:p>
        </p:txBody>
      </p:sp>
      <p:sp>
        <p:nvSpPr>
          <p:cNvPr id="122" name="VP…"/>
          <p:cNvSpPr txBox="1"/>
          <p:nvPr/>
        </p:nvSpPr>
        <p:spPr>
          <a:xfrm>
            <a:off x="6443499" y="1820114"/>
            <a:ext cx="5023442" cy="34635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lang="es-ES" sz="2100" dirty="0"/>
              <a:t>VP</a:t>
            </a:r>
          </a:p>
          <a:p>
            <a:pPr defTabSz="368045">
              <a:lnSpc>
                <a:spcPct val="120000"/>
              </a:lnSpc>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5 Pero algunos fariseos que habían creído, se levantaron y </a:t>
            </a:r>
            <a:r>
              <a:rPr lang="es-PR" sz="2100" b="0" i="0" u="none" strike="noStrike" baseline="0" dirty="0">
                <a:latin typeface="Cambria" panose="02040503050406030204" pitchFamily="18" charset="0"/>
              </a:rPr>
              <a:t>dijeron: — Es necesario circuncidar </a:t>
            </a:r>
            <a:r>
              <a:rPr lang="es-ES" sz="2100" b="0" i="0" u="none" strike="noStrike" baseline="0" dirty="0">
                <a:latin typeface="Cambria" panose="02040503050406030204" pitchFamily="18" charset="0"/>
              </a:rPr>
              <a:t>a los creyentes que no son judíos, y mandarles que cumplan </a:t>
            </a:r>
            <a:r>
              <a:rPr lang="es-PR" sz="2100" b="0" i="0" u="none" strike="noStrike" baseline="0" dirty="0">
                <a:latin typeface="Cambria" panose="02040503050406030204" pitchFamily="18" charset="0"/>
              </a:rPr>
              <a:t>la ley de Moisés.</a:t>
            </a:r>
          </a:p>
          <a:p>
            <a:pPr algn="l"/>
            <a:endParaRPr lang="es-PR"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6 Se reunieron entonces los apóstoles y los ancianos para estudiar </a:t>
            </a:r>
            <a:r>
              <a:rPr lang="es-PR" sz="2100" b="0" i="0" u="none" strike="noStrike" baseline="0" dirty="0">
                <a:latin typeface="Cambria" panose="02040503050406030204" pitchFamily="18" charset="0"/>
              </a:rPr>
              <a:t>este asunto.</a:t>
            </a:r>
            <a:endParaRPr lang="es-ES"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231836093"/>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ea typeface="Futura PT Medium"/>
                <a:cs typeface="Futura PT Medium"/>
                <a:sym typeface="Futura PT Medium"/>
              </a:rPr>
              <a:t>Hechos 15.7-8</a:t>
            </a: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1748591"/>
            <a:ext cx="4300540" cy="438068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7 Después de mucha discusión, Pedro se levantó y les dijo: — </a:t>
            </a:r>
            <a:r>
              <a:rPr lang="es-PR" sz="2100" b="0" i="0" u="none" strike="noStrike" baseline="0" dirty="0">
                <a:latin typeface="Cambria" panose="02040503050406030204" pitchFamily="18" charset="0"/>
              </a:rPr>
              <a:t>Hermanos, vosotros sabéis cómo </a:t>
            </a:r>
            <a:r>
              <a:rPr lang="es-ES" sz="2100" b="0" i="0" u="none" strike="noStrike" baseline="0" dirty="0">
                <a:latin typeface="Cambria" panose="02040503050406030204" pitchFamily="18" charset="0"/>
              </a:rPr>
              <a:t>ya hace algún tiempo Dios escogió que los gentiles oyeran por </a:t>
            </a:r>
            <a:r>
              <a:rPr lang="es-PR" sz="2100" b="0" i="0" u="none" strike="noStrike" baseline="0" dirty="0">
                <a:latin typeface="Cambria" panose="02040503050406030204" pitchFamily="18" charset="0"/>
              </a:rPr>
              <a:t>mi boca la palabra del evangelio y creyeran.</a:t>
            </a:r>
          </a:p>
          <a:p>
            <a:pPr algn="l"/>
            <a:endParaRPr lang="es-PR"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8 Y Dios, que conoce los corazones, </a:t>
            </a:r>
            <a:r>
              <a:rPr lang="es-PR" sz="2100" b="0" i="0" u="none" strike="noStrike" baseline="0" dirty="0">
                <a:latin typeface="Cambria" panose="02040503050406030204" pitchFamily="18" charset="0"/>
              </a:rPr>
              <a:t>les dio testimonio, dándoles </a:t>
            </a:r>
            <a:r>
              <a:rPr lang="es-ES" sz="2100" b="0" i="0" u="none" strike="noStrike" baseline="0" dirty="0">
                <a:latin typeface="Cambria" panose="02040503050406030204" pitchFamily="18" charset="0"/>
              </a:rPr>
              <a:t>el Espíritu Santo lo mismo que a </a:t>
            </a:r>
            <a:r>
              <a:rPr lang="es-PR" sz="2100" b="0" i="0" u="none" strike="noStrike" baseline="0" dirty="0">
                <a:latin typeface="Cambria" panose="02040503050406030204" pitchFamily="18" charset="0"/>
              </a:rPr>
              <a:t>nosotros;</a:t>
            </a:r>
            <a:endParaRPr lang="es-ES" sz="2100" dirty="0"/>
          </a:p>
        </p:txBody>
      </p:sp>
      <p:sp>
        <p:nvSpPr>
          <p:cNvPr id="122" name="VP…"/>
          <p:cNvSpPr txBox="1"/>
          <p:nvPr/>
        </p:nvSpPr>
        <p:spPr>
          <a:xfrm>
            <a:off x="6443499" y="1683643"/>
            <a:ext cx="5023442" cy="37866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7 Después de mucho discutir, Pedro se levantó y les dijo: —Hermanos, </a:t>
            </a:r>
            <a:r>
              <a:rPr lang="es-PR" sz="2100" b="0" i="0" u="none" strike="noStrike" baseline="0" dirty="0">
                <a:latin typeface="Cambria" panose="02040503050406030204" pitchFamily="18" charset="0"/>
              </a:rPr>
              <a:t>ustedes saben que hace </a:t>
            </a:r>
            <a:r>
              <a:rPr lang="es-ES" sz="2100" b="0" i="0" u="none" strike="noStrike" baseline="0" dirty="0">
                <a:latin typeface="Cambria" panose="02040503050406030204" pitchFamily="18" charset="0"/>
              </a:rPr>
              <a:t>tiempo Dios me escogió de entre ustedes para anunciar la buena noticia a los no judíos, para que </a:t>
            </a:r>
            <a:r>
              <a:rPr lang="es-PR" sz="2100" b="0" i="0" u="none" strike="noStrike" baseline="0" dirty="0">
                <a:latin typeface="Cambria" panose="02040503050406030204" pitchFamily="18" charset="0"/>
              </a:rPr>
              <a:t>ellos crean.</a:t>
            </a:r>
          </a:p>
          <a:p>
            <a:pPr algn="l"/>
            <a:endParaRPr lang="es-PR"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8 Y Dios, que conoce los corazones, </a:t>
            </a:r>
            <a:r>
              <a:rPr lang="es-PR" sz="2100" b="0" i="0" u="none" strike="noStrike" baseline="0" dirty="0">
                <a:latin typeface="Cambria" panose="02040503050406030204" pitchFamily="18" charset="0"/>
              </a:rPr>
              <a:t>mostró que los aceptaba, </a:t>
            </a:r>
            <a:r>
              <a:rPr lang="es-ES" sz="2100" b="0" i="0" u="none" strike="noStrike" baseline="0" dirty="0">
                <a:latin typeface="Cambria" panose="02040503050406030204" pitchFamily="18" charset="0"/>
              </a:rPr>
              <a:t>pues les dio el Espíritu Santo a ellos lo mismo que a nosotros.</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420684262"/>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Hechos 15.9-10 </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4" y="1895262"/>
            <a:ext cx="4300540" cy="37343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9 y ninguna diferencia hizo entre nosotros y ellos, purificando por </a:t>
            </a:r>
            <a:r>
              <a:rPr lang="es-PR" sz="2100" b="0" i="0" u="none" strike="noStrike" baseline="0" dirty="0">
                <a:latin typeface="Cambria" panose="02040503050406030204" pitchFamily="18" charset="0"/>
              </a:rPr>
              <a:t>la fe sus corazones.</a:t>
            </a:r>
          </a:p>
          <a:p>
            <a:pPr algn="l"/>
            <a:endParaRPr lang="es-PR"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10 Ahora pues, ¿por qué tentáis a Dios, poniendo sobre la cerviz de los discípulos un yugo que ni nuestros padres ni nosotros </a:t>
            </a:r>
            <a:r>
              <a:rPr lang="es-PR" sz="2100" b="0" i="0" u="none" strike="noStrike" baseline="0" dirty="0">
                <a:latin typeface="Cambria" panose="02040503050406030204" pitchFamily="18" charset="0"/>
              </a:rPr>
              <a:t>hemos podido llevar?</a:t>
            </a:r>
            <a:endParaRPr lang="es-ES" sz="2100" dirty="0"/>
          </a:p>
        </p:txBody>
      </p:sp>
      <p:sp>
        <p:nvSpPr>
          <p:cNvPr id="122" name="VP…"/>
          <p:cNvSpPr txBox="1"/>
          <p:nvPr/>
        </p:nvSpPr>
        <p:spPr>
          <a:xfrm>
            <a:off x="6443498" y="1823888"/>
            <a:ext cx="5023442" cy="37866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9 Dios no ha hecho ninguna diferencia </a:t>
            </a:r>
            <a:r>
              <a:rPr lang="es-PR" sz="2100" b="0" i="0" u="none" strike="noStrike" baseline="0" dirty="0">
                <a:latin typeface="Cambria" panose="02040503050406030204" pitchFamily="18" charset="0"/>
              </a:rPr>
              <a:t>entre ellos y nosotros, </a:t>
            </a:r>
            <a:r>
              <a:rPr lang="es-ES" sz="2100" b="0" i="0" u="none" strike="noStrike" baseline="0" dirty="0">
                <a:latin typeface="Cambria" panose="02040503050406030204" pitchFamily="18" charset="0"/>
              </a:rPr>
              <a:t>pues también ha purificado sus corazones por medio de la fe.</a:t>
            </a:r>
          </a:p>
          <a:p>
            <a:pPr algn="l"/>
            <a:endParaRPr lang="es-ES" sz="2100" b="0" i="0" u="none" strike="noStrike" baseline="0" dirty="0">
              <a:latin typeface="Cambria" panose="02040503050406030204" pitchFamily="18" charset="0"/>
            </a:endParaRPr>
          </a:p>
          <a:p>
            <a:pPr algn="l"/>
            <a:r>
              <a:rPr lang="es-ES" sz="2100" b="0" i="0" u="none" strike="noStrike" baseline="0" dirty="0">
                <a:latin typeface="Cambria" panose="02040503050406030204" pitchFamily="18" charset="0"/>
              </a:rPr>
              <a:t>10 Ahora pues, ¿por qué desafían ustedes a Dios imponiendo sobre estos creyentes una carga que ni </a:t>
            </a:r>
            <a:r>
              <a:rPr lang="es-PR" sz="2100" b="0" i="0" u="none" strike="noStrike" baseline="0" dirty="0">
                <a:latin typeface="Cambria" panose="02040503050406030204" pitchFamily="18" charset="0"/>
              </a:rPr>
              <a:t>nosotros ni nuestros antepasados hemos podido llevar?</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078736575"/>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Hechos 15.11</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3" y="2698351"/>
            <a:ext cx="4300540" cy="17953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lang="es-ES" sz="2100" dirty="0"/>
          </a:p>
          <a:p>
            <a:pPr algn="l"/>
            <a:r>
              <a:rPr lang="es-ES" sz="2100" b="0" i="0" u="none" strike="noStrike" baseline="0" dirty="0">
                <a:latin typeface="Cambria" panose="02040503050406030204" pitchFamily="18" charset="0"/>
              </a:rPr>
              <a:t>11 Antes creemos que por la gracia del Señor Jesús seremos salvos, de igual modo que ellos.</a:t>
            </a:r>
            <a:endParaRPr lang="es-ES" sz="2100" dirty="0"/>
          </a:p>
        </p:txBody>
      </p:sp>
      <p:sp>
        <p:nvSpPr>
          <p:cNvPr id="122" name="VP…"/>
          <p:cNvSpPr txBox="1"/>
          <p:nvPr/>
        </p:nvSpPr>
        <p:spPr>
          <a:xfrm>
            <a:off x="6443499" y="2626013"/>
            <a:ext cx="5023442" cy="217085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pPr algn="l"/>
            <a:r>
              <a:rPr lang="es-ES" sz="2100" b="0" i="0" u="none" strike="noStrike" baseline="0" dirty="0">
                <a:latin typeface="Cambria" panose="02040503050406030204" pitchFamily="18" charset="0"/>
              </a:rPr>
              <a:t>11 Al contrario, nosotros creemos </a:t>
            </a:r>
            <a:r>
              <a:rPr lang="es-PR" sz="2100" b="0" i="0" u="none" strike="noStrike" baseline="0" dirty="0">
                <a:latin typeface="Cambria" panose="02040503050406030204" pitchFamily="18" charset="0"/>
              </a:rPr>
              <a:t>que somos salvados gratuitamente </a:t>
            </a:r>
            <a:r>
              <a:rPr lang="es-ES" sz="2100" b="0" i="0" u="none" strike="noStrike" baseline="0" dirty="0">
                <a:latin typeface="Cambria" panose="02040503050406030204" pitchFamily="18" charset="0"/>
              </a:rPr>
              <a:t>por la bondad del Señor Jesús, </a:t>
            </a:r>
            <a:r>
              <a:rPr lang="es-PR" sz="2100" b="0" i="0" u="none" strike="noStrike" baseline="0" dirty="0">
                <a:latin typeface="Cambria" panose="02040503050406030204" pitchFamily="18" charset="0"/>
              </a:rPr>
              <a:t>lo mismo que ellos.</a:t>
            </a:r>
            <a:endParaRPr sz="2100" dirty="0"/>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E471997C-AE0A-843F-77C7-EB34E6C002AB}"/>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918737902"/>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783</TotalTime>
  <Words>1168</Words>
  <Application>Microsoft Office PowerPoint</Application>
  <PresentationFormat>Widescreen</PresentationFormat>
  <Paragraphs>89</Paragraphs>
  <Slides>12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Arial</vt:lpstr>
      <vt:lpstr>Calibri</vt:lpstr>
      <vt:lpstr>Cambria</vt:lpstr>
      <vt:lpstr>Cambria-Bold</vt:lpstr>
      <vt:lpstr>Cambria-Italic</vt:lpstr>
      <vt:lpstr>Futura Bold</vt:lpstr>
      <vt:lpstr>Futura PT Medium</vt:lpstr>
      <vt:lpstr>Futura Std Medium Condensed</vt:lpstr>
      <vt:lpstr>Helvetica</vt:lpstr>
      <vt:lpstr>Office Theme</vt:lpstr>
      <vt:lpstr>Lección 10 ¿QUÉ SE REQUIERE PARA SER SALVO? </vt:lpstr>
      <vt:lpstr>OBJETIVOS</vt:lpstr>
      <vt:lpstr>VOCABULARIO</vt:lpstr>
      <vt:lpstr>TEXTO BÍBLICO: Hechos 15.1-2</vt:lpstr>
      <vt:lpstr>TEXTO BÍBLICO: Hechos 15.3-4</vt:lpstr>
      <vt:lpstr>TEXTO BÍBLICO: Hechos 15.5-6</vt:lpstr>
      <vt:lpstr>TEXTO BÍBLICO: Hechos 15.7-8</vt:lpstr>
      <vt:lpstr>TEXTO BÍBLICO: Hechos 15.9-10 </vt:lpstr>
      <vt:lpstr>TEXTO BÍBLICO: Hechos 15.11</vt:lpstr>
      <vt:lpstr>RESUMEN</vt:lpstr>
      <vt:lpstr>RESUMEN</vt:lpstr>
      <vt:lpstr>ORACIÓN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7 JESÚS LES PREPARA UN DESAYUNO</dc:title>
  <dc:creator>Jesus Rodriguez-Cortes</dc:creator>
  <cp:lastModifiedBy>Jesus Rodriguez-Cortes</cp:lastModifiedBy>
  <cp:revision>267</cp:revision>
  <dcterms:modified xsi:type="dcterms:W3CDTF">2023-09-05T15:04:03Z</dcterms:modified>
</cp:coreProperties>
</file>