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0" r:id="rId5"/>
    <p:sldId id="289" r:id="rId6"/>
    <p:sldId id="290" r:id="rId7"/>
    <p:sldId id="295" r:id="rId8"/>
    <p:sldId id="296" r:id="rId9"/>
    <p:sldId id="297" r:id="rId10"/>
    <p:sldId id="266" r:id="rId11"/>
    <p:sldId id="294" r:id="rId12"/>
    <p:sldId id="298" r:id="rId13"/>
    <p:sldId id="269"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Romanos 7.1-12</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«Pero ahora estamos libres de la Ley, por haber muerto para</a:t>
            </a:r>
          </a:p>
          <a:p>
            <a:r>
              <a:rPr lang="es-ES" dirty="0">
                <a:latin typeface="Cambria" panose="02040503050406030204" pitchFamily="18" charset="0"/>
                <a:ea typeface="Cambria" panose="02040503050406030204" pitchFamily="18" charset="0"/>
              </a:rPr>
              <a:t>aquella a la que estábamos sujetos, de modo que sirvamos bajo el</a:t>
            </a:r>
          </a:p>
          <a:p>
            <a:r>
              <a:rPr lang="es-ES" dirty="0">
                <a:latin typeface="Cambria" panose="02040503050406030204" pitchFamily="18" charset="0"/>
                <a:ea typeface="Cambria" panose="02040503050406030204" pitchFamily="18" charset="0"/>
              </a:rPr>
              <a:t>régimen nuevo del Espíritu y no bajo el régimen viejo de la letra». </a:t>
            </a:r>
          </a:p>
          <a:p>
            <a:pPr algn="r"/>
            <a:r>
              <a:rPr lang="en-US" dirty="0">
                <a:latin typeface="Cambria" panose="02040503050406030204" pitchFamily="18" charset="0"/>
                <a:ea typeface="Cambria" panose="02040503050406030204" pitchFamily="18" charset="0"/>
              </a:rPr>
              <a:t>Romanos 7.6</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6</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LA LEY REVELA EL PECADO</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341171"/>
            <a:ext cx="8686800" cy="34000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ley fue dada por Dios para orientar la conducta de los judíos y así </a:t>
            </a:r>
            <a:r>
              <a:rPr lang="es-PR" sz="2100" b="0" i="0" u="none" strike="noStrike" baseline="0" dirty="0">
                <a:latin typeface="Cambria" panose="02040503050406030204" pitchFamily="18" charset="0"/>
              </a:rPr>
              <a:t>cumplir con su voluntad.</a:t>
            </a:r>
          </a:p>
          <a:p>
            <a:pPr algn="l"/>
            <a:r>
              <a:rPr lang="es-ES" sz="2100" b="0" i="0" u="none" strike="noStrike" baseline="0" dirty="0">
                <a:latin typeface="Cambria" panose="02040503050406030204" pitchFamily="18" charset="0"/>
              </a:rPr>
              <a:t>Ciertamente, su intención era buena, mas la condición de fragilidad e impotencia humana obstaculizó su fiel cumplimiento.</a:t>
            </a:r>
          </a:p>
          <a:p>
            <a:pPr algn="l"/>
            <a:r>
              <a:rPr lang="es-ES" sz="2100" b="0" i="0" u="none" strike="noStrike" baseline="0" dirty="0">
                <a:latin typeface="Cambria" panose="02040503050406030204" pitchFamily="18" charset="0"/>
              </a:rPr>
              <a:t>El mandamiento descubrió el pecado de esos seres humanos sin </a:t>
            </a:r>
            <a:r>
              <a:rPr lang="es-PR" sz="2100" b="0" i="0" u="none" strike="noStrike" baseline="0" dirty="0">
                <a:latin typeface="Cambria" panose="02040503050406030204" pitchFamily="18" charset="0"/>
              </a:rPr>
              <a:t>ofrecerles opciones para vencerlo.</a:t>
            </a:r>
          </a:p>
          <a:p>
            <a:pPr algn="l"/>
            <a:r>
              <a:rPr lang="es-ES" sz="2100" b="0" i="0" u="none" strike="noStrike" baseline="0" dirty="0">
                <a:latin typeface="Cambria" panose="02040503050406030204" pitchFamily="18" charset="0"/>
              </a:rPr>
              <a:t>Fue necesaria la mediación graciosa de Cristo, quien con su muerte cumplió con el veredicto letal de la ley llevándolo a su fin.</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3"/>
            <a:ext cx="8686800" cy="37109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El énfasis conductual desde la fe en Cristo es vivir conforme al Espíritu Santo y no de acuerdo con el dictamen de la ley (carne). Vivir bajo el régimen del Espíritu Santo es celebrar la vida marcados con el gozo liberador que ese Espíritu propicia.</a:t>
            </a:r>
          </a:p>
          <a:p>
            <a:pPr algn="l"/>
            <a:r>
              <a:rPr lang="es-ES" sz="2100" b="0" i="0" u="none" strike="noStrike" baseline="0" dirty="0">
                <a:latin typeface="Cambria" panose="02040503050406030204" pitchFamily="18" charset="0"/>
              </a:rPr>
              <a:t>Para esa nueva relación con Dios, que nos permite cumplir con su voluntad, la fortaleza viene del Señor, quien nos empodera para serle </a:t>
            </a:r>
            <a:r>
              <a:rPr lang="es-PR" sz="2100" b="0" i="0" u="none" strike="noStrike" baseline="0" dirty="0">
                <a:latin typeface="Cambria" panose="02040503050406030204" pitchFamily="18" charset="0"/>
              </a:rPr>
              <a:t>fieles.</a:t>
            </a:r>
          </a:p>
          <a:p>
            <a:pPr algn="l"/>
            <a:r>
              <a:rPr lang="es-ES" sz="2100" b="0" i="0" u="none" strike="noStrike" baseline="0" dirty="0">
                <a:latin typeface="Cambria" panose="02040503050406030204" pitchFamily="18" charset="0"/>
              </a:rPr>
              <a:t>El cristiano disfruta de la ley del amor que un día Cristo inscribió en </a:t>
            </a:r>
            <a:r>
              <a:rPr lang="es-PR" sz="2100" b="0" i="0" u="none" strike="noStrike" baseline="0" dirty="0">
                <a:latin typeface="Cambria" panose="02040503050406030204" pitchFamily="18" charset="0"/>
              </a:rPr>
              <a:t>nuestros corazones.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387610"/>
            <a:ext cx="8686800" cy="13072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Más que proclamar el pecado que condena debemos anunciar la gracia del amor que nos libra y permite que seamos compasivos unos </a:t>
            </a:r>
            <a:r>
              <a:rPr lang="es-PR" sz="2100" b="0" i="0" u="none" strike="noStrike" baseline="0" dirty="0">
                <a:latin typeface="Cambria" panose="02040503050406030204" pitchFamily="18" charset="0"/>
              </a:rPr>
              <a:t>con otros.</a:t>
            </a:r>
          </a:p>
          <a:p>
            <a:pPr algn="l"/>
            <a:r>
              <a:rPr lang="es-ES" sz="2100" b="0" i="0" u="none" strike="noStrike" baseline="0" dirty="0">
                <a:latin typeface="Cambria" panose="02040503050406030204" pitchFamily="18" charset="0"/>
              </a:rPr>
              <a:t>En Cristo las cosas viejas pasaron y ahora todas son hechas nuevas.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0143409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153969"/>
            <a:ext cx="9236076" cy="3036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Gracias, Señor, por haber venido para librarnos de la ley que nos declaraba pecadores y nada podíamos hacer para vencerla. Gracias por la fortaleza que viene de ti y nos ayuda a mantenernos firmes haciendo la voluntad de nuestro Padre. Gracias por el Espíritu Santo que nos acompaña, inspira y capacita en amor para ser compasivos con los demás, dándole más importancia a la gracia de Dios que nos une a todos bajo la </a:t>
            </a:r>
            <a:r>
              <a:rPr lang="es-PR" sz="2300" b="0" i="1" u="none" strike="noStrike" baseline="0" dirty="0">
                <a:latin typeface="Cambria-Italic"/>
              </a:rPr>
              <a:t>misericordia de Cristo.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1900" b="0" i="0" u="none" strike="noStrike" baseline="0" dirty="0">
                <a:latin typeface="Cambria" panose="02040503050406030204" pitchFamily="18" charset="0"/>
              </a:rPr>
              <a:t>Afirmar que la ley de Dios revela el pecado mas no provee al pecador las herramientas para poder cumplirlas.</a:t>
            </a:r>
          </a:p>
          <a:p>
            <a:pPr algn="l"/>
            <a:r>
              <a:rPr lang="es-ES" sz="1900" b="0" i="0" u="none" strike="noStrike" baseline="0" dirty="0">
                <a:latin typeface="Cambria" panose="02040503050406030204" pitchFamily="18" charset="0"/>
              </a:rPr>
              <a:t>Señalar que gracias al cuerpo de Cristo hemos muerto al pecado, </a:t>
            </a:r>
            <a:r>
              <a:rPr lang="es-PR" sz="1900" b="0" i="0" u="none" strike="noStrike" baseline="0" dirty="0">
                <a:latin typeface="Cambria" panose="02040503050406030204" pitchFamily="18" charset="0"/>
              </a:rPr>
              <a:t>lo que permite presentar frutos a Dios.</a:t>
            </a:r>
          </a:p>
          <a:p>
            <a:pPr algn="l"/>
            <a:r>
              <a:rPr lang="es-ES" sz="1900" b="0" i="0" u="none" strike="noStrike" baseline="0" dirty="0">
                <a:latin typeface="Cambria" panose="02040503050406030204" pitchFamily="18" charset="0"/>
              </a:rPr>
              <a:t>Afirmar la necesidad de Cristo en nuestras vidas para obtener el perdón de nuestros pecados.</a:t>
            </a:r>
          </a:p>
          <a:p>
            <a:pPr algn="l"/>
            <a:r>
              <a:rPr lang="es-ES" sz="1900" b="0" i="0" u="none" strike="noStrike" baseline="0" dirty="0">
                <a:latin typeface="Cambria" panose="02040503050406030204" pitchFamily="18" charset="0"/>
              </a:rPr>
              <a:t>Reconocer que vivimos bajo el nuevo régimen del Espíritu, libres del ejercicio obligatorio de la ley.</a:t>
            </a:r>
          </a:p>
          <a:p>
            <a:pPr algn="l"/>
            <a:r>
              <a:rPr lang="es-ES" sz="1900" b="0" i="0" u="none" strike="noStrike" baseline="0" dirty="0">
                <a:latin typeface="Cambria" panose="02040503050406030204" pitchFamily="18" charset="0"/>
              </a:rPr>
              <a:t>Asirnos a una motivación de vida nueva, celebrando el gozo de la salvación en Cristo Jesús. Basta de lamentos existenciales: ¡Dios por medio de su Espíritu vive en nosotros!</a:t>
            </a:r>
          </a:p>
          <a:p>
            <a:pPr algn="l"/>
            <a:r>
              <a:rPr lang="es-ES" sz="1900" b="0" i="0" u="none" strike="noStrike" baseline="0" dirty="0">
                <a:latin typeface="Cambria" panose="02040503050406030204" pitchFamily="18" charset="0"/>
              </a:rPr>
              <a:t>Recalcar que la ley revela el pecado mas Cristo posibilita el perdón de Dios para darnos vida.</a:t>
            </a:r>
            <a:endParaRPr lang="es-ES" sz="19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Carne: </a:t>
            </a:r>
            <a:r>
              <a:rPr lang="es-ES" sz="2100" b="0" i="0" u="none" strike="noStrike" baseline="0" dirty="0">
                <a:latin typeface="Cambria" panose="02040503050406030204" pitchFamily="18" charset="0"/>
              </a:rPr>
              <a:t>Se refiere a vivir conforme a las exigencias de la ley. Según Pablo, es vivir ajenos a la acción de la gracia de Dios</a:t>
            </a:r>
            <a:r>
              <a:rPr lang="es-ES" sz="2100" b="1" i="0" u="none" strike="noStrike" baseline="0" dirty="0">
                <a:latin typeface="Cambria-Bold"/>
              </a:rPr>
              <a:t>.</a:t>
            </a:r>
          </a:p>
          <a:p>
            <a:pPr algn="l"/>
            <a:r>
              <a:rPr lang="es-ES" sz="2100" b="1" i="0" u="none" strike="noStrike" baseline="0" dirty="0">
                <a:latin typeface="Cambria-Bold"/>
              </a:rPr>
              <a:t>Ley: </a:t>
            </a:r>
            <a:r>
              <a:rPr lang="es-ES" sz="2100" b="0" i="0" u="none" strike="noStrike" baseline="0" dirty="0">
                <a:latin typeface="Cambria" panose="02040503050406030204" pitchFamily="18" charset="0"/>
              </a:rPr>
              <a:t>Se refiere a la ley de Moisés. Pablo le llama mandamiento </a:t>
            </a:r>
            <a:r>
              <a:rPr lang="es-PR" sz="2100" b="0" i="0" u="none" strike="noStrike" baseline="0" dirty="0">
                <a:latin typeface="Cambria" panose="02040503050406030204" pitchFamily="18" charset="0"/>
              </a:rPr>
              <a:t>o letra.</a:t>
            </a:r>
            <a:endParaRPr lang="es-ES" sz="2100" b="0" i="0" u="none" strike="noStrike" baseline="0" dirty="0">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7.1-2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199509"/>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1 ¿Acaso ignoráis, hermanos </a:t>
            </a:r>
            <a:r>
              <a:rPr lang="es-ES" sz="2100" b="0" i="0" u="none" strike="noStrike" baseline="0" dirty="0">
                <a:latin typeface="Cambria" panose="02040503050406030204" pitchFamily="18" charset="0"/>
              </a:rPr>
              <a:t>(pues hablo con los que conocen la ley), que la ley se enseñorea del hombre entre tanto que este </a:t>
            </a:r>
            <a:r>
              <a:rPr lang="es-PR" sz="2100" b="0" i="0" u="none" strike="noStrike" baseline="0" dirty="0">
                <a:latin typeface="Cambria" panose="02040503050406030204" pitchFamily="18" charset="0"/>
              </a:rPr>
              <a:t>vive?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Porque la mujer casada está sujeta por la ley al marido mientras este vive; pero si el marido muere, ella queda libre de la ley </a:t>
            </a:r>
            <a:r>
              <a:rPr lang="es-PR" sz="2100" b="0" i="0" u="none" strike="noStrike" baseline="0" dirty="0">
                <a:latin typeface="Cambria" panose="02040503050406030204" pitchFamily="18" charset="0"/>
              </a:rPr>
              <a:t>del marido.</a:t>
            </a:r>
            <a:endParaRPr sz="2100" dirty="0"/>
          </a:p>
        </p:txBody>
      </p:sp>
      <p:sp>
        <p:nvSpPr>
          <p:cNvPr id="122" name="VP…"/>
          <p:cNvSpPr txBox="1"/>
          <p:nvPr/>
        </p:nvSpPr>
        <p:spPr>
          <a:xfrm>
            <a:off x="6443497" y="2080721"/>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¿Hermanos, ustedes conocen la ley, y saben que la ley solamente tiene poder sobre una persona </a:t>
            </a:r>
            <a:r>
              <a:rPr lang="es-PR" sz="2100" b="0" i="0" u="none" strike="noStrike" baseline="0" dirty="0">
                <a:latin typeface="Cambria" panose="02040503050406030204" pitchFamily="18" charset="0"/>
              </a:rPr>
              <a:t>mientras esa persona vive.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Por ejemplo, una mujer casada está ligada por ley a su esposo mientras éste vive; pero si el esposo muere, la mujer queda libre de la ley que la ligaba a él.</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Romanos 7.3-4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27710"/>
            <a:ext cx="4300540" cy="41806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000" dirty="0"/>
              <a:t>RVR</a:t>
            </a:r>
          </a:p>
          <a:p>
            <a:pPr defTabSz="368045">
              <a:spcBef>
                <a:spcPts val="600"/>
              </a:spcBef>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3 Así que, si en vida del marido se uniere a otro varón, será llamada adúltera; pero si su marido muriere, es libre de esa ley, de tal manera que si se uniere a otro </a:t>
            </a:r>
            <a:r>
              <a:rPr lang="es-PR" sz="2000" b="0" i="0" u="none" strike="noStrike" baseline="0" dirty="0">
                <a:latin typeface="Cambria" panose="02040503050406030204" pitchFamily="18" charset="0"/>
              </a:rPr>
              <a:t>marido, no será adúltera.</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4 Así también vosotros, hermanos míos, habéis muerto a la ley mediante el cuerpo de Cristo, para que seáis de otro, del que resucitó de los muertos, a fin de que llevemos fruto para Dios.</a:t>
            </a:r>
            <a:endParaRPr sz="2000" dirty="0"/>
          </a:p>
        </p:txBody>
      </p:sp>
      <p:sp>
        <p:nvSpPr>
          <p:cNvPr id="122" name="VP…"/>
          <p:cNvSpPr txBox="1"/>
          <p:nvPr/>
        </p:nvSpPr>
        <p:spPr>
          <a:xfrm>
            <a:off x="6443497" y="1835268"/>
            <a:ext cx="5023442" cy="45345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3 De modo que si ella se une a otro hombre mientras el esposo </a:t>
            </a:r>
            <a:r>
              <a:rPr lang="es-PR" sz="2000" b="0" i="0" u="none" strike="noStrike" baseline="0" dirty="0">
                <a:latin typeface="Cambria" panose="02040503050406030204" pitchFamily="18" charset="0"/>
              </a:rPr>
              <a:t>vive, comete adulterio, pero si </a:t>
            </a:r>
            <a:r>
              <a:rPr lang="es-ES" sz="2000" b="0" i="0" u="none" strike="noStrike" baseline="0" dirty="0">
                <a:latin typeface="Cambria" panose="02040503050406030204" pitchFamily="18" charset="0"/>
              </a:rPr>
              <a:t>el esposo muere, ella queda libre de esa ley, y puede unirse a otro </a:t>
            </a:r>
            <a:r>
              <a:rPr lang="es-PR" sz="2000" b="0" i="0" u="none" strike="noStrike" baseline="0" dirty="0">
                <a:latin typeface="Cambria" panose="02040503050406030204" pitchFamily="18" charset="0"/>
              </a:rPr>
              <a:t>hombre sin cometer adulterio.</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4 Así también, ustedes, hermanos </a:t>
            </a:r>
            <a:r>
              <a:rPr lang="es-PR" sz="2000" b="0" i="0" u="none" strike="noStrike" baseline="0" dirty="0">
                <a:latin typeface="Cambria" panose="02040503050406030204" pitchFamily="18" charset="0"/>
              </a:rPr>
              <a:t>míos, al incorporarse a Cristo </a:t>
            </a:r>
            <a:r>
              <a:rPr lang="es-ES" sz="2000" b="0" i="0" u="none" strike="noStrike" baseline="0" dirty="0">
                <a:latin typeface="Cambria" panose="02040503050406030204" pitchFamily="18" charset="0"/>
              </a:rPr>
              <a:t>han muerto con él a la ley, para quedar unidos a otro, es decir, a aquel que después de morir resucitó. </a:t>
            </a:r>
            <a:r>
              <a:rPr lang="es-PR" sz="2000" b="0" i="0" u="none" strike="noStrike" baseline="0" dirty="0">
                <a:latin typeface="Cambria" panose="02040503050406030204" pitchFamily="18" charset="0"/>
              </a:rPr>
              <a:t>De este modo, podremos dar </a:t>
            </a:r>
            <a:r>
              <a:rPr lang="es-ES" sz="2000" b="0" i="0" u="none" strike="noStrike" baseline="0" dirty="0">
                <a:latin typeface="Cambria" panose="02040503050406030204" pitchFamily="18" charset="0"/>
              </a:rPr>
              <a:t>una cosecha agradable a Dios.</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7.5-6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822453"/>
            <a:ext cx="4300540" cy="41806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000" dirty="0"/>
              <a:t>RVR</a:t>
            </a:r>
          </a:p>
          <a:p>
            <a:pPr defTabSz="368045">
              <a:spcBef>
                <a:spcPts val="600"/>
              </a:spcBef>
              <a:defRPr sz="2200">
                <a:latin typeface="Cambria"/>
                <a:ea typeface="Cambria"/>
                <a:cs typeface="Cambria"/>
                <a:sym typeface="Cambria"/>
              </a:defRPr>
            </a:pPr>
            <a:endParaRPr lang="es-ES" sz="2000" dirty="0"/>
          </a:p>
          <a:p>
            <a:pPr algn="l"/>
            <a:r>
              <a:rPr lang="es-ES" sz="2000" b="0" i="0" u="none" strike="noStrike" baseline="0" dirty="0">
                <a:latin typeface="Cambria" panose="02040503050406030204" pitchFamily="18" charset="0"/>
              </a:rPr>
              <a:t>5 Porque mientras estábamos en la carne, las pasiones pecaminosas que eran por la ley obraban </a:t>
            </a:r>
            <a:r>
              <a:rPr lang="es-PR" sz="2000" b="0" i="0" u="none" strike="noStrike" baseline="0" dirty="0">
                <a:latin typeface="Cambria" panose="02040503050406030204" pitchFamily="18" charset="0"/>
              </a:rPr>
              <a:t>en nuestros miembros llevando fruto para muerte.</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6 Pero ahora estamos libres de la ley, por haber muerto para aquella en que estábamos sujetos, de modo que sirvamos bajo el régimen nuevo del Espíritu y no bajo el régimen viejo de la letra.</a:t>
            </a:r>
            <a:endParaRPr lang="es-ES" sz="2000" dirty="0"/>
          </a:p>
        </p:txBody>
      </p:sp>
      <p:sp>
        <p:nvSpPr>
          <p:cNvPr id="122" name="VP…"/>
          <p:cNvSpPr txBox="1"/>
          <p:nvPr/>
        </p:nvSpPr>
        <p:spPr>
          <a:xfrm>
            <a:off x="6443499" y="1841500"/>
            <a:ext cx="5023442" cy="36112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PR" sz="2000" b="0" i="0" u="none" strike="noStrike" baseline="0" dirty="0">
                <a:latin typeface="Cambria" panose="02040503050406030204" pitchFamily="18" charset="0"/>
              </a:rPr>
              <a:t>5 Porque cuando vivíamos como </a:t>
            </a:r>
            <a:r>
              <a:rPr lang="es-ES" sz="2000" b="0" i="0" u="none" strike="noStrike" baseline="0" dirty="0">
                <a:latin typeface="Cambria" panose="02040503050406030204" pitchFamily="18" charset="0"/>
              </a:rPr>
              <a:t>pecadores, la ley sirvió para despertar </a:t>
            </a:r>
            <a:r>
              <a:rPr lang="es-PR" sz="2000" b="0" i="0" u="none" strike="noStrike" baseline="0" dirty="0">
                <a:latin typeface="Cambria" panose="02040503050406030204" pitchFamily="18" charset="0"/>
              </a:rPr>
              <a:t>en nuestro cuerpo los </a:t>
            </a:r>
            <a:r>
              <a:rPr lang="es-ES" sz="2000" b="0" i="0" u="none" strike="noStrike" baseline="0" dirty="0">
                <a:latin typeface="Cambria" panose="02040503050406030204" pitchFamily="18" charset="0"/>
              </a:rPr>
              <a:t>malos deseos, y lo único que </a:t>
            </a:r>
            <a:r>
              <a:rPr lang="es-PR" sz="2000" b="0" i="0" u="none" strike="noStrike" baseline="0" dirty="0">
                <a:latin typeface="Cambria" panose="02040503050406030204" pitchFamily="18" charset="0"/>
              </a:rPr>
              <a:t>cosechamos fue la muerte.</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6 Pero ahora hemos muerto a la ley que nos tenía bajo su poder, quedando así libres para servir a Dios en la nueva vida del Espíritu y no bajo una ley ya anticuada.</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Romanos 7.7-8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748591"/>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7 ¿Qué diremos, pues? ¿La ley es pecado? En ninguna manera. Pero yo no conocí el pecado sino por la ley; porque tampoco conociera </a:t>
            </a:r>
            <a:r>
              <a:rPr lang="es-PR" sz="2100" b="0" i="0" u="none" strike="noStrike" baseline="0" dirty="0">
                <a:latin typeface="Cambria" panose="02040503050406030204" pitchFamily="18" charset="0"/>
              </a:rPr>
              <a:t>la codicia, si la ley no dijera: No codiciarás.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Mas el pecado, tomando ocasión </a:t>
            </a:r>
            <a:r>
              <a:rPr lang="es-PR" sz="2100" b="0" i="0" u="none" strike="noStrike" baseline="0" dirty="0">
                <a:latin typeface="Cambria" panose="02040503050406030204" pitchFamily="18" charset="0"/>
              </a:rPr>
              <a:t>por el mandamiento, produjo </a:t>
            </a:r>
            <a:r>
              <a:rPr lang="es-ES" sz="2100" b="0" i="0" u="none" strike="noStrike" baseline="0" dirty="0">
                <a:latin typeface="Cambria" panose="02040503050406030204" pitchFamily="18" charset="0"/>
              </a:rPr>
              <a:t>en mí toda codicia; porque sin la ley el pecado está muerto.</a:t>
            </a:r>
            <a:endParaRPr lang="es-ES" sz="2100" dirty="0"/>
          </a:p>
        </p:txBody>
      </p:sp>
      <p:sp>
        <p:nvSpPr>
          <p:cNvPr id="122" name="VP…"/>
          <p:cNvSpPr txBox="1"/>
          <p:nvPr/>
        </p:nvSpPr>
        <p:spPr>
          <a:xfrm>
            <a:off x="6443499" y="1671646"/>
            <a:ext cx="5023442" cy="45345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7 ¿Vamos a decir por esto que la ley es pecado? ¡Claro que no! Sin embargo, de no ser por la ley, yo no hubiera sabido lo que es el pecado. Jamás habría sabido lo que es codiciar, si la ley no hubiera </a:t>
            </a:r>
            <a:r>
              <a:rPr lang="es-PR" sz="2000" b="0" i="0" u="none" strike="noStrike" baseline="0" dirty="0">
                <a:latin typeface="Cambria" panose="02040503050406030204" pitchFamily="18" charset="0"/>
              </a:rPr>
              <a:t>dicho: «No codicies.»</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8 Pero el pecado se aprovechó de esto, y valiéndose del propio </a:t>
            </a:r>
            <a:r>
              <a:rPr lang="es-PR" sz="2000" b="0" i="0" u="none" strike="noStrike" baseline="0" dirty="0">
                <a:latin typeface="Cambria" panose="02040503050406030204" pitchFamily="18" charset="0"/>
              </a:rPr>
              <a:t>mandamiento despertó en mí </a:t>
            </a:r>
            <a:r>
              <a:rPr lang="es-ES" sz="2000" b="0" i="0" u="none" strike="noStrike" baseline="0" dirty="0">
                <a:latin typeface="Cambria" panose="02040503050406030204" pitchFamily="18" charset="0"/>
              </a:rPr>
              <a:t>toda clase de malos deseos. Pues mientras no hay ley, el pecado es </a:t>
            </a:r>
            <a:r>
              <a:rPr lang="es-PR" sz="2000" b="0" i="0" u="none" strike="noStrike" baseline="0" dirty="0">
                <a:latin typeface="Cambria" panose="02040503050406030204" pitchFamily="18" charset="0"/>
              </a:rPr>
              <a:t>cosa muerta.</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7.9-10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504178"/>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9 Y yo sin la ley vivía en un tiempo; </a:t>
            </a:r>
            <a:r>
              <a:rPr lang="es-PR" sz="2100" b="0" i="0" u="none" strike="noStrike" baseline="0" dirty="0">
                <a:latin typeface="Cambria" panose="02040503050406030204" pitchFamily="18" charset="0"/>
              </a:rPr>
              <a:t>pero venido el mandamiento, </a:t>
            </a:r>
            <a:r>
              <a:rPr lang="es-ES" sz="2100" b="0" i="0" u="none" strike="noStrike" baseline="0" dirty="0">
                <a:latin typeface="Cambria" panose="02040503050406030204" pitchFamily="18" charset="0"/>
              </a:rPr>
              <a:t>el pecado revivió y yo morí.</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Y hallé que el mismo mandamiento que era para vida, a mí me </a:t>
            </a:r>
            <a:r>
              <a:rPr lang="es-PR" sz="2100" b="0" i="0" u="none" strike="noStrike" baseline="0" dirty="0">
                <a:latin typeface="Cambria" panose="02040503050406030204" pitchFamily="18" charset="0"/>
              </a:rPr>
              <a:t>resultó para muerte;</a:t>
            </a:r>
            <a:endParaRPr lang="es-ES" sz="2100" dirty="0"/>
          </a:p>
        </p:txBody>
      </p:sp>
      <p:sp>
        <p:nvSpPr>
          <p:cNvPr id="122" name="VP…"/>
          <p:cNvSpPr txBox="1"/>
          <p:nvPr/>
        </p:nvSpPr>
        <p:spPr>
          <a:xfrm>
            <a:off x="6443498" y="2451856"/>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9 Hubo un tiempo en que, sin la ley, yo tenía vida; pero cuando vino el mandamiento, cobró vida </a:t>
            </a:r>
            <a:r>
              <a:rPr lang="es-PR" sz="2100" b="0" i="0" u="none" strike="noStrike" baseline="0" dirty="0">
                <a:latin typeface="Cambria" panose="02040503050406030204" pitchFamily="18" charset="0"/>
              </a:rPr>
              <a:t>el pecado,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y yo morí. Así resultó que aquel </a:t>
            </a:r>
            <a:r>
              <a:rPr lang="es-PR" sz="2100" b="0" i="0" u="none" strike="noStrike" baseline="0" dirty="0">
                <a:latin typeface="Cambria" panose="02040503050406030204" pitchFamily="18" charset="0"/>
              </a:rPr>
              <a:t>mandamiento que debía darme </a:t>
            </a:r>
            <a:r>
              <a:rPr lang="es-ES" sz="2100" b="0" i="0" u="none" strike="noStrike" baseline="0" dirty="0">
                <a:latin typeface="Cambria" panose="02040503050406030204" pitchFamily="18" charset="0"/>
              </a:rPr>
              <a:t>la vida, me llevó a la muerte,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7.11-12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394919"/>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11 porque el pecado, tomando ocasión por el mandamiento, me engañó, y por él me mató.</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De manera que la ley a la verdad es santa, y el mandamiento </a:t>
            </a:r>
            <a:r>
              <a:rPr lang="es-PR" sz="2100" b="0" i="0" u="none" strike="noStrike" baseline="0" dirty="0">
                <a:latin typeface="Cambria" panose="02040503050406030204" pitchFamily="18" charset="0"/>
              </a:rPr>
              <a:t>santo, justo y bueno.</a:t>
            </a:r>
            <a:endParaRPr lang="es-ES" sz="2100" dirty="0"/>
          </a:p>
        </p:txBody>
      </p:sp>
      <p:sp>
        <p:nvSpPr>
          <p:cNvPr id="122" name="VP…"/>
          <p:cNvSpPr txBox="1"/>
          <p:nvPr/>
        </p:nvSpPr>
        <p:spPr>
          <a:xfrm>
            <a:off x="6443499" y="2302849"/>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11 porque el pecado se aprovechó del mandamiento y me engañó, y con el mismo mandamiento </a:t>
            </a:r>
            <a:r>
              <a:rPr lang="es-PR" sz="2100" b="0" i="0" u="none" strike="noStrike" baseline="0" dirty="0">
                <a:latin typeface="Cambria" panose="02040503050406030204" pitchFamily="18" charset="0"/>
              </a:rPr>
              <a:t>me dio muerte.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En resumen, la ley en sí misma es santa, y el mandamiento es </a:t>
            </a:r>
            <a:r>
              <a:rPr lang="es-PR" sz="2100" b="0" i="0" u="none" strike="noStrike" baseline="0" dirty="0">
                <a:latin typeface="Cambria" panose="02040503050406030204" pitchFamily="18" charset="0"/>
              </a:rPr>
              <a:t>santo, justo y bueno.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691</TotalTime>
  <Words>1338</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6 LA LEY REVELA EL PECADO</vt:lpstr>
      <vt:lpstr>OBJETIVOS</vt:lpstr>
      <vt:lpstr>VOCABULARIO</vt:lpstr>
      <vt:lpstr>TEXTO BÍBLICO: Romanos 7.1-2</vt:lpstr>
      <vt:lpstr>TEXTO BÍBLICO: Romanos 7.3-4</vt:lpstr>
      <vt:lpstr>TEXTO BÍBLICO: Romanos 7.5-6</vt:lpstr>
      <vt:lpstr>TEXTO BÍBLICO: Romanos 7.7-8</vt:lpstr>
      <vt:lpstr>TEXTO BÍBLICO: Romanos 7.9-10</vt:lpstr>
      <vt:lpstr>TEXTO BÍBLICO: Romanos 7.11-12</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230</cp:revision>
  <dcterms:modified xsi:type="dcterms:W3CDTF">2023-08-27T18:02:25Z</dcterms:modified>
</cp:coreProperties>
</file>