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60" r:id="rId5"/>
    <p:sldId id="289" r:id="rId6"/>
    <p:sldId id="290" r:id="rId7"/>
    <p:sldId id="295" r:id="rId8"/>
    <p:sldId id="296" r:id="rId9"/>
    <p:sldId id="297" r:id="rId10"/>
    <p:sldId id="298" r:id="rId11"/>
    <p:sldId id="299" r:id="rId12"/>
    <p:sldId id="266" r:id="rId13"/>
    <p:sldId id="294" r:id="rId14"/>
    <p:sldId id="269"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95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914400" y="1122362"/>
            <a:ext cx="103632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5"/>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40"/>
            <a:ext cx="10515601"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4"/>
            <a:ext cx="10515601" cy="1500190"/>
          </a:xfrm>
          <a:prstGeom prst="rect">
            <a:avLst/>
          </a:prstGeom>
        </p:spPr>
        <p:txBody>
          <a:bodyPr/>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7"/>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2" cy="823915"/>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1" y="1681163"/>
            <a:ext cx="5183190"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7"/>
            <a:ext cx="6172203" cy="4873627"/>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6" y="2057400"/>
            <a:ext cx="3932241"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7"/>
            <a:ext cx="6172203" cy="4873627"/>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81" y="6414762"/>
            <a:ext cx="258620" cy="248302"/>
          </a:xfrm>
          <a:prstGeom prst="rect">
            <a:avLst/>
          </a:prstGeom>
          <a:ln w="12700">
            <a:miter lim="400000"/>
          </a:ln>
        </p:spPr>
        <p:txBody>
          <a:bodyPr wrap="none" lIns="45718" tIns="45718" rIns="45718" bIns="45718" anchor="ctr">
            <a:spAutoFit/>
          </a:bodyPr>
          <a:lstStyle>
            <a:lvl1pPr algn="r">
              <a:defRPr sz="1200">
                <a:solidFill>
                  <a:srgbClr val="898989"/>
                </a:solidFill>
                <a:latin typeface="+mj-lt"/>
                <a:ea typeface="+mj-ea"/>
                <a:cs typeface="+mj-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mbria"/>
          <a:ea typeface="Cambria"/>
          <a:cs typeface="Cambria"/>
          <a:sym typeface="Cambri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Subtitle 2"/>
          <p:cNvSpPr txBox="1">
            <a:spLocks noGrp="1"/>
          </p:cNvSpPr>
          <p:nvPr>
            <p:ph type="subTitle" sz="quarter" idx="1"/>
          </p:nvPr>
        </p:nvSpPr>
        <p:spPr>
          <a:xfrm>
            <a:off x="433386" y="2039314"/>
            <a:ext cx="4443416" cy="442916"/>
          </a:xfrm>
          <a:prstGeom prst="rect">
            <a:avLst/>
          </a:prstGeom>
        </p:spPr>
        <p:txBody>
          <a:bodyPr>
            <a:normAutofit/>
          </a:bodyPr>
          <a:lstStyle>
            <a:lvl1pPr algn="l" defTabSz="730605">
              <a:spcBef>
                <a:spcPts val="700"/>
              </a:spcBef>
              <a:defRPr sz="2100" i="1">
                <a:solidFill>
                  <a:srgbClr val="767171"/>
                </a:solidFill>
                <a:latin typeface="Futura"/>
                <a:ea typeface="Futura"/>
                <a:cs typeface="Futura"/>
                <a:sym typeface="Futura"/>
              </a:defRPr>
            </a:lvl1pPr>
          </a:lstStyle>
          <a:p>
            <a:r>
              <a:rPr lang="es-PR" b="0" i="0" u="none" strike="noStrike" baseline="0" dirty="0">
                <a:solidFill>
                  <a:srgbClr val="000000"/>
                </a:solidFill>
                <a:latin typeface="Futura Bold"/>
              </a:rPr>
              <a:t>Romanos 2.12-24, 28-29</a:t>
            </a:r>
            <a:endParaRPr lang="es-PR" dirty="0">
              <a:latin typeface="Futura Bold"/>
            </a:endParaRPr>
          </a:p>
        </p:txBody>
      </p:sp>
      <p:sp>
        <p:nvSpPr>
          <p:cNvPr id="97" name="TextBox 3"/>
          <p:cNvSpPr txBox="1"/>
          <p:nvPr/>
        </p:nvSpPr>
        <p:spPr>
          <a:xfrm>
            <a:off x="10054907" y="6388100"/>
            <a:ext cx="1163414" cy="3073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a:defRPr sz="1300">
                <a:solidFill>
                  <a:srgbClr val="FFFFFF"/>
                </a:solidFill>
                <a:latin typeface="Futura PT Medium"/>
                <a:ea typeface="Futura PT Medium"/>
                <a:cs typeface="Futura PT Medium"/>
                <a:sym typeface="Futura PT Medium"/>
              </a:defRPr>
            </a:lvl1pPr>
          </a:lstStyle>
          <a:p>
            <a:r>
              <a:t>Año 31/Vol. 2</a:t>
            </a:r>
          </a:p>
        </p:txBody>
      </p:sp>
      <p:sp>
        <p:nvSpPr>
          <p:cNvPr id="98" name="TextBox 5"/>
          <p:cNvSpPr txBox="1"/>
          <p:nvPr/>
        </p:nvSpPr>
        <p:spPr>
          <a:xfrm>
            <a:off x="415607" y="2534661"/>
            <a:ext cx="7310633" cy="13234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584200">
              <a:defRPr sz="2000">
                <a:solidFill>
                  <a:srgbClr val="3B3838"/>
                </a:solidFill>
                <a:latin typeface="Cambria"/>
                <a:ea typeface="Cambria"/>
                <a:cs typeface="Cambria"/>
                <a:sym typeface="Cambria"/>
              </a:defRPr>
            </a:lvl1pPr>
          </a:lstStyle>
          <a:p>
            <a:r>
              <a:rPr lang="es-ES" dirty="0">
                <a:latin typeface="Cambria" panose="02040503050406030204" pitchFamily="18" charset="0"/>
                <a:ea typeface="Cambria" panose="02040503050406030204" pitchFamily="18" charset="0"/>
              </a:rPr>
              <a:t>«[E]s judío el que lo es en lo interior, y la circuncisión es la del</a:t>
            </a:r>
          </a:p>
          <a:p>
            <a:r>
              <a:rPr lang="es-ES" dirty="0">
                <a:latin typeface="Cambria" panose="02040503050406030204" pitchFamily="18" charset="0"/>
                <a:ea typeface="Cambria" panose="02040503050406030204" pitchFamily="18" charset="0"/>
              </a:rPr>
              <a:t>corazón, en espíritu y no según la letra. La alabanza del tal no</a:t>
            </a:r>
          </a:p>
          <a:p>
            <a:r>
              <a:rPr lang="es-ES" dirty="0">
                <a:latin typeface="Cambria" panose="02040503050406030204" pitchFamily="18" charset="0"/>
                <a:ea typeface="Cambria" panose="02040503050406030204" pitchFamily="18" charset="0"/>
              </a:rPr>
              <a:t>viene de los hombres, sino de Dios». </a:t>
            </a:r>
          </a:p>
          <a:p>
            <a:pPr algn="r"/>
            <a:r>
              <a:rPr lang="en-US" dirty="0">
                <a:latin typeface="Cambria" panose="02040503050406030204" pitchFamily="18" charset="0"/>
                <a:ea typeface="Cambria" panose="02040503050406030204" pitchFamily="18" charset="0"/>
              </a:rPr>
              <a:t>Romanos 2.29</a:t>
            </a:r>
            <a:endParaRPr dirty="0">
              <a:latin typeface="Cambria" panose="02040503050406030204" pitchFamily="18" charset="0"/>
              <a:ea typeface="Cambria" panose="02040503050406030204" pitchFamily="18" charset="0"/>
            </a:endParaRPr>
          </a:p>
        </p:txBody>
      </p:sp>
      <p:pic>
        <p:nvPicPr>
          <p:cNvPr id="3" name="Picture 2">
            <a:extLst>
              <a:ext uri="{FF2B5EF4-FFF2-40B4-BE49-F238E27FC236}">
                <a16:creationId xmlns:a16="http://schemas.microsoft.com/office/drawing/2014/main" id="{B491219D-62FE-C2E2-B9CF-CF353114F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84923" y="0"/>
            <a:ext cx="2531623" cy="6858000"/>
          </a:xfrm>
          <a:prstGeom prst="rect">
            <a:avLst/>
          </a:prstGeom>
        </p:spPr>
      </p:pic>
      <p:pic>
        <p:nvPicPr>
          <p:cNvPr id="5" name="Picture 4">
            <a:extLst>
              <a:ext uri="{FF2B5EF4-FFF2-40B4-BE49-F238E27FC236}">
                <a16:creationId xmlns:a16="http://schemas.microsoft.com/office/drawing/2014/main" id="{E7E6EE6A-E5AD-E9A4-4BDE-1AE9A0235F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85986"/>
            <a:ext cx="4463910" cy="1755782"/>
          </a:xfrm>
          <a:prstGeom prst="rect">
            <a:avLst/>
          </a:prstGeom>
        </p:spPr>
      </p:pic>
      <p:sp>
        <p:nvSpPr>
          <p:cNvPr id="95" name="Title 1"/>
          <p:cNvSpPr txBox="1">
            <a:spLocks noGrp="1"/>
          </p:cNvSpPr>
          <p:nvPr>
            <p:ph type="ctrTitle"/>
          </p:nvPr>
        </p:nvSpPr>
        <p:spPr>
          <a:xfrm>
            <a:off x="403752" y="-71364"/>
            <a:ext cx="10607147" cy="2096344"/>
          </a:xfrm>
          <a:prstGeom prst="rect">
            <a:avLst/>
          </a:prstGeom>
        </p:spPr>
        <p:txBody>
          <a:bodyPr/>
          <a:lstStyle/>
          <a:p>
            <a:pPr algn="l" defTabSz="886967">
              <a:defRPr sz="4800">
                <a:solidFill>
                  <a:srgbClr val="4DA1AF"/>
                </a:solidFill>
                <a:latin typeface="Futura PT Heavy"/>
                <a:ea typeface="Futura PT Heavy"/>
                <a:cs typeface="Futura PT Heavy"/>
                <a:sym typeface="Futura PT Heavy"/>
              </a:defRPr>
            </a:pPr>
            <a:r>
              <a:rPr lang="es-PR" dirty="0">
                <a:latin typeface="Futura Bold"/>
              </a:rPr>
              <a:t>Lección 5</a:t>
            </a:r>
          </a:p>
          <a:p>
            <a:pPr algn="l" defTabSz="886967">
              <a:defRPr sz="4800">
                <a:solidFill>
                  <a:srgbClr val="4DA1AF"/>
                </a:solidFill>
                <a:latin typeface="Futura PT Heavy"/>
                <a:ea typeface="Futura PT Heavy"/>
                <a:cs typeface="Futura PT Heavy"/>
                <a:sym typeface="Futura PT Heavy"/>
              </a:defRPr>
            </a:pPr>
            <a:r>
              <a:rPr lang="es-PR" sz="4800" dirty="0">
                <a:solidFill>
                  <a:srgbClr val="C8334A"/>
                </a:solidFill>
                <a:latin typeface="Futura Bold"/>
                <a:ea typeface="Futura Bold"/>
                <a:cs typeface="Futura Bold"/>
                <a:sym typeface="Futura Bold"/>
              </a:rPr>
              <a:t>UN ASUNTO DEL CORAZÓN</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Romanos 2.24</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3041250"/>
            <a:ext cx="4300540" cy="17953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24 pues, como está escrito: «El nombre de Dios es blasfemado entre los gentiles por causa de </a:t>
            </a:r>
            <a:r>
              <a:rPr lang="es-PR" sz="2100" b="0" i="0" u="none" strike="noStrike" baseline="0" dirty="0">
                <a:latin typeface="Cambria" panose="02040503050406030204" pitchFamily="18" charset="0"/>
              </a:rPr>
              <a:t>vosotros.»</a:t>
            </a:r>
            <a:endParaRPr lang="es-ES" sz="2100" dirty="0"/>
          </a:p>
        </p:txBody>
      </p:sp>
      <p:sp>
        <p:nvSpPr>
          <p:cNvPr id="122" name="VP…"/>
          <p:cNvSpPr txBox="1"/>
          <p:nvPr/>
        </p:nvSpPr>
        <p:spPr>
          <a:xfrm>
            <a:off x="6443498" y="2988927"/>
            <a:ext cx="5023442" cy="184768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24 Con razón dice la Escritura: «Los paganos ofenden a Dios por </a:t>
            </a:r>
            <a:r>
              <a:rPr lang="es-PR" sz="2100" b="0" i="0" u="none" strike="noStrike" baseline="0" dirty="0">
                <a:latin typeface="Cambria" panose="02040503050406030204" pitchFamily="18" charset="0"/>
              </a:rPr>
              <a:t>culpa de ustedes».</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18621293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ea typeface="Futura PT Medium"/>
                <a:cs typeface="Futura PT Medium"/>
                <a:sym typeface="Futura PT Medium"/>
              </a:rPr>
              <a:t>Romanos 2.28-29</a:t>
            </a: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1910171"/>
            <a:ext cx="4300540" cy="40575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solidFill>
                  <a:srgbClr val="000000"/>
                </a:solidFill>
                <a:latin typeface="Cambria" panose="02040503050406030204" pitchFamily="18" charset="0"/>
              </a:rPr>
              <a:t>28 No es judío el que lo es exteriormente, ni es la circuncisión la que se hace exteriormente en la </a:t>
            </a:r>
            <a:r>
              <a:rPr lang="es-PR" sz="2100" b="0" i="0" u="none" strike="noStrike" baseline="0" dirty="0">
                <a:solidFill>
                  <a:srgbClr val="000000"/>
                </a:solidFill>
                <a:latin typeface="Cambria" panose="02040503050406030204" pitchFamily="18" charset="0"/>
              </a:rPr>
              <a:t>carne;</a:t>
            </a:r>
          </a:p>
          <a:p>
            <a:pPr algn="l"/>
            <a:endParaRPr lang="es-ES" sz="2100" b="0" i="0" u="none" strike="noStrike" baseline="0" dirty="0">
              <a:solidFill>
                <a:srgbClr val="000000"/>
              </a:solidFill>
              <a:latin typeface="Cambria" panose="02040503050406030204" pitchFamily="18" charset="0"/>
            </a:endParaRPr>
          </a:p>
          <a:p>
            <a:pPr algn="l"/>
            <a:r>
              <a:rPr lang="es-ES" sz="2100" b="0" i="0" u="none" strike="noStrike" baseline="0" dirty="0">
                <a:solidFill>
                  <a:srgbClr val="000000"/>
                </a:solidFill>
                <a:latin typeface="Cambria" panose="02040503050406030204" pitchFamily="18" charset="0"/>
              </a:rPr>
              <a:t>29 sino que es judío el que lo es en lo interior, y la circuncisión es la del corazón, en espíritu y no según la letra. La alabanza del tal no viene de los hombres, sino de </a:t>
            </a:r>
            <a:r>
              <a:rPr lang="es-PR" sz="2100" b="0" i="0" u="none" strike="noStrike" baseline="0" dirty="0">
                <a:solidFill>
                  <a:srgbClr val="000000"/>
                </a:solidFill>
                <a:latin typeface="Cambria" panose="02040503050406030204" pitchFamily="18" charset="0"/>
              </a:rPr>
              <a:t>Dios.</a:t>
            </a:r>
            <a:endParaRPr lang="es-ES" sz="2100" dirty="0"/>
          </a:p>
        </p:txBody>
      </p:sp>
      <p:sp>
        <p:nvSpPr>
          <p:cNvPr id="122" name="VP…"/>
          <p:cNvSpPr txBox="1"/>
          <p:nvPr/>
        </p:nvSpPr>
        <p:spPr>
          <a:xfrm>
            <a:off x="6443499" y="1831975"/>
            <a:ext cx="5023442" cy="37866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28 Porque ser judío no es serlo solamente por fuera, y estar circuncidado </a:t>
            </a:r>
            <a:r>
              <a:rPr lang="es-PR" sz="2100" b="0" i="0" u="none" strike="noStrike" baseline="0" dirty="0">
                <a:latin typeface="Cambria" panose="02040503050406030204" pitchFamily="18" charset="0"/>
              </a:rPr>
              <a:t>no es estarlo solamente </a:t>
            </a:r>
            <a:r>
              <a:rPr lang="es-ES" sz="2100" b="0" i="0" u="none" strike="noStrike" baseline="0" dirty="0">
                <a:latin typeface="Cambria" panose="02040503050406030204" pitchFamily="18" charset="0"/>
              </a:rPr>
              <a:t>por fuera, en el cuerpo.</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29 El verdadero judío lo es interiormente, </a:t>
            </a:r>
            <a:r>
              <a:rPr lang="es-PR" sz="2100" b="0" i="0" u="none" strike="noStrike" baseline="0" dirty="0">
                <a:latin typeface="Cambria" panose="02040503050406030204" pitchFamily="18" charset="0"/>
              </a:rPr>
              <a:t>y el estar circuncidado </a:t>
            </a:r>
            <a:r>
              <a:rPr lang="es-ES" sz="2100" b="0" i="0" u="none" strike="noStrike" baseline="0" dirty="0">
                <a:latin typeface="Cambria" panose="02040503050406030204" pitchFamily="18" charset="0"/>
              </a:rPr>
              <a:t>es cosa del corazón: no depende de reglas escritas, sino del Espíritu. El que es así, resulta aprobado, no por los hombres, sino por Dios.</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84328827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2185744"/>
            <a:ext cx="8686800" cy="37109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pPr algn="l"/>
            <a:r>
              <a:rPr lang="es-ES" sz="2100" b="0" i="0" u="none" strike="noStrike" baseline="0" dirty="0">
                <a:latin typeface="Cambria" panose="02040503050406030204" pitchFamily="18" charset="0"/>
              </a:rPr>
              <a:t>La importancia que tiene entender que Dios ha hecho provisión para que los seres humanos puedan conocer y cumplir con sus mandamientos. Para tal fin entregó a los judíos la ley de Moisés y a los gentiles les instruyó por medio de sus conciencias.</a:t>
            </a:r>
          </a:p>
          <a:p>
            <a:pPr algn="l"/>
            <a:r>
              <a:rPr lang="es-ES" sz="2100" b="0" i="0" u="none" strike="noStrike" baseline="0" dirty="0">
                <a:latin typeface="Cambria" panose="02040503050406030204" pitchFamily="18" charset="0"/>
              </a:rPr>
              <a:t>El reclamo ético-conductual que hace el Señor para que no haya desfase entre predicar y enseñar sobre las virtudes de la ley, y su cumplimiento.</a:t>
            </a:r>
          </a:p>
          <a:p>
            <a:pPr algn="l"/>
            <a:r>
              <a:rPr lang="es-ES" sz="2100" b="0" i="0" u="none" strike="noStrike" baseline="0" dirty="0">
                <a:latin typeface="Cambria" panose="02040503050406030204" pitchFamily="18" charset="0"/>
              </a:rPr>
              <a:t>Que esa ley habría de escribirse en el corazón de las personas siendo expresión de la buena voluntad interior de los que buscan su acercamiento </a:t>
            </a:r>
            <a:r>
              <a:rPr lang="es-PR" sz="2100" b="0" i="0" u="none" strike="noStrike" baseline="0" dirty="0">
                <a:latin typeface="Cambria" panose="02040503050406030204" pitchFamily="18" charset="0"/>
              </a:rPr>
              <a:t>espiritual a Dios.</a:t>
            </a:r>
            <a:endParaRPr lang="es-ES" sz="2100" b="0" i="0" u="none" strike="noStrike" baseline="0" dirty="0">
              <a:solidFill>
                <a:srgbClr val="000000"/>
              </a:solidFill>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txBox="1">
            <a:spLocks noGrp="1"/>
          </p:cNvSpPr>
          <p:nvPr>
            <p:ph type="title"/>
          </p:nvPr>
        </p:nvSpPr>
        <p:spPr>
          <a:xfrm>
            <a:off x="2433638" y="1020762"/>
            <a:ext cx="3078165" cy="585789"/>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r>
              <a:t>RESUMEN</a:t>
            </a:r>
          </a:p>
        </p:txBody>
      </p:sp>
      <p:sp>
        <p:nvSpPr>
          <p:cNvPr id="162" name="Straight Connector 5"/>
          <p:cNvSpPr/>
          <p:nvPr/>
        </p:nvSpPr>
        <p:spPr>
          <a:xfrm>
            <a:off x="2505075" y="1606550"/>
            <a:ext cx="6346828" cy="0"/>
          </a:xfrm>
          <a:prstGeom prst="line">
            <a:avLst/>
          </a:prstGeom>
          <a:ln w="25400">
            <a:solidFill>
              <a:srgbClr val="0070C0"/>
            </a:solidFill>
            <a:miter/>
          </a:ln>
        </p:spPr>
        <p:txBody>
          <a:bodyPr lIns="45718" tIns="45718" rIns="45718" bIns="45718"/>
          <a:lstStyle/>
          <a:p>
            <a:endParaRPr/>
          </a:p>
        </p:txBody>
      </p:sp>
      <p:sp>
        <p:nvSpPr>
          <p:cNvPr id="163"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752600" y="2612014"/>
            <a:ext cx="8686800" cy="28584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marL="270710" indent="-270710" defTabSz="443991">
              <a:lnSpc>
                <a:spcPct val="120000"/>
              </a:lnSpc>
              <a:spcBef>
                <a:spcPts val="600"/>
              </a:spcBef>
              <a:buSzPct val="100000"/>
              <a:buChar char="•"/>
              <a:defRPr sz="2400">
                <a:latin typeface="Cambria"/>
                <a:ea typeface="Cambria"/>
                <a:cs typeface="Cambria"/>
                <a:sym typeface="Cambria"/>
              </a:defRPr>
            </a:lvl1pPr>
          </a:lstStyle>
          <a:p>
            <a:pPr algn="l"/>
            <a:r>
              <a:rPr lang="es-ES" sz="2100" b="0" i="0" u="none" strike="noStrike" baseline="0" dirty="0">
                <a:latin typeface="Cambria" panose="02040503050406030204" pitchFamily="18" charset="0"/>
              </a:rPr>
              <a:t>Que esa transformación interior es la respuesta a la fe en Cristo, quien nos alcanza con la ley del amor para que, desde ella, producto de la gracia, podamos ser solidarios con los que también tienen necesidad </a:t>
            </a:r>
            <a:r>
              <a:rPr lang="es-PR" sz="2100" b="0" i="0" u="none" strike="noStrike" baseline="0" dirty="0">
                <a:latin typeface="Cambria" panose="02040503050406030204" pitchFamily="18" charset="0"/>
              </a:rPr>
              <a:t>de Dios. </a:t>
            </a:r>
          </a:p>
          <a:p>
            <a:pPr algn="l"/>
            <a:r>
              <a:rPr lang="es-ES" sz="2100" b="0" i="0" u="none" strike="noStrike" baseline="0" dirty="0">
                <a:latin typeface="Cambria" panose="02040503050406030204" pitchFamily="18" charset="0"/>
              </a:rPr>
              <a:t>Una correcta relación con Dios es un asunto del Espíritu Santo pues, a partir de Cristo, se supera el régimen de lo legal para insertarse en </a:t>
            </a:r>
            <a:r>
              <a:rPr lang="es-PR" sz="2100" b="0" i="0" u="none" strike="noStrike" baseline="0" dirty="0">
                <a:latin typeface="Cambria" panose="02040503050406030204" pitchFamily="18" charset="0"/>
              </a:rPr>
              <a:t>lo espiritual (Ro 8.1-2).</a:t>
            </a:r>
            <a:endParaRPr lang="es-ES" sz="2100" b="0" i="0" u="none" strike="noStrike" baseline="0" dirty="0">
              <a:solidFill>
                <a:srgbClr val="000000"/>
              </a:solidFill>
              <a:latin typeface="Cambria" panose="02040503050406030204" pitchFamily="18" charset="0"/>
            </a:endParaRPr>
          </a:p>
        </p:txBody>
      </p:sp>
      <p:pic>
        <p:nvPicPr>
          <p:cNvPr id="164" name="Picture 3" descr="Picture 3"/>
          <p:cNvPicPr>
            <a:picLocks noChangeAspect="1"/>
          </p:cNvPicPr>
          <p:nvPr/>
        </p:nvPicPr>
        <p:blipFill>
          <a:blip r:embed="rId2"/>
          <a:stretch>
            <a:fillRect/>
          </a:stretch>
        </p:blipFill>
        <p:spPr>
          <a:xfrm>
            <a:off x="1166812" y="730250"/>
            <a:ext cx="1168401" cy="1168400"/>
          </a:xfrm>
          <a:prstGeom prst="rect">
            <a:avLst/>
          </a:prstGeom>
          <a:ln w="12700">
            <a:miter lim="400000"/>
          </a:ln>
        </p:spPr>
      </p:pic>
      <p:pic>
        <p:nvPicPr>
          <p:cNvPr id="2" name="Picture 4">
            <a:extLst>
              <a:ext uri="{FF2B5EF4-FFF2-40B4-BE49-F238E27FC236}">
                <a16:creationId xmlns:a16="http://schemas.microsoft.com/office/drawing/2014/main" id="{D33018E4-E701-9F06-DF65-D0D5A7F586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40776203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itle 1"/>
          <p:cNvSpPr txBox="1">
            <a:spLocks noGrp="1"/>
          </p:cNvSpPr>
          <p:nvPr>
            <p:ph type="title"/>
          </p:nvPr>
        </p:nvSpPr>
        <p:spPr>
          <a:xfrm>
            <a:off x="2259013" y="981075"/>
            <a:ext cx="3078165" cy="585788"/>
          </a:xfrm>
          <a:prstGeom prst="rect">
            <a:avLst/>
          </a:prstGeom>
        </p:spPr>
        <p:txBody>
          <a:bodyPr/>
          <a:lstStyle>
            <a:lvl1pPr defTabSz="758951">
              <a:defRPr sz="3200">
                <a:solidFill>
                  <a:schemeClr val="accent4"/>
                </a:solidFill>
                <a:latin typeface="Futura Std Medium Condensed"/>
                <a:ea typeface="Futura Std Medium Condensed"/>
                <a:cs typeface="Futura Std Medium Condensed"/>
                <a:sym typeface="Futura Std Medium Condensed"/>
              </a:defRPr>
            </a:lvl1pPr>
          </a:lstStyle>
          <a:p>
            <a:r>
              <a:t>ORACIÓN</a:t>
            </a:r>
          </a:p>
        </p:txBody>
      </p:sp>
      <p:sp>
        <p:nvSpPr>
          <p:cNvPr id="180" name="Straight Connector 5"/>
          <p:cNvSpPr/>
          <p:nvPr/>
        </p:nvSpPr>
        <p:spPr>
          <a:xfrm>
            <a:off x="2330450" y="1566862"/>
            <a:ext cx="6346828" cy="2"/>
          </a:xfrm>
          <a:prstGeom prst="line">
            <a:avLst/>
          </a:prstGeom>
          <a:ln w="25400">
            <a:solidFill>
              <a:schemeClr val="accent4"/>
            </a:solidFill>
            <a:miter/>
          </a:ln>
        </p:spPr>
        <p:txBody>
          <a:bodyPr lIns="45718" tIns="45718" rIns="45718" bIns="45718"/>
          <a:lstStyle/>
          <a:p>
            <a:endParaRPr/>
          </a:p>
        </p:txBody>
      </p:sp>
      <p:sp>
        <p:nvSpPr>
          <p:cNvPr id="181" name="Bendito Padre de los cielos y de la tierra, para quien todas las cosas están abiertas y no hay nada oculto, hoy queremos reafirmar nuestra fe, a ejemplo del patriarca Abraham, en tu infinita providencia y ante tus designios eternos que todo lo encamina a"/>
          <p:cNvSpPr txBox="1"/>
          <p:nvPr/>
        </p:nvSpPr>
        <p:spPr>
          <a:xfrm>
            <a:off x="1477962" y="2366336"/>
            <a:ext cx="9236076" cy="26118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584200">
              <a:lnSpc>
                <a:spcPct val="120000"/>
              </a:lnSpc>
              <a:defRPr sz="2600" i="1">
                <a:latin typeface="Cambria"/>
                <a:ea typeface="Cambria"/>
                <a:cs typeface="Cambria"/>
                <a:sym typeface="Cambria"/>
              </a:defRPr>
            </a:lvl1pPr>
          </a:lstStyle>
          <a:p>
            <a:pPr algn="l"/>
            <a:r>
              <a:rPr lang="es-ES" sz="2300" b="0" i="1" u="none" strike="noStrike" baseline="0" dirty="0">
                <a:latin typeface="Cambria-Italic"/>
              </a:rPr>
              <a:t>¡Oh, Señor, Dios bueno, dador de la vida! Te pedimos humildemente que escribas tu ley de amor en nuestros corazones. Que seamos agradecidos por el perdón de nuestros pecados y por enviar tu Santo Espíritu para morar con nosotros y en nosotros. Que siempre nos presentemos ante ti para adorarte con corazones contritos y humillados. Todo esto lo pedimos en el nombre de Cristo, Señor y Salvador nuestro. ¡Amén!</a:t>
            </a:r>
            <a:endParaRPr sz="2300" dirty="0"/>
          </a:p>
        </p:txBody>
      </p:sp>
      <p:pic>
        <p:nvPicPr>
          <p:cNvPr id="182" name="Picture 2" descr="Picture 2"/>
          <p:cNvPicPr>
            <a:picLocks noChangeAspect="1"/>
          </p:cNvPicPr>
          <p:nvPr/>
        </p:nvPicPr>
        <p:blipFill>
          <a:blip r:embed="rId2"/>
          <a:stretch>
            <a:fillRect/>
          </a:stretch>
        </p:blipFill>
        <p:spPr>
          <a:xfrm>
            <a:off x="1192212" y="758825"/>
            <a:ext cx="1030288" cy="1030288"/>
          </a:xfrm>
          <a:prstGeom prst="rect">
            <a:avLst/>
          </a:prstGeom>
          <a:ln w="12700">
            <a:miter lim="400000"/>
          </a:ln>
        </p:spPr>
      </p:pic>
      <p:pic>
        <p:nvPicPr>
          <p:cNvPr id="2" name="Picture 4">
            <a:extLst>
              <a:ext uri="{FF2B5EF4-FFF2-40B4-BE49-F238E27FC236}">
                <a16:creationId xmlns:a16="http://schemas.microsoft.com/office/drawing/2014/main" id="{F53BBE8A-2892-EBFF-8062-A374238500D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Title 1"/>
          <p:cNvSpPr txBox="1">
            <a:spLocks noGrp="1"/>
          </p:cNvSpPr>
          <p:nvPr>
            <p:ph type="title"/>
          </p:nvPr>
        </p:nvSpPr>
        <p:spPr>
          <a:xfrm>
            <a:off x="2022474" y="1069975"/>
            <a:ext cx="3078167" cy="585788"/>
          </a:xfrm>
          <a:prstGeom prst="rect">
            <a:avLst/>
          </a:prstGeom>
        </p:spPr>
        <p:txBody>
          <a:bodyPr/>
          <a:lstStyle>
            <a:lvl1pPr defTabSz="758951">
              <a:defRPr sz="3200">
                <a:solidFill>
                  <a:srgbClr val="7030A0"/>
                </a:solidFill>
                <a:latin typeface="Futura Std Medium Condensed"/>
                <a:ea typeface="Futura Std Medium Condensed"/>
                <a:cs typeface="Futura Std Medium Condensed"/>
                <a:sym typeface="Futura Std Medium Condensed"/>
              </a:defRPr>
            </a:lvl1pPr>
          </a:lstStyle>
          <a:p>
            <a:r>
              <a:t>OBJETIVOS</a:t>
            </a:r>
          </a:p>
        </p:txBody>
      </p:sp>
      <p:sp>
        <p:nvSpPr>
          <p:cNvPr id="102" name="Content Placeholder 2"/>
          <p:cNvSpPr txBox="1">
            <a:spLocks noGrp="1"/>
          </p:cNvSpPr>
          <p:nvPr>
            <p:ph type="body" sz="half" idx="1"/>
          </p:nvPr>
        </p:nvSpPr>
        <p:spPr>
          <a:xfrm>
            <a:off x="1256669" y="2487964"/>
            <a:ext cx="9432599" cy="3221198"/>
          </a:xfrm>
          <a:prstGeom prst="rect">
            <a:avLst/>
          </a:prstGeom>
        </p:spPr>
        <p:txBody>
          <a:bodyPr>
            <a:noAutofit/>
          </a:bodyPr>
          <a:lstStyle/>
          <a:p>
            <a:pPr algn="l"/>
            <a:r>
              <a:rPr lang="es-PR" sz="2300" b="0" i="0" u="none" strike="noStrike" baseline="0" dirty="0">
                <a:latin typeface="Cambria" panose="02040503050406030204" pitchFamily="18" charset="0"/>
              </a:rPr>
              <a:t>Dios se da a conocer a los seres humanos de distintas maneras </a:t>
            </a:r>
            <a:r>
              <a:rPr lang="es-ES" sz="2300" b="0" i="0" u="none" strike="noStrike" baseline="0" dirty="0">
                <a:latin typeface="Cambria" panose="02040503050406030204" pitchFamily="18" charset="0"/>
              </a:rPr>
              <a:t>para que no haya excusas cuando él les llame a juicio.</a:t>
            </a:r>
          </a:p>
          <a:p>
            <a:pPr algn="l"/>
            <a:r>
              <a:rPr lang="es-ES" sz="2300" b="0" i="0" u="none" strike="noStrike" baseline="0" dirty="0">
                <a:latin typeface="Cambria" panose="02040503050406030204" pitchFamily="18" charset="0"/>
              </a:rPr>
              <a:t>Los gentiles, aunque no recibieron la ley de Moisés, sin embargo, para obedecer a Dios esa ley está escrita en el corazón y esa ética vale hoy para todos.</a:t>
            </a:r>
          </a:p>
          <a:p>
            <a:pPr algn="l"/>
            <a:r>
              <a:rPr lang="es-ES" sz="2300" b="0" i="0" u="none" strike="noStrike" baseline="0" dirty="0">
                <a:latin typeface="Cambria" panose="02040503050406030204" pitchFamily="18" charset="0"/>
              </a:rPr>
              <a:t>El llamado es a dar buen testimonio público de lo que se enseña </a:t>
            </a:r>
            <a:r>
              <a:rPr lang="es-PR" sz="2300" b="0" i="0" u="none" strike="noStrike" baseline="0" dirty="0">
                <a:latin typeface="Cambria" panose="02040503050406030204" pitchFamily="18" charset="0"/>
              </a:rPr>
              <a:t>y predica.</a:t>
            </a:r>
          </a:p>
          <a:p>
            <a:pPr algn="l"/>
            <a:r>
              <a:rPr lang="es-ES" sz="2300" b="0" i="0" u="none" strike="noStrike" baseline="0" dirty="0">
                <a:latin typeface="Cambria" panose="02040503050406030204" pitchFamily="18" charset="0"/>
              </a:rPr>
              <a:t>Es Dios quien alaba y reconoce la validez y sinceridad de los </a:t>
            </a:r>
            <a:r>
              <a:rPr lang="es-PR" sz="2300" b="0" i="0" u="none" strike="noStrike" baseline="0" dirty="0">
                <a:latin typeface="Cambria" panose="02040503050406030204" pitchFamily="18" charset="0"/>
              </a:rPr>
              <a:t>que obedecen de corazón.</a:t>
            </a:r>
            <a:endParaRPr lang="es-ES" sz="2300" b="0" i="0" u="none" strike="noStrike" baseline="0" dirty="0">
              <a:solidFill>
                <a:srgbClr val="000000"/>
              </a:solidFill>
              <a:latin typeface="Cambria" panose="02040503050406030204" pitchFamily="18" charset="0"/>
            </a:endParaRPr>
          </a:p>
        </p:txBody>
      </p:sp>
      <p:sp>
        <p:nvSpPr>
          <p:cNvPr id="103" name="Straight Connector 5"/>
          <p:cNvSpPr/>
          <p:nvPr/>
        </p:nvSpPr>
        <p:spPr>
          <a:xfrm flipV="1">
            <a:off x="2124074" y="1562100"/>
            <a:ext cx="7697791" cy="93666"/>
          </a:xfrm>
          <a:prstGeom prst="line">
            <a:avLst/>
          </a:prstGeom>
          <a:ln w="25400">
            <a:solidFill>
              <a:srgbClr val="7030A0"/>
            </a:solidFill>
            <a:miter/>
          </a:ln>
        </p:spPr>
        <p:txBody>
          <a:bodyPr lIns="45718" tIns="45718" rIns="45718" bIns="45718"/>
          <a:lstStyle/>
          <a:p>
            <a:endParaRPr/>
          </a:p>
        </p:txBody>
      </p:sp>
      <p:pic>
        <p:nvPicPr>
          <p:cNvPr id="104" name="Picture 4" descr="Picture 4"/>
          <p:cNvPicPr>
            <a:picLocks noChangeAspect="1"/>
          </p:cNvPicPr>
          <p:nvPr/>
        </p:nvPicPr>
        <p:blipFill>
          <a:blip r:embed="rId2"/>
          <a:stretch>
            <a:fillRect/>
          </a:stretch>
        </p:blipFill>
        <p:spPr>
          <a:xfrm>
            <a:off x="755650" y="798512"/>
            <a:ext cx="1128713" cy="1128713"/>
          </a:xfrm>
          <a:prstGeom prst="rect">
            <a:avLst/>
          </a:prstGeom>
          <a:ln w="12700">
            <a:miter lim="400000"/>
          </a:ln>
        </p:spPr>
      </p:pic>
      <p:pic>
        <p:nvPicPr>
          <p:cNvPr id="105" name="Picture 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Title 1"/>
          <p:cNvSpPr txBox="1">
            <a:spLocks noGrp="1"/>
          </p:cNvSpPr>
          <p:nvPr>
            <p:ph type="title"/>
          </p:nvPr>
        </p:nvSpPr>
        <p:spPr>
          <a:xfrm>
            <a:off x="2227263" y="1001712"/>
            <a:ext cx="3999369" cy="585789"/>
          </a:xfrm>
          <a:prstGeom prst="rect">
            <a:avLst/>
          </a:prstGeom>
        </p:spPr>
        <p:txBody>
          <a:bodyPr/>
          <a:lstStyle>
            <a:lvl1pPr defTabSz="758951">
              <a:defRPr sz="3200">
                <a:solidFill>
                  <a:srgbClr val="D62212"/>
                </a:solidFill>
                <a:latin typeface="Futura Std Medium Condensed"/>
                <a:ea typeface="Futura Std Medium Condensed"/>
                <a:cs typeface="Futura Std Medium Condensed"/>
                <a:sym typeface="Futura Std Medium Condensed"/>
              </a:defRPr>
            </a:lvl1pPr>
          </a:lstStyle>
          <a:p>
            <a:r>
              <a:t>VOCABULARIO</a:t>
            </a:r>
          </a:p>
        </p:txBody>
      </p:sp>
      <p:sp>
        <p:nvSpPr>
          <p:cNvPr id="108" name="Content Placeholder 2"/>
          <p:cNvSpPr txBox="1">
            <a:spLocks noGrp="1"/>
          </p:cNvSpPr>
          <p:nvPr>
            <p:ph type="body" idx="1"/>
          </p:nvPr>
        </p:nvSpPr>
        <p:spPr>
          <a:xfrm>
            <a:off x="1439722" y="2392413"/>
            <a:ext cx="9312555" cy="3938509"/>
          </a:xfrm>
          <a:prstGeom prst="rect">
            <a:avLst/>
          </a:prstGeom>
        </p:spPr>
        <p:txBody>
          <a:bodyPr>
            <a:noAutofit/>
          </a:bodyPr>
          <a:lstStyle/>
          <a:p>
            <a:pPr algn="l"/>
            <a:r>
              <a:rPr lang="es-ES" sz="2100" b="1" i="0" u="none" strike="noStrike" baseline="0" dirty="0">
                <a:latin typeface="Cambria-Bold"/>
              </a:rPr>
              <a:t>Ley mosaica: </a:t>
            </a:r>
            <a:r>
              <a:rPr lang="es-ES" sz="2100" b="0" i="0" u="none" strike="noStrike" baseline="0" dirty="0">
                <a:latin typeface="Cambria" panose="02040503050406030204" pitchFamily="18" charset="0"/>
              </a:rPr>
              <a:t>Ley entregada por Dios a Moisés para orientar la conducta de los judíos. Son reglas prácticas dadas con el propósito de alimentar y organizar la vida. De su cumplimiento depende la respuesta de Dios para dar vida o muerte.</a:t>
            </a:r>
          </a:p>
          <a:p>
            <a:pPr algn="l"/>
            <a:r>
              <a:rPr lang="es-ES" sz="2100" b="1" i="0" u="none" strike="noStrike" baseline="0" dirty="0">
                <a:latin typeface="Cambria-Bold"/>
              </a:rPr>
              <a:t>Gentil: </a:t>
            </a:r>
            <a:r>
              <a:rPr lang="es-ES" sz="2100" b="0" i="0" u="none" strike="noStrike" baseline="0" dirty="0">
                <a:latin typeface="Cambria" panose="02040503050406030204" pitchFamily="18" charset="0"/>
              </a:rPr>
              <a:t>Son los paganos, que profesaban otra religión diferente a los judíos, sin importar su raza o cultura.</a:t>
            </a:r>
          </a:p>
        </p:txBody>
      </p:sp>
      <p:sp>
        <p:nvSpPr>
          <p:cNvPr id="109" name="Straight Connector 5"/>
          <p:cNvSpPr/>
          <p:nvPr/>
        </p:nvSpPr>
        <p:spPr>
          <a:xfrm>
            <a:off x="2381249" y="1587500"/>
            <a:ext cx="7307266" cy="0"/>
          </a:xfrm>
          <a:prstGeom prst="line">
            <a:avLst/>
          </a:prstGeom>
          <a:ln w="25400">
            <a:solidFill>
              <a:srgbClr val="D62212"/>
            </a:solidFill>
            <a:miter/>
          </a:ln>
        </p:spPr>
        <p:txBody>
          <a:bodyPr lIns="45718" tIns="45718" rIns="45718" bIns="45718"/>
          <a:lstStyle/>
          <a:p>
            <a:endParaRPr/>
          </a:p>
        </p:txBody>
      </p:sp>
      <p:pic>
        <p:nvPicPr>
          <p:cNvPr id="110" name="Picture 4" descr="Picture 4"/>
          <p:cNvPicPr>
            <a:picLocks noChangeAspect="1"/>
          </p:cNvPicPr>
          <p:nvPr/>
        </p:nvPicPr>
        <p:blipFill>
          <a:blip r:embed="rId2"/>
          <a:stretch>
            <a:fillRect/>
          </a:stretch>
        </p:blipFill>
        <p:spPr>
          <a:xfrm>
            <a:off x="960437" y="739775"/>
            <a:ext cx="1109663" cy="1109663"/>
          </a:xfrm>
          <a:prstGeom prst="rect">
            <a:avLst/>
          </a:prstGeom>
          <a:ln w="12700">
            <a:miter lim="400000"/>
          </a:ln>
        </p:spPr>
      </p:pic>
      <p:pic>
        <p:nvPicPr>
          <p:cNvPr id="2" name="Picture 4">
            <a:extLst>
              <a:ext uri="{FF2B5EF4-FFF2-40B4-BE49-F238E27FC236}">
                <a16:creationId xmlns:a16="http://schemas.microsoft.com/office/drawing/2014/main" id="{F2B5919D-7FFD-9B20-4BAB-1F171FE7CA4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Romanos 2.12-13</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5" y="2199509"/>
            <a:ext cx="4300540" cy="37343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12 Todos los que sin la Ley han pecado, sin la Ley también perecerán; y todos los que bajo la Ley han pecado, por la Ley serán juzgados,</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13 pues no son los oidores de la Ley los justos ante Dios, sino que los que obedecen la Ley serán </a:t>
            </a:r>
            <a:r>
              <a:rPr lang="es-PR" sz="2100" b="0" i="0" u="none" strike="noStrike" baseline="0" dirty="0">
                <a:latin typeface="Cambria" panose="02040503050406030204" pitchFamily="18" charset="0"/>
              </a:rPr>
              <a:t>justificados.</a:t>
            </a:r>
            <a:endParaRPr sz="2100" dirty="0"/>
          </a:p>
        </p:txBody>
      </p:sp>
      <p:sp>
        <p:nvSpPr>
          <p:cNvPr id="122" name="VP…"/>
          <p:cNvSpPr txBox="1"/>
          <p:nvPr/>
        </p:nvSpPr>
        <p:spPr>
          <a:xfrm>
            <a:off x="6443497" y="2080722"/>
            <a:ext cx="5023442" cy="37866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12 Todos los que pecan sin haber tenido la ley de Moisés, perecerán sin esa ley; y los que pecan a pesar de tener la ley de Moisés, por medio de esa misma ley </a:t>
            </a:r>
            <a:r>
              <a:rPr lang="es-PR" sz="2100" b="0" i="0" u="none" strike="noStrike" baseline="0" dirty="0">
                <a:latin typeface="Cambria" panose="02040503050406030204" pitchFamily="18" charset="0"/>
              </a:rPr>
              <a:t>serán juzgados.</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13 Pues no son justos ante Dios los que solamente oyen la ley, sino los que la obedecen.</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98350DFF-DD7F-8211-A561-8477E5F603F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ea typeface="Futura PT Medium"/>
                <a:cs typeface="Futura PT Medium"/>
                <a:sym typeface="Futura PT Medium"/>
              </a:rPr>
              <a:t>Romanos 2.14-15</a:t>
            </a: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5" y="1989266"/>
            <a:ext cx="4300540" cy="405752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sz="2100" dirty="0"/>
              <a:t>RVR</a:t>
            </a:r>
          </a:p>
          <a:p>
            <a:pPr defTabSz="368045">
              <a:spcBef>
                <a:spcPts val="600"/>
              </a:spcBef>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14 Cuando los gentiles que no tienen la Ley hacen por naturaleza lo que es de la Ley, estos, aunque no tengan la Ley, son ley para sí </a:t>
            </a:r>
            <a:r>
              <a:rPr lang="es-PR" sz="2100" b="0" i="0" u="none" strike="noStrike" baseline="0" dirty="0">
                <a:latin typeface="Cambria" panose="02040503050406030204" pitchFamily="18" charset="0"/>
              </a:rPr>
              <a:t>mismos,</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15 mostrando la obra de la Ley escrita en sus corazones, dando testimonio su conciencia y acusándolos </a:t>
            </a:r>
            <a:r>
              <a:rPr lang="es-PR" sz="2100" b="0" i="0" u="none" strike="noStrike" baseline="0" dirty="0">
                <a:latin typeface="Cambria" panose="02040503050406030204" pitchFamily="18" charset="0"/>
              </a:rPr>
              <a:t>o defendiéndolos sus razonamientos</a:t>
            </a:r>
            <a:endParaRPr sz="2100" dirty="0"/>
          </a:p>
        </p:txBody>
      </p:sp>
      <p:sp>
        <p:nvSpPr>
          <p:cNvPr id="122" name="VP…"/>
          <p:cNvSpPr txBox="1"/>
          <p:nvPr/>
        </p:nvSpPr>
        <p:spPr>
          <a:xfrm>
            <a:off x="6443497" y="1989266"/>
            <a:ext cx="5023442" cy="378667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14 Porque cuando los que no son judíos ni tienen la ley hacen por naturaleza lo que la ley manda, ellos mismos son su propia ley,</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15 pues muestran por su conducta que llevan la ley escrita en el corazón. Su propia conciencia lo comprueba, y sus propios pensamientos los acusarán o los </a:t>
            </a:r>
            <a:r>
              <a:rPr lang="es-PR" sz="2100" b="0" i="0" u="none" strike="noStrike" baseline="0" dirty="0">
                <a:latin typeface="Cambria" panose="02040503050406030204" pitchFamily="18" charset="0"/>
              </a:rPr>
              <a:t>defenderán</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AE086837-7B83-56BB-C481-12679E48DEB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5332063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Romanos 2.16-17</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2368757"/>
            <a:ext cx="4300540" cy="30880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16 en el día en que Dios juzgará por medio de Jesucristo los secretos de los hombres, conforme a mi </a:t>
            </a:r>
            <a:r>
              <a:rPr lang="es-PR" sz="2100" b="0" i="0" u="none" strike="noStrike" baseline="0" dirty="0">
                <a:latin typeface="Cambria" panose="02040503050406030204" pitchFamily="18" charset="0"/>
              </a:rPr>
              <a:t>evangelio.</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17 Tú te llamas judío, te apoyas en la Ley y te glorías en Dios;</a:t>
            </a:r>
            <a:endParaRPr lang="es-ES" sz="2100" dirty="0"/>
          </a:p>
        </p:txBody>
      </p:sp>
      <p:sp>
        <p:nvSpPr>
          <p:cNvPr id="122" name="VP…"/>
          <p:cNvSpPr txBox="1"/>
          <p:nvPr/>
        </p:nvSpPr>
        <p:spPr>
          <a:xfrm>
            <a:off x="6443499" y="2368757"/>
            <a:ext cx="5023442" cy="28171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16 el día en que Dios juzgará los </a:t>
            </a:r>
            <a:r>
              <a:rPr lang="es-PR" sz="2100" b="0" i="0" u="none" strike="noStrike" baseline="0" dirty="0">
                <a:latin typeface="Cambria" panose="02040503050406030204" pitchFamily="18" charset="0"/>
              </a:rPr>
              <a:t>secretos de todos por medio de Cristo Jesús, conforme al evangelio que yo anuncio.</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17 Tú te llamas judío, confías en la ley de Moisés, y estás orgulloso </a:t>
            </a:r>
            <a:r>
              <a:rPr lang="es-PR" sz="2100" b="0" i="0" u="none" strike="noStrike" baseline="0" dirty="0">
                <a:latin typeface="Cambria" panose="02040503050406030204" pitchFamily="18" charset="0"/>
              </a:rPr>
              <a:t>de tu Dios.</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23183609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ea typeface="Futura PT Medium"/>
                <a:cs typeface="Futura PT Medium"/>
                <a:sym typeface="Futura PT Medium"/>
              </a:rPr>
              <a:t>Romanos 2.18-19</a:t>
            </a: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2556504"/>
            <a:ext cx="4300540" cy="276485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18 conoces su voluntad e, instruido por la Ley, apruebas lo mejor; </a:t>
            </a:r>
          </a:p>
          <a:p>
            <a:pPr algn="l"/>
            <a:endParaRPr lang="es-ES" sz="2100" dirty="0">
              <a:latin typeface="Cambria" panose="02040503050406030204" pitchFamily="18" charset="0"/>
            </a:endParaRPr>
          </a:p>
          <a:p>
            <a:pPr algn="l"/>
            <a:r>
              <a:rPr lang="es-PR" sz="2100" b="0" i="0" u="none" strike="noStrike" baseline="0" dirty="0">
                <a:latin typeface="Cambria" panose="02040503050406030204" pitchFamily="18" charset="0"/>
              </a:rPr>
              <a:t>19 estás convencido de que eres </a:t>
            </a:r>
            <a:r>
              <a:rPr lang="es-ES" sz="2100" b="0" i="0" u="none" strike="noStrike" baseline="0" dirty="0">
                <a:latin typeface="Cambria" panose="02040503050406030204" pitchFamily="18" charset="0"/>
              </a:rPr>
              <a:t>guía de ciegos, luz de los que </a:t>
            </a:r>
            <a:r>
              <a:rPr lang="es-PR" sz="2100" b="0" i="0" u="none" strike="noStrike" baseline="0" dirty="0">
                <a:latin typeface="Cambria" panose="02040503050406030204" pitchFamily="18" charset="0"/>
              </a:rPr>
              <a:t>están en tinieblas,</a:t>
            </a:r>
            <a:endParaRPr lang="es-ES" sz="2100" dirty="0"/>
          </a:p>
        </p:txBody>
      </p:sp>
      <p:sp>
        <p:nvSpPr>
          <p:cNvPr id="122" name="VP…"/>
          <p:cNvSpPr txBox="1"/>
          <p:nvPr/>
        </p:nvSpPr>
        <p:spPr>
          <a:xfrm>
            <a:off x="6443499" y="2394922"/>
            <a:ext cx="5023442" cy="28171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18 Conoces su voluntad, y la ley te enseña a escoger lo mejor.</a:t>
            </a:r>
          </a:p>
          <a:p>
            <a:pPr algn="l"/>
            <a:endParaRPr lang="en-US" sz="2100" dirty="0"/>
          </a:p>
          <a:p>
            <a:pPr algn="l"/>
            <a:r>
              <a:rPr lang="es-ES" sz="2100" b="0" i="0" u="none" strike="noStrike" baseline="0" dirty="0">
                <a:latin typeface="Cambria" panose="02040503050406030204" pitchFamily="18" charset="0"/>
              </a:rPr>
              <a:t>19 Estás convencido de que puedes guiar a los ciegos y alumbrar a los que andan en la oscuridad;</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42068426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Romanos 2.20-21</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4" y="2181013"/>
            <a:ext cx="4300540" cy="37343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20 instructor de los ignorantes, maestro de niños y que tienes en la Ley la forma del conocimiento </a:t>
            </a:r>
            <a:r>
              <a:rPr lang="es-PR" sz="2100" b="0" i="0" u="none" strike="noStrike" baseline="0" dirty="0">
                <a:latin typeface="Cambria" panose="02040503050406030204" pitchFamily="18" charset="0"/>
              </a:rPr>
              <a:t>y de la verdad.</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21 Tú, pues, que enseñas a otro, ¿no te enseñas a ti mismo? Tú </a:t>
            </a:r>
            <a:r>
              <a:rPr lang="es-PR" sz="2100" b="0" i="0" u="none" strike="noStrike" baseline="0" dirty="0">
                <a:latin typeface="Cambria" panose="02040503050406030204" pitchFamily="18" charset="0"/>
              </a:rPr>
              <a:t>que predicas que no se ha de robar, ¿robas?</a:t>
            </a:r>
            <a:endParaRPr lang="es-ES" sz="2100" dirty="0"/>
          </a:p>
        </p:txBody>
      </p:sp>
      <p:sp>
        <p:nvSpPr>
          <p:cNvPr id="122" name="VP…"/>
          <p:cNvSpPr txBox="1"/>
          <p:nvPr/>
        </p:nvSpPr>
        <p:spPr>
          <a:xfrm>
            <a:off x="6376823" y="2115866"/>
            <a:ext cx="5023442" cy="31403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20 de que puedes instruir a los ignorantes y orientar a los sencillos, ya que en la ley tienes la regla del conocimiento y de la verdad.</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21 Predicas que no se debe robar, </a:t>
            </a:r>
            <a:r>
              <a:rPr lang="es-PR" sz="2100" b="0" i="0" u="none" strike="noStrike" baseline="0" dirty="0">
                <a:latin typeface="Cambria" panose="02040503050406030204" pitchFamily="18" charset="0"/>
              </a:rPr>
              <a:t>¿por qué robas?</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307873657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Title 1"/>
          <p:cNvSpPr txBox="1">
            <a:spLocks noGrp="1"/>
          </p:cNvSpPr>
          <p:nvPr>
            <p:ph type="title"/>
          </p:nvPr>
        </p:nvSpPr>
        <p:spPr>
          <a:xfrm>
            <a:off x="2316162" y="990600"/>
            <a:ext cx="8721726" cy="585788"/>
          </a:xfrm>
          <a:prstGeom prst="rect">
            <a:avLst/>
          </a:prstGeom>
        </p:spPr>
        <p:txBody>
          <a:bodyPr/>
          <a:lstStyle/>
          <a:p>
            <a:pPr defTabSz="736182">
              <a:defRPr sz="3104">
                <a:solidFill>
                  <a:srgbClr val="7B3408"/>
                </a:solidFill>
                <a:latin typeface="Futura Std Medium Condensed"/>
                <a:ea typeface="Futura Std Medium Condensed"/>
                <a:cs typeface="Futura Std Medium Condensed"/>
                <a:sym typeface="Futura Std Medium Condensed"/>
              </a:defRPr>
            </a:pPr>
            <a:r>
              <a:rPr lang="es-PR" dirty="0">
                <a:latin typeface="Futura PT Medium"/>
              </a:rPr>
              <a:t>TEXTO BÍBLICO: </a:t>
            </a:r>
            <a:r>
              <a:rPr lang="es-PR" dirty="0">
                <a:solidFill>
                  <a:srgbClr val="843C0B"/>
                </a:solidFill>
                <a:latin typeface="Futura PT Medium"/>
                <a:sym typeface="Futura PT Medium"/>
              </a:rPr>
              <a:t>Romanos 2.22-23</a:t>
            </a:r>
            <a:endParaRPr lang="es-PR" dirty="0">
              <a:solidFill>
                <a:srgbClr val="843C0B"/>
              </a:solidFill>
              <a:latin typeface="Futura PT Medium"/>
              <a:ea typeface="Futura PT Medium"/>
              <a:cs typeface="Futura PT Medium"/>
              <a:sym typeface="Futura PT Medium"/>
            </a:endParaRPr>
          </a:p>
        </p:txBody>
      </p:sp>
      <p:sp>
        <p:nvSpPr>
          <p:cNvPr id="120" name="Straight Connector 5"/>
          <p:cNvSpPr/>
          <p:nvPr/>
        </p:nvSpPr>
        <p:spPr>
          <a:xfrm>
            <a:off x="2374900" y="1576387"/>
            <a:ext cx="6346828" cy="2"/>
          </a:xfrm>
          <a:prstGeom prst="line">
            <a:avLst/>
          </a:prstGeom>
          <a:ln w="25400">
            <a:solidFill>
              <a:srgbClr val="7B3408"/>
            </a:solidFill>
            <a:miter/>
          </a:ln>
        </p:spPr>
        <p:txBody>
          <a:bodyPr lIns="45718" tIns="45718" rIns="45718" bIns="45718"/>
          <a:lstStyle/>
          <a:p>
            <a:endParaRPr/>
          </a:p>
        </p:txBody>
      </p:sp>
      <p:sp>
        <p:nvSpPr>
          <p:cNvPr id="121" name="RVR…"/>
          <p:cNvSpPr txBox="1"/>
          <p:nvPr/>
        </p:nvSpPr>
        <p:spPr>
          <a:xfrm>
            <a:off x="1447963" y="2233337"/>
            <a:ext cx="4300540" cy="34111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spcBef>
                <a:spcPts val="600"/>
              </a:spcBef>
              <a:defRPr sz="2200">
                <a:latin typeface="Cambria"/>
                <a:ea typeface="Cambria"/>
                <a:cs typeface="Cambria"/>
                <a:sym typeface="Cambria"/>
              </a:defRPr>
            </a:pPr>
            <a:r>
              <a:rPr lang="es-ES" sz="2100" dirty="0"/>
              <a:t>RVR</a:t>
            </a:r>
          </a:p>
          <a:p>
            <a:pPr defTabSz="368045">
              <a:spcBef>
                <a:spcPts val="600"/>
              </a:spcBef>
              <a:defRPr sz="2200">
                <a:latin typeface="Cambria"/>
                <a:ea typeface="Cambria"/>
                <a:cs typeface="Cambria"/>
                <a:sym typeface="Cambria"/>
              </a:defRPr>
            </a:pPr>
            <a:endParaRPr lang="es-ES" sz="2100" dirty="0"/>
          </a:p>
          <a:p>
            <a:pPr algn="l"/>
            <a:r>
              <a:rPr lang="es-ES" sz="2100" b="0" i="0" u="none" strike="noStrike" baseline="0" dirty="0">
                <a:latin typeface="Cambria" panose="02040503050406030204" pitchFamily="18" charset="0"/>
              </a:rPr>
              <a:t>22 Tú que dices que no se ha de </a:t>
            </a:r>
            <a:r>
              <a:rPr lang="es-PR" sz="2100" b="0" i="0" u="none" strike="noStrike" baseline="0" dirty="0">
                <a:latin typeface="Cambria" panose="02040503050406030204" pitchFamily="18" charset="0"/>
              </a:rPr>
              <a:t>adulterar, ¿adulteras? Tú que </a:t>
            </a:r>
            <a:r>
              <a:rPr lang="es-ES" sz="2100" b="0" i="0" u="none" strike="noStrike" baseline="0" dirty="0">
                <a:latin typeface="Cambria" panose="02040503050406030204" pitchFamily="18" charset="0"/>
              </a:rPr>
              <a:t>abominas de los ídolos, ¿cometes </a:t>
            </a:r>
            <a:r>
              <a:rPr lang="es-PR" sz="2100" b="0" i="0" u="none" strike="noStrike" baseline="0" dirty="0">
                <a:latin typeface="Cambria" panose="02040503050406030204" pitchFamily="18" charset="0"/>
              </a:rPr>
              <a:t>sacrilegio?</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23 Tú que te jactas de la Ley, ¿con infracción de la Ley deshonras a </a:t>
            </a:r>
            <a:r>
              <a:rPr lang="es-PR" sz="2100" b="0" i="0" u="none" strike="noStrike" baseline="0" dirty="0">
                <a:latin typeface="Cambria" panose="02040503050406030204" pitchFamily="18" charset="0"/>
              </a:rPr>
              <a:t>Dios?,</a:t>
            </a:r>
            <a:endParaRPr lang="es-ES" sz="2100" dirty="0"/>
          </a:p>
        </p:txBody>
      </p:sp>
      <p:sp>
        <p:nvSpPr>
          <p:cNvPr id="122" name="VP…"/>
          <p:cNvSpPr txBox="1"/>
          <p:nvPr/>
        </p:nvSpPr>
        <p:spPr>
          <a:xfrm>
            <a:off x="6443499" y="2141266"/>
            <a:ext cx="5023442" cy="31403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rPr sz="2100" dirty="0"/>
              <a:t>VP</a:t>
            </a:r>
          </a:p>
          <a:p>
            <a:pPr defTabSz="368045">
              <a:lnSpc>
                <a:spcPct val="120000"/>
              </a:lnSpc>
              <a:defRPr sz="2200">
                <a:latin typeface="Cambria"/>
                <a:ea typeface="Cambria"/>
                <a:cs typeface="Cambria"/>
                <a:sym typeface="Cambria"/>
              </a:defRPr>
            </a:pPr>
            <a:endParaRPr sz="2100" dirty="0"/>
          </a:p>
          <a:p>
            <a:pPr algn="l"/>
            <a:r>
              <a:rPr lang="es-ES" sz="2100" b="0" i="0" u="none" strike="noStrike" baseline="0" dirty="0">
                <a:latin typeface="Cambria" panose="02040503050406030204" pitchFamily="18" charset="0"/>
              </a:rPr>
              <a:t>22 Si dices que no se debe cometer adulterio, ¿por qué lo cometes? Si odias a los ídolos, ¿por qué robas las riquezas de sus templos?</a:t>
            </a:r>
          </a:p>
          <a:p>
            <a:pPr algn="l"/>
            <a:endParaRPr lang="es-ES" sz="2100" b="0" i="0" u="none" strike="noStrike" baseline="0" dirty="0">
              <a:latin typeface="Cambria" panose="02040503050406030204" pitchFamily="18" charset="0"/>
            </a:endParaRPr>
          </a:p>
          <a:p>
            <a:pPr algn="l"/>
            <a:r>
              <a:rPr lang="es-ES" sz="2100" b="0" i="0" u="none" strike="noStrike" baseline="0" dirty="0">
                <a:latin typeface="Cambria" panose="02040503050406030204" pitchFamily="18" charset="0"/>
              </a:rPr>
              <a:t>23 Te glorías de la ley, pero deshonras a Dios porque la desobedeces.</a:t>
            </a:r>
            <a:endParaRPr sz="2100" dirty="0"/>
          </a:p>
        </p:txBody>
      </p:sp>
      <p:pic>
        <p:nvPicPr>
          <p:cNvPr id="123" name="Picture 9" descr="Picture 9"/>
          <p:cNvPicPr>
            <a:picLocks noChangeAspect="1"/>
          </p:cNvPicPr>
          <p:nvPr/>
        </p:nvPicPr>
        <p:blipFill>
          <a:blip r:embed="rId2"/>
          <a:stretch>
            <a:fillRect/>
          </a:stretch>
        </p:blipFill>
        <p:spPr>
          <a:xfrm>
            <a:off x="1036637" y="725487"/>
            <a:ext cx="1116013" cy="1116013"/>
          </a:xfrm>
          <a:prstGeom prst="rect">
            <a:avLst/>
          </a:prstGeom>
          <a:ln w="12700">
            <a:miter lim="400000"/>
          </a:ln>
        </p:spPr>
      </p:pic>
      <p:pic>
        <p:nvPicPr>
          <p:cNvPr id="2" name="Picture 4">
            <a:extLst>
              <a:ext uri="{FF2B5EF4-FFF2-40B4-BE49-F238E27FC236}">
                <a16:creationId xmlns:a16="http://schemas.microsoft.com/office/drawing/2014/main" id="{E471997C-AE0A-843F-77C7-EB34E6C002A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024629" y="6005512"/>
            <a:ext cx="2167371" cy="852488"/>
          </a:xfrm>
          <a:prstGeom prst="rect">
            <a:avLst/>
          </a:prstGeom>
          <a:ln w="12700">
            <a:miter lim="400000"/>
          </a:ln>
        </p:spPr>
      </p:pic>
    </p:spTree>
    <p:extLst>
      <p:ext uri="{BB962C8B-B14F-4D97-AF65-F5344CB8AC3E}">
        <p14:creationId xmlns:p14="http://schemas.microsoft.com/office/powerpoint/2010/main" val="1918737902"/>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668</TotalTime>
  <Words>1284</Words>
  <Application>Microsoft Office PowerPoint</Application>
  <PresentationFormat>Widescreen</PresentationFormat>
  <Paragraphs>109</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Cambria</vt:lpstr>
      <vt:lpstr>Cambria-Bold</vt:lpstr>
      <vt:lpstr>Cambria-Italic</vt:lpstr>
      <vt:lpstr>Futura Bold</vt:lpstr>
      <vt:lpstr>Futura PT Medium</vt:lpstr>
      <vt:lpstr>Futura Std Medium Condensed</vt:lpstr>
      <vt:lpstr>Helvetica</vt:lpstr>
      <vt:lpstr>Office Theme</vt:lpstr>
      <vt:lpstr>Lección 5 UN ASUNTO DEL CORAZÓN</vt:lpstr>
      <vt:lpstr>OBJETIVOS</vt:lpstr>
      <vt:lpstr>VOCABULARIO</vt:lpstr>
      <vt:lpstr>TEXTO BÍBLICO: Romanos 2.12-13</vt:lpstr>
      <vt:lpstr>TEXTO BÍBLICO: Romanos 2.14-15</vt:lpstr>
      <vt:lpstr>TEXTO BÍBLICO: Romanos 2.16-17</vt:lpstr>
      <vt:lpstr>TEXTO BÍBLICO: Romanos 2.18-19</vt:lpstr>
      <vt:lpstr>TEXTO BÍBLICO: Romanos 2.20-21</vt:lpstr>
      <vt:lpstr>TEXTO BÍBLICO: Romanos 2.22-23</vt:lpstr>
      <vt:lpstr>TEXTO BÍBLICO: Romanos 2.24</vt:lpstr>
      <vt:lpstr>TEXTO BÍBLICO: Romanos 2.28-29</vt:lpstr>
      <vt:lpstr>RESUMEN</vt:lpstr>
      <vt:lpstr>RESUMEN</vt:lpstr>
      <vt:lpstr>ORACIÓN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7 JESÚS LES PREPARA UN DESAYUNO</dc:title>
  <dc:creator>Jesus Rodriguez-Cortes</dc:creator>
  <cp:lastModifiedBy>Jesus Rodriguez-Cortes</cp:lastModifiedBy>
  <cp:revision>221</cp:revision>
  <dcterms:modified xsi:type="dcterms:W3CDTF">2023-08-27T17:39:04Z</dcterms:modified>
</cp:coreProperties>
</file>