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60" r:id="rId5"/>
    <p:sldId id="289" r:id="rId6"/>
    <p:sldId id="290" r:id="rId7"/>
    <p:sldId id="295" r:id="rId8"/>
    <p:sldId id="296" r:id="rId9"/>
    <p:sldId id="297" r:id="rId10"/>
    <p:sldId id="266" r:id="rId11"/>
    <p:sldId id="294" r:id="rId12"/>
    <p:sldId id="269" r:id="rId1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Juan 7.14-24</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3234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«El que habla por su propia cuenta, su propia gloria busca; pero el</a:t>
            </a:r>
          </a:p>
          <a:p>
            <a:r>
              <a:rPr lang="es-ES" dirty="0">
                <a:latin typeface="Cambria" panose="02040503050406030204" pitchFamily="18" charset="0"/>
                <a:ea typeface="Cambria" panose="02040503050406030204" pitchFamily="18" charset="0"/>
              </a:rPr>
              <a:t>que busca la gloria del que lo envió, este es verdadero y no hay en</a:t>
            </a:r>
          </a:p>
          <a:p>
            <a:r>
              <a:rPr lang="es-ES" dirty="0">
                <a:latin typeface="Cambria" panose="02040503050406030204" pitchFamily="18" charset="0"/>
                <a:ea typeface="Cambria" panose="02040503050406030204" pitchFamily="18" charset="0"/>
              </a:rPr>
              <a:t>él injusticia». </a:t>
            </a:r>
          </a:p>
          <a:p>
            <a:pPr algn="r"/>
            <a:r>
              <a:rPr lang="en-US" dirty="0">
                <a:latin typeface="Cambria" panose="02040503050406030204" pitchFamily="18" charset="0"/>
                <a:ea typeface="Cambria" panose="02040503050406030204" pitchFamily="18" charset="0"/>
              </a:rPr>
              <a:t>Juan 7.18</a:t>
            </a:r>
            <a:endParaRPr dirty="0">
              <a:latin typeface="Cambria" panose="02040503050406030204" pitchFamily="18" charset="0"/>
              <a:ea typeface="Cambria" panose="02040503050406030204" pitchFamily="18" charset="0"/>
            </a:endParaRP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lstStyle/>
          <a:p>
            <a:pPr algn="l" defTabSz="886967">
              <a:defRPr sz="4800">
                <a:solidFill>
                  <a:srgbClr val="4DA1AF"/>
                </a:solidFill>
                <a:latin typeface="Futura PT Heavy"/>
                <a:ea typeface="Futura PT Heavy"/>
                <a:cs typeface="Futura PT Heavy"/>
                <a:sym typeface="Futura PT Heavy"/>
              </a:defRPr>
            </a:pPr>
            <a:r>
              <a:rPr lang="es-PR" dirty="0">
                <a:latin typeface="Futura Bold"/>
              </a:rPr>
              <a:t>Lección 3</a:t>
            </a:r>
          </a:p>
          <a:p>
            <a:pPr algn="l" defTabSz="886967">
              <a:defRPr sz="4800">
                <a:solidFill>
                  <a:srgbClr val="4DA1AF"/>
                </a:solidFill>
                <a:latin typeface="Futura PT Heavy"/>
                <a:ea typeface="Futura PT Heavy"/>
                <a:cs typeface="Futura PT Heavy"/>
                <a:sym typeface="Futura PT Heavy"/>
              </a:defRPr>
            </a:pPr>
            <a:r>
              <a:rPr lang="es-PR" sz="4800" dirty="0">
                <a:solidFill>
                  <a:srgbClr val="C8334A"/>
                </a:solidFill>
                <a:latin typeface="Futura Bold"/>
                <a:ea typeface="Futura Bold"/>
                <a:cs typeface="Futura Bold"/>
                <a:sym typeface="Futura Bold"/>
              </a:rPr>
              <a:t>JESÚS LE DA LA GLORIA A DIOS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185746"/>
            <a:ext cx="8686800" cy="37109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En todo momento, Jesús dio la gloria al Padre de quien derivó el poder para cumplir con su vocación mesiánica, sanando, acompañando </a:t>
            </a:r>
            <a:r>
              <a:rPr lang="es-PR" sz="2100" b="0" i="0" u="none" strike="noStrike" baseline="0" dirty="0">
                <a:latin typeface="Cambria" panose="02040503050406030204" pitchFamily="18" charset="0"/>
              </a:rPr>
              <a:t>y perdonando nuestros pecados.</a:t>
            </a:r>
          </a:p>
          <a:p>
            <a:pPr algn="l"/>
            <a:r>
              <a:rPr lang="es-ES" sz="2100" b="0" i="0" u="none" strike="noStrike" baseline="0" dirty="0">
                <a:latin typeface="Cambria" panose="02040503050406030204" pitchFamily="18" charset="0"/>
              </a:rPr>
              <a:t>Nosotros, como objeto de la acción redentora de Cristo, debemos tener como norte de nuestro ministerio evangélico su modelo mesiánico, reconociendo que todo lo que hacemos por su obra es también </a:t>
            </a:r>
            <a:r>
              <a:rPr lang="es-PR" sz="2100" b="0" i="0" u="none" strike="noStrike" baseline="0" dirty="0">
                <a:latin typeface="Cambria" panose="02040503050406030204" pitchFamily="18" charset="0"/>
              </a:rPr>
              <a:t>para su gloria.</a:t>
            </a:r>
          </a:p>
          <a:p>
            <a:pPr algn="l"/>
            <a:r>
              <a:rPr lang="es-ES" sz="2100" b="0" i="0" u="none" strike="noStrike" baseline="0" dirty="0">
                <a:latin typeface="Cambria" panose="02040503050406030204" pitchFamily="18" charset="0"/>
              </a:rPr>
              <a:t>Como expresión de su buena voluntad, el Señor actúa en beneficio de los seres humanos sin importar el tiempo o la circunstancia.</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185744"/>
            <a:ext cx="8686800" cy="37109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Al reconocer el llamado a la humildad que se nos hace en función de dar la gloria a Dios en todo como lo hizo el Señor, evitamos cualquier extremismo espiritualista que traslade el señorío de Dios al señorío </a:t>
            </a:r>
            <a:r>
              <a:rPr lang="es-PR" sz="2100" b="0" i="0" u="none" strike="noStrike" baseline="0" dirty="0">
                <a:latin typeface="Cambria" panose="02040503050406030204" pitchFamily="18" charset="0"/>
              </a:rPr>
              <a:t>de los seres humanos.</a:t>
            </a:r>
          </a:p>
          <a:p>
            <a:pPr algn="l"/>
            <a:r>
              <a:rPr lang="es-ES" sz="2100" b="0" i="0" u="none" strike="noStrike" baseline="0" dirty="0">
                <a:latin typeface="Cambria" panose="02040503050406030204" pitchFamily="18" charset="0"/>
              </a:rPr>
              <a:t>Es Dios el que santifica el tiempo al ejercer en él su acción salvadora. Por eso para Dios siempre es «sábado», el día presente para celebrar el testimonio de su amor por toda la humanidad.</a:t>
            </a:r>
          </a:p>
          <a:p>
            <a:pPr algn="l"/>
            <a:r>
              <a:rPr lang="es-ES" sz="2100" b="0" i="0" u="none" strike="noStrike" baseline="0" dirty="0">
                <a:latin typeface="Cambria" panose="02040503050406030204" pitchFamily="18" charset="0"/>
              </a:rPr>
              <a:t>El día que vivimos, hoy, marca el momento para glorificar a Dios por </a:t>
            </a:r>
            <a:r>
              <a:rPr lang="es-PR" sz="2100" b="0" i="0" u="none" strike="noStrike" baseline="0" dirty="0">
                <a:latin typeface="Cambria" panose="02040503050406030204" pitchFamily="18" charset="0"/>
              </a:rPr>
              <a:t>todas sus bendiciones.</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776203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366338"/>
            <a:ext cx="9236076" cy="261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300" b="0" i="1" u="none" strike="noStrike" baseline="0" dirty="0">
                <a:latin typeface="Cambria-Italic"/>
              </a:rPr>
              <a:t>Padre eterno y Señor bueno te damos gracias por habernos enseñado el camino hacia la humildad que reconoce la gloria de Dios en todo momento. Gracias por darnos la oportunidad de servirte y por la donación de tu Espíritu sin el cual nada podríamos hacer. Todo esto te lo pedimos en el nombre de nuestro Señor Jesucristo quien merece gloria y honra en todo tiempo. Amén.</a:t>
            </a:r>
            <a:endParaRPr sz="23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pPr algn="l"/>
            <a:r>
              <a:rPr lang="es-ES" sz="2300" b="0" i="0" u="none" strike="noStrike" baseline="0" dirty="0">
                <a:latin typeface="Cambria" panose="02040503050406030204" pitchFamily="18" charset="0"/>
              </a:rPr>
              <a:t>Reconocer una vez más que Jesús, para ejercer su vocación mesiánica, favorece la salud integral de las personas por encima </a:t>
            </a:r>
            <a:r>
              <a:rPr lang="es-PR" sz="2300" b="0" i="0" u="none" strike="noStrike" baseline="0" dirty="0">
                <a:latin typeface="Cambria" panose="02040503050406030204" pitchFamily="18" charset="0"/>
              </a:rPr>
              <a:t>de prescripciones legalistas.</a:t>
            </a:r>
          </a:p>
          <a:p>
            <a:pPr algn="l"/>
            <a:r>
              <a:rPr lang="es-ES" sz="2300" b="0" i="0" u="none" strike="noStrike" baseline="0" dirty="0">
                <a:latin typeface="Cambria" panose="02040503050406030204" pitchFamily="18" charset="0"/>
              </a:rPr>
              <a:t>Destacar la humildad de Jesús al reconocer que la sabiduría y las obras que hace responden a todo lo que Dios le entrega.</a:t>
            </a:r>
          </a:p>
          <a:p>
            <a:pPr algn="l"/>
            <a:r>
              <a:rPr lang="es-ES" sz="2300" b="0" i="0" u="none" strike="noStrike" baseline="0" dirty="0">
                <a:latin typeface="Cambria" panose="02040503050406030204" pitchFamily="18" charset="0"/>
              </a:rPr>
              <a:t>Comprobar, nuevamente, que la justicia de Dios está ligada a la verdad y está en función del beneficio de los seres humanos.</a:t>
            </a:r>
          </a:p>
          <a:p>
            <a:pPr algn="l"/>
            <a:r>
              <a:rPr lang="es-ES" sz="2300" b="0" i="0" u="none" strike="noStrike" baseline="0" dirty="0">
                <a:latin typeface="Cambria" panose="02040503050406030204" pitchFamily="18" charset="0"/>
              </a:rPr>
              <a:t>Evitar hacer juicios infundados conforme a prejuicios y dogmas.</a:t>
            </a:r>
            <a:endParaRPr lang="es-ES" sz="2300" b="0" i="0" u="none" strike="noStrike" baseline="0" dirty="0">
              <a:solidFill>
                <a:srgbClr val="000000"/>
              </a:solidFill>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100" b="1" i="0" u="none" strike="noStrike" baseline="0" dirty="0">
                <a:latin typeface="Cambria-Bold"/>
              </a:rPr>
              <a:t>Letras: </a:t>
            </a:r>
            <a:r>
              <a:rPr lang="es-ES" sz="2100" b="0" i="0" u="none" strike="noStrike" baseline="0" dirty="0">
                <a:latin typeface="Cambria" panose="02040503050406030204" pitchFamily="18" charset="0"/>
              </a:rPr>
              <a:t>Se refiere a las Escrituras. Estas eran las fuentes de estudio </a:t>
            </a:r>
            <a:r>
              <a:rPr lang="es-PR" sz="2100" b="0" i="0" u="none" strike="noStrike" baseline="0" dirty="0">
                <a:latin typeface="Cambria" panose="02040503050406030204" pitchFamily="18" charset="0"/>
              </a:rPr>
              <a:t>de los judíos.</a:t>
            </a:r>
          </a:p>
          <a:p>
            <a:pPr algn="l"/>
            <a:r>
              <a:rPr lang="es-ES" sz="2100" b="1" i="0" u="none" strike="noStrike" baseline="0" dirty="0">
                <a:latin typeface="Cambria-Bold"/>
              </a:rPr>
              <a:t>Doctrina: </a:t>
            </a:r>
            <a:r>
              <a:rPr lang="es-ES" sz="2100" b="0" i="0" u="none" strike="noStrike" baseline="0" dirty="0">
                <a:latin typeface="Cambria" panose="02040503050406030204" pitchFamily="18" charset="0"/>
              </a:rPr>
              <a:t>Es lo que Jesús ha recibido del Padre y es la enseñanza que comunica. Su maestro es el Padre.</a:t>
            </a:r>
          </a:p>
          <a:p>
            <a:pPr algn="l"/>
            <a:r>
              <a:rPr lang="es-ES" sz="2100" b="1" i="0" u="none" strike="noStrike" baseline="0" dirty="0">
                <a:latin typeface="Cambria-Bold"/>
              </a:rPr>
              <a:t>Gloria: </a:t>
            </a:r>
            <a:r>
              <a:rPr lang="es-ES" sz="2100" b="0" i="0" u="none" strike="noStrike" baseline="0" dirty="0">
                <a:latin typeface="Cambria" panose="02040503050406030204" pitchFamily="18" charset="0"/>
              </a:rPr>
              <a:t>Reconocimiento de la majestad y grandeza de Dios. Es también su presencia que impacta y conmueve a los que son objeto de su manifestación. En el Nuevo Testamento se reconoce que la gloria de Dios se reflejó en la faz de Jesucristo (2 Co 4.6).</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7.14-15</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684257"/>
            <a:ext cx="4300540" cy="27648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14 Pero a la mitad de la fiesta subió Jesús al Templo, y enseñaba.</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15 Y se admiraban los judíos, </a:t>
            </a:r>
            <a:r>
              <a:rPr lang="es-PR" sz="2100" b="0" i="0" u="none" strike="noStrike" baseline="0" dirty="0">
                <a:latin typeface="Cambria" panose="02040503050406030204" pitchFamily="18" charset="0"/>
              </a:rPr>
              <a:t>diciendo: —¿Cómo sabe éste letras sin haber estudiado?</a:t>
            </a:r>
            <a:endParaRPr sz="2100" dirty="0"/>
          </a:p>
        </p:txBody>
      </p:sp>
      <p:sp>
        <p:nvSpPr>
          <p:cNvPr id="122" name="VP…"/>
          <p:cNvSpPr txBox="1"/>
          <p:nvPr/>
        </p:nvSpPr>
        <p:spPr>
          <a:xfrm>
            <a:off x="6443496" y="2522675"/>
            <a:ext cx="5023442" cy="28171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14 Hacia la mitad de la fiesta, Jesús entró en el templo y comenzó a </a:t>
            </a:r>
            <a:r>
              <a:rPr lang="es-PR" sz="2100" b="0" i="0" u="none" strike="noStrike" baseline="0" dirty="0">
                <a:latin typeface="Cambria" panose="02040503050406030204" pitchFamily="18" charset="0"/>
              </a:rPr>
              <a:t>enseñar.</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15 Los judíos decían admirados: —¿Cómo sabe éste tantas cosas, </a:t>
            </a:r>
            <a:r>
              <a:rPr lang="es-PR" sz="2100" b="0" i="0" u="none" strike="noStrike" baseline="0" dirty="0">
                <a:latin typeface="Cambria" panose="02040503050406030204" pitchFamily="18" charset="0"/>
              </a:rPr>
              <a:t>sin haber estudiado?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7.16-17</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6" y="2361647"/>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16 Jesús les respondió y dijo: — Mi doctrina no es mía, sino de </a:t>
            </a:r>
            <a:r>
              <a:rPr lang="es-PR" sz="2100" b="0" i="0" u="none" strike="noStrike" baseline="0" dirty="0">
                <a:latin typeface="Cambria" panose="02040503050406030204" pitchFamily="18" charset="0"/>
              </a:rPr>
              <a:t>aquel que me envió.</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17 El que quiera hacer la voluntad de Dios, conocerá si la doctrina es de Dios o si yo hablo por mi </a:t>
            </a:r>
            <a:r>
              <a:rPr lang="es-PR" sz="2100" b="0" i="0" u="none" strike="noStrike" baseline="0" dirty="0">
                <a:latin typeface="Cambria" panose="02040503050406030204" pitchFamily="18" charset="0"/>
              </a:rPr>
              <a:t>propia cuenta.</a:t>
            </a:r>
            <a:endParaRPr sz="2100" dirty="0"/>
          </a:p>
        </p:txBody>
      </p:sp>
      <p:sp>
        <p:nvSpPr>
          <p:cNvPr id="122" name="VP…"/>
          <p:cNvSpPr txBox="1"/>
          <p:nvPr/>
        </p:nvSpPr>
        <p:spPr>
          <a:xfrm>
            <a:off x="6443496" y="2523228"/>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16 Jesús les contestó: —Mi enseñanza no es mía, sino de aquel </a:t>
            </a:r>
            <a:r>
              <a:rPr lang="es-PR" sz="2100" b="0" i="0" u="none" strike="noStrike" baseline="0" dirty="0">
                <a:latin typeface="Cambria" panose="02040503050406030204" pitchFamily="18" charset="0"/>
              </a:rPr>
              <a:t>que me envió.</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17 Si alguien está dispuesto a hacer la voluntad de Dios, podrá </a:t>
            </a:r>
            <a:r>
              <a:rPr lang="es-PR" sz="2100" b="0" i="0" u="none" strike="noStrike" baseline="0" dirty="0">
                <a:latin typeface="Cambria" panose="02040503050406030204" pitchFamily="18" charset="0"/>
              </a:rPr>
              <a:t>reconocer si mi enseñanza viene </a:t>
            </a:r>
            <a:r>
              <a:rPr lang="es-ES" sz="2100" b="0" i="0" u="none" strike="noStrike" baseline="0" dirty="0">
                <a:latin typeface="Cambria" panose="02040503050406030204" pitchFamily="18" charset="0"/>
              </a:rPr>
              <a:t>de Dios o si hablo por mi propia </a:t>
            </a:r>
            <a:r>
              <a:rPr lang="es-PR" sz="2100" b="0" i="0" u="none" strike="noStrike" baseline="0" dirty="0">
                <a:latin typeface="Cambria" panose="02040503050406030204" pitchFamily="18" charset="0"/>
              </a:rPr>
              <a:t>cuenta.</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7.18-19</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019431"/>
            <a:ext cx="4300540" cy="40575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18 El que habla por su propia cuenta, su propia gloria busca; pero el que busca la gloria del que lo envió, éste es verdadero y no </a:t>
            </a:r>
            <a:r>
              <a:rPr lang="es-PR" sz="2100" b="0" i="0" u="none" strike="noStrike" baseline="0" dirty="0">
                <a:latin typeface="Cambria" panose="02040503050406030204" pitchFamily="18" charset="0"/>
              </a:rPr>
              <a:t>hay en él injusticia.</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19 ¿No os dio Moisés la Ley? Sin </a:t>
            </a:r>
            <a:r>
              <a:rPr lang="es-PR" sz="2100" b="0" i="0" u="none" strike="noStrike" baseline="0" dirty="0">
                <a:latin typeface="Cambria" panose="02040503050406030204" pitchFamily="18" charset="0"/>
              </a:rPr>
              <a:t>embargo, ninguno de vosotros </a:t>
            </a:r>
            <a:r>
              <a:rPr lang="es-ES" sz="2100" b="0" i="0" u="none" strike="noStrike" baseline="0" dirty="0">
                <a:latin typeface="Cambria" panose="02040503050406030204" pitchFamily="18" charset="0"/>
              </a:rPr>
              <a:t>la cumple. ¿Por qué intentáis </a:t>
            </a:r>
            <a:r>
              <a:rPr lang="es-PR" sz="2100" b="0" i="0" u="none" strike="noStrike" baseline="0" dirty="0">
                <a:latin typeface="Cambria" panose="02040503050406030204" pitchFamily="18" charset="0"/>
              </a:rPr>
              <a:t>matarme?</a:t>
            </a:r>
            <a:endParaRPr lang="es-ES" sz="2100" dirty="0"/>
          </a:p>
        </p:txBody>
      </p:sp>
      <p:sp>
        <p:nvSpPr>
          <p:cNvPr id="122" name="VP…"/>
          <p:cNvSpPr txBox="1"/>
          <p:nvPr/>
        </p:nvSpPr>
        <p:spPr>
          <a:xfrm>
            <a:off x="6443498" y="2019431"/>
            <a:ext cx="5023442" cy="37866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18 El que habla por su cuenta, busca su propia gloria; pero quien busca la gloria del que lo envió, ése dice la verdad y en él </a:t>
            </a:r>
            <a:r>
              <a:rPr lang="es-PR" sz="2100" b="0" i="0" u="none" strike="noStrike" baseline="0" dirty="0">
                <a:latin typeface="Cambria" panose="02040503050406030204" pitchFamily="18" charset="0"/>
              </a:rPr>
              <a:t>no hay nada reprochable.</a:t>
            </a:r>
          </a:p>
          <a:p>
            <a:pPr algn="l"/>
            <a:endParaRPr lang="es-PR" sz="2100" b="0" i="0" u="none" strike="noStrike" baseline="0" dirty="0">
              <a:latin typeface="Cambria" panose="02040503050406030204" pitchFamily="18" charset="0"/>
            </a:endParaRPr>
          </a:p>
          <a:p>
            <a:pPr algn="l"/>
            <a:r>
              <a:rPr lang="es-PR" sz="2100" b="0" i="0" u="none" strike="noStrike" baseline="0" dirty="0">
                <a:latin typeface="Cambria" panose="02040503050406030204" pitchFamily="18" charset="0"/>
              </a:rPr>
              <a:t>19 »¿No es verdad que Moisés les </a:t>
            </a:r>
            <a:r>
              <a:rPr lang="es-ES" sz="2100" b="0" i="0" u="none" strike="noStrike" baseline="0" dirty="0">
                <a:latin typeface="Cambria" panose="02040503050406030204" pitchFamily="18" charset="0"/>
              </a:rPr>
              <a:t>dio a ustedes la ley? Sin embargo, ninguno de ustedes la obedece. </a:t>
            </a:r>
            <a:r>
              <a:rPr lang="es-PR" sz="2100" b="0" i="0" u="none" strike="noStrike" baseline="0" dirty="0">
                <a:latin typeface="Cambria" panose="02040503050406030204" pitchFamily="18" charset="0"/>
              </a:rPr>
              <a:t>¿Por qué quieren matarme?</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7.20-21</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556503"/>
            <a:ext cx="4300540" cy="27648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20 Respondió la multitud y dijo: </a:t>
            </a:r>
            <a:r>
              <a:rPr lang="es-PR" sz="2100" b="0" i="0" u="none" strike="noStrike" baseline="0" dirty="0">
                <a:latin typeface="Cambria" panose="02040503050406030204" pitchFamily="18" charset="0"/>
              </a:rPr>
              <a:t>—Demonio tienes, ¿quién intenta matarte?</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21 Jesús respondió y les dijo: — Una obra hice y todos os admiráis.</a:t>
            </a:r>
            <a:endParaRPr lang="es-ES" sz="2100" dirty="0"/>
          </a:p>
        </p:txBody>
      </p:sp>
      <p:sp>
        <p:nvSpPr>
          <p:cNvPr id="122" name="VP…"/>
          <p:cNvSpPr txBox="1"/>
          <p:nvPr/>
        </p:nvSpPr>
        <p:spPr>
          <a:xfrm>
            <a:off x="6443498" y="2504181"/>
            <a:ext cx="5023442" cy="28171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PR" sz="2100" b="0" i="0" u="none" strike="noStrike" baseline="0" dirty="0">
                <a:latin typeface="Cambria" panose="02040503050406030204" pitchFamily="18" charset="0"/>
              </a:rPr>
              <a:t>20 La gente le contestó: —¡Estás endemoniado! ¿Quién quiere matarte?</a:t>
            </a:r>
          </a:p>
          <a:p>
            <a:pPr algn="l"/>
            <a:endParaRPr lang="es-PR" sz="2100" dirty="0">
              <a:latin typeface="Cambria" panose="02040503050406030204" pitchFamily="18" charset="0"/>
            </a:endParaRPr>
          </a:p>
          <a:p>
            <a:pPr algn="l"/>
            <a:r>
              <a:rPr lang="es-ES" sz="2100" b="0" i="0" u="none" strike="noStrike" baseline="0" dirty="0">
                <a:latin typeface="Cambria" panose="02040503050406030204" pitchFamily="18" charset="0"/>
              </a:rPr>
              <a:t>21 Jesús les dijo: —Todos ustedes se admiran por una sola cosa que </a:t>
            </a:r>
            <a:r>
              <a:rPr lang="es-PR" sz="2100" b="0" i="0" u="none" strike="noStrike" baseline="0" dirty="0">
                <a:latin typeface="Cambria" panose="02040503050406030204" pitchFamily="18" charset="0"/>
              </a:rPr>
              <a:t>hice en sábado.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206842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7.22-23</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1857848"/>
            <a:ext cx="4300540" cy="43806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22 Por cierto, Moisés os dio la circuncisión </a:t>
            </a:r>
            <a:r>
              <a:rPr lang="es-PR" sz="2100" b="0" i="0" u="none" strike="noStrike" baseline="0" dirty="0">
                <a:latin typeface="Cambria" panose="02040503050406030204" pitchFamily="18" charset="0"/>
              </a:rPr>
              <a:t>—no porque sea de </a:t>
            </a:r>
            <a:r>
              <a:rPr lang="es-ES" sz="2100" b="0" i="0" u="none" strike="noStrike" baseline="0" dirty="0">
                <a:latin typeface="Cambria" panose="02040503050406030204" pitchFamily="18" charset="0"/>
              </a:rPr>
              <a:t>Moisés, sino de los padres— y en </a:t>
            </a:r>
            <a:r>
              <a:rPr lang="es-PR" sz="2100" b="0" i="0" u="none" strike="noStrike" baseline="0" dirty="0">
                <a:latin typeface="Cambria" panose="02040503050406030204" pitchFamily="18" charset="0"/>
              </a:rPr>
              <a:t>sábado circuncidáis al hombre.</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23 Si recibe el hombre la circuncisión en sábado, para que la Ley de Moisés no sea quebrantada, ¿os enojáis conmigo porque en </a:t>
            </a:r>
            <a:r>
              <a:rPr lang="es-PR" sz="2100" b="0" i="0" u="none" strike="noStrike" baseline="0" dirty="0">
                <a:latin typeface="Cambria" panose="02040503050406030204" pitchFamily="18" charset="0"/>
              </a:rPr>
              <a:t>sábado sané completamente a un</a:t>
            </a:r>
          </a:p>
          <a:p>
            <a:pPr algn="l"/>
            <a:r>
              <a:rPr lang="es-PR" sz="2100" b="0" i="0" u="none" strike="noStrike" baseline="0" dirty="0">
                <a:latin typeface="Cambria" panose="02040503050406030204" pitchFamily="18" charset="0"/>
              </a:rPr>
              <a:t>hombre?</a:t>
            </a:r>
            <a:endParaRPr lang="es-ES" sz="2100" dirty="0"/>
          </a:p>
        </p:txBody>
      </p:sp>
      <p:sp>
        <p:nvSpPr>
          <p:cNvPr id="122" name="VP…"/>
          <p:cNvSpPr txBox="1"/>
          <p:nvPr/>
        </p:nvSpPr>
        <p:spPr>
          <a:xfrm>
            <a:off x="6443498" y="1675582"/>
            <a:ext cx="5023442" cy="47561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PR" sz="2100" b="0" i="0" u="none" strike="noStrike" baseline="0" dirty="0">
                <a:latin typeface="Cambria" panose="02040503050406030204" pitchFamily="18" charset="0"/>
              </a:rPr>
              <a:t>22 Sin embargo, Moisés les mandó </a:t>
            </a:r>
            <a:r>
              <a:rPr lang="es-ES" sz="2100" b="0" i="0" u="none" strike="noStrike" baseline="0" dirty="0">
                <a:latin typeface="Cambria" panose="02040503050406030204" pitchFamily="18" charset="0"/>
              </a:rPr>
              <a:t>practicar el rito de la circuncisión </a:t>
            </a:r>
            <a:r>
              <a:rPr lang="es-PR" sz="2100" b="0" i="0" u="none" strike="noStrike" baseline="0" dirty="0">
                <a:latin typeface="Cambria" panose="02040503050406030204" pitchFamily="18" charset="0"/>
              </a:rPr>
              <a:t>(aunque no procede de</a:t>
            </a:r>
          </a:p>
          <a:p>
            <a:pPr algn="l"/>
            <a:r>
              <a:rPr lang="es-ES" sz="2100" b="0" i="0" u="none" strike="noStrike" baseline="0" dirty="0">
                <a:latin typeface="Cambria" panose="02040503050406030204" pitchFamily="18" charset="0"/>
              </a:rPr>
              <a:t>Moisés, sino de los patriarcas), y ustedes circuncidan a un hombre </a:t>
            </a:r>
            <a:r>
              <a:rPr lang="es-PR" sz="2100" b="0" i="0" u="none" strike="noStrike" baseline="0" dirty="0">
                <a:latin typeface="Cambria" panose="02040503050406030204" pitchFamily="18" charset="0"/>
              </a:rPr>
              <a:t>aunque sea en sábado.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23 Ahora bien, si por no faltar a la ley de Moisés ustedes circuncidan al niño aunque sea en sábado, ¿por qué se enojan conmigo por haber sanado en sábado al </a:t>
            </a:r>
            <a:r>
              <a:rPr lang="es-PR" sz="2100" b="0" i="0" u="none" strike="noStrike" baseline="0" dirty="0">
                <a:latin typeface="Cambria" panose="02040503050406030204" pitchFamily="18" charset="0"/>
              </a:rPr>
              <a:t>hombre entero?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787365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7.24</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3150510"/>
            <a:ext cx="4300540" cy="17953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24 No juzguéis según las apariencias, sino juzgad con justo juicio.</a:t>
            </a:r>
            <a:endParaRPr lang="es-ES" sz="2100" dirty="0"/>
          </a:p>
        </p:txBody>
      </p:sp>
      <p:sp>
        <p:nvSpPr>
          <p:cNvPr id="122" name="VP…"/>
          <p:cNvSpPr txBox="1"/>
          <p:nvPr/>
        </p:nvSpPr>
        <p:spPr>
          <a:xfrm>
            <a:off x="6443498" y="3150510"/>
            <a:ext cx="5023442" cy="15245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24 No juzguen ustedes por las </a:t>
            </a:r>
            <a:r>
              <a:rPr lang="es-PR" sz="2100" b="0" i="0" u="none" strike="noStrike" baseline="0" dirty="0">
                <a:latin typeface="Cambria" panose="02040503050406030204" pitchFamily="18" charset="0"/>
              </a:rPr>
              <a:t>apariencias. Cuando juzguen, háganlo con rectitud.</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918737902"/>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498</TotalTime>
  <Words>1056</Words>
  <Application>Microsoft Office PowerPoint</Application>
  <PresentationFormat>Widescreen</PresentationFormat>
  <Paragraphs>91</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3 JESÚS LE DA LA GLORIA A DIOS</vt:lpstr>
      <vt:lpstr>OBJETIVOS</vt:lpstr>
      <vt:lpstr>VOCABULARIO</vt:lpstr>
      <vt:lpstr>TEXTO BÍBLICO: Juan 7.14-15</vt:lpstr>
      <vt:lpstr>TEXTO BÍBLICO: Juan 7.16-17</vt:lpstr>
      <vt:lpstr>TEXTO BÍBLICO: Juan 7.18-19</vt:lpstr>
      <vt:lpstr>TEXTO BÍBLICO: Juan 7.20-21</vt:lpstr>
      <vt:lpstr>TEXTO BÍBLICO: Juan 7.22-23</vt:lpstr>
      <vt:lpstr>TEXTO BÍBLICO: Juan 7.24</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195</cp:revision>
  <dcterms:modified xsi:type="dcterms:W3CDTF">2023-08-27T14:48:48Z</dcterms:modified>
</cp:coreProperties>
</file>