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60" r:id="rId5"/>
    <p:sldId id="289" r:id="rId6"/>
    <p:sldId id="290" r:id="rId7"/>
    <p:sldId id="266" r:id="rId8"/>
    <p:sldId id="294" r:id="rId9"/>
    <p:sldId id="269" r:id="rId1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Lucas 14.1-6</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3234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«Entonces Jesús habló a los intérpretes de la Ley y a los fariseos,</a:t>
            </a:r>
          </a:p>
          <a:p>
            <a:r>
              <a:rPr lang="es-ES" dirty="0">
                <a:latin typeface="Cambria" panose="02040503050406030204" pitchFamily="18" charset="0"/>
                <a:ea typeface="Cambria" panose="02040503050406030204" pitchFamily="18" charset="0"/>
              </a:rPr>
              <a:t>diciendo: ¿Es lícito sanar en sábado? Pero ellos callaron. Él,</a:t>
            </a:r>
          </a:p>
          <a:p>
            <a:r>
              <a:rPr lang="es-ES" dirty="0">
                <a:latin typeface="Cambria" panose="02040503050406030204" pitchFamily="18" charset="0"/>
                <a:ea typeface="Cambria" panose="02040503050406030204" pitchFamily="18" charset="0"/>
              </a:rPr>
              <a:t>tomándolo, lo sanó y lo despidió». </a:t>
            </a:r>
          </a:p>
          <a:p>
            <a:pPr algn="r"/>
            <a:r>
              <a:rPr lang="en-US" dirty="0">
                <a:latin typeface="Cambria" panose="02040503050406030204" pitchFamily="18" charset="0"/>
                <a:ea typeface="Cambria" panose="02040503050406030204" pitchFamily="18" charset="0"/>
              </a:rPr>
              <a:t>Lucas 14.3-4</a:t>
            </a:r>
            <a:endParaRPr dirty="0">
              <a:latin typeface="Cambria" panose="02040503050406030204" pitchFamily="18" charset="0"/>
              <a:ea typeface="Cambria" panose="02040503050406030204" pitchFamily="18" charset="0"/>
            </a:endParaRP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2</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¿ES LÍCITO SANAR EL SÁBADO?</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300" b="0" i="0" u="none" strike="noStrike" baseline="0" dirty="0">
                <a:latin typeface="Cambria" panose="02040503050406030204" pitchFamily="18" charset="0"/>
              </a:rPr>
              <a:t>Descubrir una vez más la trascendencia del amor de Dios por </a:t>
            </a:r>
            <a:r>
              <a:rPr lang="es-PR" sz="2300" b="0" i="0" u="none" strike="noStrike" baseline="0" dirty="0">
                <a:latin typeface="Cambria" panose="02040503050406030204" pitchFamily="18" charset="0"/>
              </a:rPr>
              <a:t>encima de observancias legalistas.</a:t>
            </a:r>
          </a:p>
          <a:p>
            <a:pPr algn="l"/>
            <a:r>
              <a:rPr lang="es-ES" sz="2300" b="0" i="0" u="none" strike="noStrike" baseline="0" dirty="0">
                <a:latin typeface="Cambria" panose="02040503050406030204" pitchFamily="18" charset="0"/>
              </a:rPr>
              <a:t>Recalcar el valor mesiánico de Jesús en cumplir con la voluntad del Padre sanando a los enfermos.</a:t>
            </a:r>
          </a:p>
          <a:p>
            <a:pPr algn="l"/>
            <a:r>
              <a:rPr lang="es-ES" sz="2300" b="0" i="0" u="none" strike="noStrike" baseline="0" dirty="0">
                <a:latin typeface="Cambria" panose="02040503050406030204" pitchFamily="18" charset="0"/>
              </a:rPr>
              <a:t>Destacar que lo santo de Dios no nos enajena de él, sino que actúa en beneficio de nuestro desarrollo espiritual.</a:t>
            </a:r>
          </a:p>
          <a:p>
            <a:pPr algn="l"/>
            <a:r>
              <a:rPr lang="es-ES" sz="2300" b="0" i="0" u="none" strike="noStrike" baseline="0" dirty="0">
                <a:latin typeface="Cambria" panose="02040503050406030204" pitchFamily="18" charset="0"/>
              </a:rPr>
              <a:t>Enfatizar que la voluntad sanadora de Dios está disponible en todo tiempo y que las instituciones religiosas o de otra naturaleza existen para servir a las personas.</a:t>
            </a:r>
            <a:endParaRPr lang="es-ES" sz="23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300" b="1" i="0" u="none" strike="noStrike" baseline="0" dirty="0">
                <a:latin typeface="Cambria-Bold"/>
              </a:rPr>
              <a:t>Hidropesía: </a:t>
            </a:r>
            <a:r>
              <a:rPr lang="es-ES" sz="2300" b="0" i="0" u="none" strike="noStrike" baseline="0" dirty="0">
                <a:latin typeface="Cambria" panose="02040503050406030204" pitchFamily="18" charset="0"/>
              </a:rPr>
              <a:t>Es una excesiva retención de líquidos que produce </a:t>
            </a:r>
            <a:r>
              <a:rPr lang="es-PR" sz="2300" b="0" i="0" u="none" strike="noStrike" baseline="0" dirty="0">
                <a:latin typeface="Cambria" panose="02040503050406030204" pitchFamily="18" charset="0"/>
              </a:rPr>
              <a:t>la hinchazón del cuerpo.</a:t>
            </a:r>
          </a:p>
          <a:p>
            <a:pPr algn="l"/>
            <a:r>
              <a:rPr lang="es-ES" sz="2300" b="1" i="0" u="none" strike="noStrike" baseline="0" dirty="0">
                <a:latin typeface="Cambria-Bold"/>
              </a:rPr>
              <a:t>Gobernante: </a:t>
            </a:r>
            <a:r>
              <a:rPr lang="es-ES" sz="2300" b="0" i="0" u="none" strike="noStrike" baseline="0" dirty="0">
                <a:latin typeface="Cambria" panose="02040503050406030204" pitchFamily="18" charset="0"/>
              </a:rPr>
              <a:t>Muchos fariseos ejercieron como gobernantes importantes </a:t>
            </a:r>
            <a:r>
              <a:rPr lang="es-PR" sz="2300" b="0" i="0" u="none" strike="noStrike" baseline="0" dirty="0">
                <a:latin typeface="Cambria" panose="02040503050406030204" pitchFamily="18" charset="0"/>
              </a:rPr>
              <a:t>e influyentes.</a:t>
            </a:r>
          </a:p>
          <a:p>
            <a:pPr algn="l"/>
            <a:r>
              <a:rPr lang="es-PR" sz="2300" b="1" i="0" u="none" strike="noStrike" baseline="0" dirty="0">
                <a:latin typeface="Cambria-Bold"/>
              </a:rPr>
              <a:t>Sábado: </a:t>
            </a:r>
            <a:r>
              <a:rPr lang="es-PR" sz="2300" b="0" i="0" u="none" strike="noStrike" baseline="0" dirty="0">
                <a:latin typeface="Cambria" panose="02040503050406030204" pitchFamily="18" charset="0"/>
              </a:rPr>
              <a:t>Su sentido original es descanso. Fiesta religiosa de </a:t>
            </a:r>
            <a:r>
              <a:rPr lang="es-ES" sz="2300" b="0" i="0" u="none" strike="noStrike" baseline="0" dirty="0">
                <a:latin typeface="Cambria" panose="02040503050406030204" pitchFamily="18" charset="0"/>
              </a:rPr>
              <a:t>los israelitas que se celebra el séptimo día de la semana. Tiene como significado descansar de los trabajos realizados durante </a:t>
            </a:r>
            <a:r>
              <a:rPr lang="es-PR" sz="2300" b="0" i="0" u="none" strike="noStrike" baseline="0" dirty="0">
                <a:latin typeface="Cambria" panose="02040503050406030204" pitchFamily="18" charset="0"/>
              </a:rPr>
              <a:t>la semana.</a:t>
            </a:r>
            <a:endParaRPr lang="es-ES" sz="2300" b="0" i="0" u="none" strike="noStrike" baseline="0" dirty="0">
              <a:latin typeface="Cambria" panose="02040503050406030204" pitchFamily="18" charset="0"/>
            </a:endParaRP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14.1-2</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522674"/>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 Aconteció que un sábado Jesús entró a comer en casa de un gobernante fariseo, y ellos lo </a:t>
            </a:r>
            <a:r>
              <a:rPr lang="es-PR" sz="2100" b="0" i="0" u="none" strike="noStrike" baseline="0" dirty="0">
                <a:latin typeface="Cambria" panose="02040503050406030204" pitchFamily="18" charset="0"/>
              </a:rPr>
              <a:t>acechaban.</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Y estaba delante de él un hombre </a:t>
            </a:r>
            <a:r>
              <a:rPr lang="es-PR" sz="2100" b="0" i="0" u="none" strike="noStrike" baseline="0" dirty="0">
                <a:latin typeface="Cambria" panose="02040503050406030204" pitchFamily="18" charset="0"/>
              </a:rPr>
              <a:t>hidrópico.</a:t>
            </a:r>
            <a:endParaRPr sz="2100" dirty="0"/>
          </a:p>
        </p:txBody>
      </p:sp>
      <p:sp>
        <p:nvSpPr>
          <p:cNvPr id="122" name="VP…"/>
          <p:cNvSpPr txBox="1"/>
          <p:nvPr/>
        </p:nvSpPr>
        <p:spPr>
          <a:xfrm>
            <a:off x="6443496" y="2522675"/>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 Sucedió que un sábado Jesús fue a comer a casa de un jefe fariseo, y otros fariseos lo estaban </a:t>
            </a:r>
            <a:r>
              <a:rPr lang="es-PR" sz="2100" b="0" i="0" u="none" strike="noStrike" baseline="0" dirty="0">
                <a:latin typeface="Cambria" panose="02040503050406030204" pitchFamily="18" charset="0"/>
              </a:rPr>
              <a:t>espiando.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También estaba allí, delante de él, un hombre enfermo de </a:t>
            </a:r>
            <a:r>
              <a:rPr lang="es-PR" sz="2100" b="0" i="0" u="none" strike="noStrike" baseline="0" dirty="0">
                <a:latin typeface="Cambria" panose="02040503050406030204" pitchFamily="18" charset="0"/>
              </a:rPr>
              <a:t>hidropesía.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14.3-4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6" y="2523229"/>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 Entonces Jesús habló a los intérpretes de la Ley y a los fariseos, </a:t>
            </a:r>
            <a:r>
              <a:rPr lang="es-PR" sz="2100" b="0" i="0" u="none" strike="noStrike" baseline="0" dirty="0">
                <a:latin typeface="Cambria" panose="02040503050406030204" pitchFamily="18" charset="0"/>
              </a:rPr>
              <a:t>diciendo: —¿Es lícito sanar en sábado?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 Pero ellos callaron. Él, tomándolo, lo sanó y lo despidió.</a:t>
            </a:r>
            <a:endParaRPr sz="2100" dirty="0"/>
          </a:p>
        </p:txBody>
      </p:sp>
      <p:sp>
        <p:nvSpPr>
          <p:cNvPr id="122" name="VP…"/>
          <p:cNvSpPr txBox="1"/>
          <p:nvPr/>
        </p:nvSpPr>
        <p:spPr>
          <a:xfrm>
            <a:off x="6443496" y="2523229"/>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 Jesús les preguntó a los maestros de la ley y a los fariseos: —¿Se permite sanar en sábado a </a:t>
            </a:r>
            <a:r>
              <a:rPr lang="es-PR" sz="2100" b="0" i="0" u="none" strike="noStrike" baseline="0" dirty="0">
                <a:latin typeface="Cambria" panose="02040503050406030204" pitchFamily="18" charset="0"/>
              </a:rPr>
              <a:t>un enfermo, o no?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 Pero ellos se quedaron callados. Entonces él tomó al enfermo, lo sanó y le dijo que se fuera.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Lucas 14.5-6</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2342597"/>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 Y dirigiéndose a ellos, dijo: —¿Quién de vosotros, si su asno o su buey cae en algún pozo, no lo </a:t>
            </a:r>
            <a:r>
              <a:rPr lang="es-PR" sz="2100" b="0" i="0" u="none" strike="noStrike" baseline="0" dirty="0">
                <a:latin typeface="Cambria" panose="02040503050406030204" pitchFamily="18" charset="0"/>
              </a:rPr>
              <a:t>saca inmediatamente, aunque sea sábado?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Y no le podían replicar a estas </a:t>
            </a:r>
            <a:r>
              <a:rPr lang="es-PR" sz="2100" b="0" i="0" u="none" strike="noStrike" baseline="0" dirty="0">
                <a:latin typeface="Cambria" panose="02040503050406030204" pitchFamily="18" charset="0"/>
              </a:rPr>
              <a:t>cosas.</a:t>
            </a:r>
            <a:endParaRPr lang="es-ES" sz="2100" dirty="0"/>
          </a:p>
        </p:txBody>
      </p:sp>
      <p:sp>
        <p:nvSpPr>
          <p:cNvPr id="122" name="VP…"/>
          <p:cNvSpPr txBox="1"/>
          <p:nvPr/>
        </p:nvSpPr>
        <p:spPr>
          <a:xfrm>
            <a:off x="6443498" y="2342597"/>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5 Y a los fariseos les dijo: —¿Quién de ustedes, si su hijo o su buey se cae a un pozo, no lo saca en seguida, </a:t>
            </a:r>
            <a:r>
              <a:rPr lang="es-PR" sz="2100" b="0" i="0" u="none" strike="noStrike" baseline="0" dirty="0">
                <a:latin typeface="Cambria" panose="02040503050406030204" pitchFamily="18" charset="0"/>
              </a:rPr>
              <a:t>aunque sea sábado?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Y no pudieron contestarle nada.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991847"/>
            <a:ext cx="8686800" cy="40987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Jesús se siente en libertad para sanar en sábado y lo hace para el </a:t>
            </a:r>
            <a:r>
              <a:rPr lang="es-PR" sz="2100" b="0" i="0" u="none" strike="noStrike" baseline="0" dirty="0">
                <a:latin typeface="Cambria" panose="02040503050406030204" pitchFamily="18" charset="0"/>
              </a:rPr>
              <a:t>beneficio de los seres humanos.</a:t>
            </a:r>
          </a:p>
          <a:p>
            <a:pPr algn="l"/>
            <a:r>
              <a:rPr lang="es-ES" sz="2100" b="0" i="0" u="none" strike="noStrike" baseline="0" dirty="0">
                <a:latin typeface="Cambria" panose="02040503050406030204" pitchFamily="18" charset="0"/>
              </a:rPr>
              <a:t>A partir de Cristo, el sábado alcanza otro significado: en él también se disfruta del tiempo de la salvación para todos.</a:t>
            </a:r>
          </a:p>
          <a:p>
            <a:pPr algn="l"/>
            <a:r>
              <a:rPr lang="es-ES" sz="2100" b="0" i="0" u="none" strike="noStrike" baseline="0" dirty="0">
                <a:latin typeface="Cambria" panose="02040503050406030204" pitchFamily="18" charset="0"/>
              </a:rPr>
              <a:t>Lo más sagrado para Dios son los seres humanos, por lo tanto, no hay institución por sagrada que sea que pueda obstaculizar el ejercicio del amor y de la justicia de Dios en beneficio nuestro. En Marcos 2.27-28 Jesús afirma: «El día de reposo fue hecho por causa del hombre y no el hombre por causa del día de reposo. Por tanto, el Hijo del Hombre es Señor aun del día de reposo».</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224216"/>
            <a:ext cx="8686800" cy="36340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El sábado de Dios define su carácter creador constante para el bienestar de la humanidad. Dios hace un llamado a vivir la fiesta sabática centrada en el amor que nos alcanza a todos para crear paradigmas conductuales nuevos, rompiendo barreras separatistas, hechos como somos para la solidaridad interhumana. ¡En el sábado, el amor de Dios nos ubica en la ruta interminable de su voluntad restauradora!</a:t>
            </a:r>
          </a:p>
          <a:p>
            <a:pPr algn="l"/>
            <a:r>
              <a:rPr lang="es-ES" sz="2100" b="0" i="0" u="none" strike="noStrike" baseline="0" dirty="0">
                <a:latin typeface="Cambria" panose="02040503050406030204" pitchFamily="18" charset="0"/>
              </a:rPr>
              <a:t>El Dios que en Cristo vino a buscar y a salvar lo que se había perdido santifica el tiempo para encarnar en él su praxis evangélica de justicia </a:t>
            </a:r>
            <a:r>
              <a:rPr lang="es-PR" sz="2100" b="0" i="0" u="none" strike="noStrike" baseline="0" dirty="0">
                <a:latin typeface="Cambria" panose="02040503050406030204" pitchFamily="18" charset="0"/>
              </a:rPr>
              <a:t>y amor.</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578704"/>
            <a:ext cx="9236076" cy="21871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300" b="0" i="1" u="none" strike="noStrike" baseline="0" dirty="0">
                <a:latin typeface="Cambria-Italic"/>
              </a:rPr>
              <a:t>Señor, ayúdanos a entender que en todo momento podemos contar contigo. Tú eres Dios siempre presente. En ti están nuestros tiempos y en medio de ellos tú siempre actúas en nuestro beneficio. Te damos gracias, Señor, por ubicarnos al centro de tu voluntad sanadora. Porque viniste un día para amarnos, Señor. Solo para amarnos. Amén.</a:t>
            </a:r>
            <a:endParaRPr sz="23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468</TotalTime>
  <Words>765</Words>
  <Application>Microsoft Office PowerPoint</Application>
  <PresentationFormat>Widescreen</PresentationFormat>
  <Paragraphs>59</Paragraphs>
  <Slides>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2 ¿ES LÍCITO SANAR EL SÁBADO?</vt:lpstr>
      <vt:lpstr>OBJETIVOS</vt:lpstr>
      <vt:lpstr>VOCABULARIO</vt:lpstr>
      <vt:lpstr>TEXTO BÍBLICO: Lucas 14.1-2</vt:lpstr>
      <vt:lpstr>TEXTO BÍBLICO: Lucas 14.3-4</vt:lpstr>
      <vt:lpstr>TEXTO BÍBLICO: Lucas 14.5-6</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184</cp:revision>
  <dcterms:modified xsi:type="dcterms:W3CDTF">2023-08-27T14:19:06Z</dcterms:modified>
</cp:coreProperties>
</file>