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26</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nos llama a la luz</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1 Pedro 2.1-10</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 «Pero vosotros sois linaje escogido, real sacerdocio, nación santa, pueblo adquirido por Dios, para que anunciéis las virtudes de aquel que os llamó de las tinieblas a su luz admirable». 1 Pedro 2.9</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819486"/>
            <a:ext cx="8686800" cy="43027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Solo una persona convertida puede ser formada espiritualmente; y solo una persona formada espiritualmente puede perseverar en la fe de Jesucristo.   </a:t>
            </a:r>
          </a:p>
          <a:p>
            <a:pPr marL="240631" indent="-240631" defTabSz="443991">
              <a:lnSpc>
                <a:spcPct val="120000"/>
              </a:lnSpc>
              <a:spcBef>
                <a:spcPts val="600"/>
              </a:spcBef>
              <a:buSzPct val="100000"/>
              <a:buChar char="•"/>
              <a:defRPr sz="2200">
                <a:latin typeface="Cambria"/>
                <a:ea typeface="Cambria"/>
                <a:cs typeface="Cambria"/>
                <a:sym typeface="Cambria"/>
              </a:defRPr>
            </a:pPr>
            <a:r>
              <a:t>La iglesia necesita ser la buena nodriza que provee la «leche espiritual no adulterada» a los nuevos creyentes para que puedan crecer y perseverar en la fe de Jesucristo. </a:t>
            </a:r>
          </a:p>
          <a:p>
            <a:pPr marL="240631" indent="-240631" defTabSz="443991">
              <a:lnSpc>
                <a:spcPct val="120000"/>
              </a:lnSpc>
              <a:spcBef>
                <a:spcPts val="600"/>
              </a:spcBef>
              <a:buSzPct val="100000"/>
              <a:buChar char="•"/>
              <a:defRPr sz="2200">
                <a:latin typeface="Cambria"/>
                <a:ea typeface="Cambria"/>
                <a:cs typeface="Cambria"/>
                <a:sym typeface="Cambria"/>
              </a:defRPr>
            </a:pPr>
            <a:r>
              <a:t>Dios invita a la humanidad pecadora a formar parte su pueblo.</a:t>
            </a:r>
          </a:p>
        </p:txBody>
      </p:sp>
      <p:pic>
        <p:nvPicPr>
          <p:cNvPr id="15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341033"/>
            <a:ext cx="8686800" cy="3835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El Nuevo Testamento nos enseña que por medio de la obra de Jesucristo ahora las personas que no son judías en términos étnicos y culturales han sido incluidas en el pacto con Dios. </a:t>
            </a:r>
          </a:p>
          <a:p>
            <a:pPr marL="270710" indent="-270710" defTabSz="443991">
              <a:lnSpc>
                <a:spcPct val="120000"/>
              </a:lnSpc>
              <a:spcBef>
                <a:spcPts val="600"/>
              </a:spcBef>
              <a:buSzPct val="100000"/>
              <a:buChar char="•"/>
              <a:defRPr sz="2500">
                <a:latin typeface="Cambria"/>
                <a:ea typeface="Cambria"/>
                <a:cs typeface="Cambria"/>
                <a:sym typeface="Cambria"/>
              </a:defRPr>
            </a:pPr>
            <a:r>
              <a:t>Aunque en la Biblia se habla de un antiguo y de un nuevo pacto, plasmados en el Antiguo y el Nuevo Testamento, en realidad hay un solo pacto entre Dios y la humanidad.</a:t>
            </a:r>
          </a:p>
          <a:p>
            <a:pPr marL="270710" indent="-270710" defTabSz="443991">
              <a:lnSpc>
                <a:spcPct val="120000"/>
              </a:lnSpc>
              <a:spcBef>
                <a:spcPts val="600"/>
              </a:spcBef>
              <a:buSzPct val="100000"/>
              <a:buChar char="•"/>
              <a:defRPr sz="2500">
                <a:latin typeface="Cambria"/>
                <a:ea typeface="Cambria"/>
                <a:cs typeface="Cambria"/>
                <a:sym typeface="Cambria"/>
              </a:defRPr>
            </a:pPr>
            <a:r>
              <a:t>Las profecías del Antiguo Testamento se han cumplido en la persona y el ministerio de Jesús de Nazaret.</a:t>
            </a:r>
          </a:p>
        </p:txBody>
      </p:sp>
      <p:pic>
        <p:nvPicPr>
          <p:cNvPr id="16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7"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8"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909212"/>
            <a:ext cx="9236076" cy="2311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Buen Dios, te alabamos y te bendecimos con amor. Te damos gracias por invitarnos a entrar en una relación de pacto contigo. Gracias por convocarnos a ser parte de tu pueblo. Te pedimos que nos ayudes a atesorar todos los dones que nos has dado por medio de la obra de Jesucristo, nuestro Señor y Salvador, en cuyo nombre oramos. Amén.</a:t>
            </a:r>
          </a:p>
        </p:txBody>
      </p:sp>
      <p:pic>
        <p:nvPicPr>
          <p:cNvPr id="169"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646136" y="2310165"/>
            <a:ext cx="9432599" cy="3327189"/>
          </a:xfrm>
          <a:prstGeom prst="rect">
            <a:avLst/>
          </a:prstGeom>
        </p:spPr>
        <p:txBody>
          <a:bodyPr/>
          <a:lstStyle/>
          <a:p>
            <a:pPr marL="258077" indent="-258077" defTabSz="455675">
              <a:lnSpc>
                <a:spcPct val="100000"/>
              </a:lnSpc>
              <a:spcBef>
                <a:spcPts val="400"/>
              </a:spcBef>
              <a:buFontTx/>
              <a:defRPr sz="2964">
                <a:latin typeface="Cambria"/>
                <a:ea typeface="Cambria"/>
                <a:cs typeface="Cambria"/>
                <a:sym typeface="Cambria"/>
              </a:defRPr>
            </a:pPr>
            <a:r>
              <a:t>Afirmar que Dios invita a la humanidad pecadora a formar parte del pueblo de Dios.</a:t>
            </a:r>
          </a:p>
          <a:p>
            <a:pPr marL="258077" indent="-258077" defTabSz="455675">
              <a:lnSpc>
                <a:spcPct val="100000"/>
              </a:lnSpc>
              <a:spcBef>
                <a:spcPts val="400"/>
              </a:spcBef>
              <a:buFontTx/>
              <a:defRPr sz="2964">
                <a:latin typeface="Cambria"/>
                <a:ea typeface="Cambria"/>
                <a:cs typeface="Cambria"/>
                <a:sym typeface="Cambria"/>
              </a:defRPr>
            </a:pPr>
            <a:r>
              <a:t>Identificar la conexión entre el pacto con Israel y el nuevo pacto.</a:t>
            </a:r>
          </a:p>
          <a:p>
            <a:pPr marL="258077" indent="-258077" defTabSz="455675">
              <a:lnSpc>
                <a:spcPct val="100000"/>
              </a:lnSpc>
              <a:spcBef>
                <a:spcPts val="400"/>
              </a:spcBef>
              <a:buFontTx/>
              <a:defRPr sz="2964">
                <a:latin typeface="Cambria"/>
                <a:ea typeface="Cambria"/>
                <a:cs typeface="Cambria"/>
                <a:sym typeface="Cambria"/>
              </a:defRPr>
            </a:pPr>
            <a:r>
              <a:t>Celebrar el cumplimiento de las profecías del Antiguo Testamento en la persona y el ministerio de Jesús de Nazaret.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438150">
              <a:lnSpc>
                <a:spcPct val="100000"/>
              </a:lnSpc>
              <a:spcBef>
                <a:spcPts val="400"/>
              </a:spcBef>
              <a:buSzTx/>
              <a:buNone/>
              <a:defRPr b="1" sz="2550">
                <a:solidFill>
                  <a:srgbClr val="3B3838"/>
                </a:solidFill>
                <a:latin typeface="Cambria"/>
                <a:ea typeface="Cambria"/>
                <a:cs typeface="Cambria"/>
                <a:sym typeface="Cambria"/>
              </a:defRPr>
            </a:pPr>
            <a:r>
              <a:t>Maledicencia:</a:t>
            </a:r>
            <a:r>
              <a:rPr b="0"/>
              <a:t> El acto de atentar de palabra contra la reputación de otro. Si no tienen ningún fundamento en la realidad, la maledicencia se convierte entonces en una calumnia.</a:t>
            </a:r>
            <a:endParaRPr b="0"/>
          </a:p>
          <a:p>
            <a:pPr marL="0" indent="0" defTabSz="438150">
              <a:lnSpc>
                <a:spcPct val="100000"/>
              </a:lnSpc>
              <a:spcBef>
                <a:spcPts val="400"/>
              </a:spcBef>
              <a:buSzTx/>
              <a:buNone/>
              <a:defRPr b="1" sz="2550">
                <a:solidFill>
                  <a:srgbClr val="3B3838"/>
                </a:solidFill>
                <a:latin typeface="Cambria"/>
                <a:ea typeface="Cambria"/>
                <a:cs typeface="Cambria"/>
                <a:sym typeface="Cambria"/>
              </a:defRPr>
            </a:pPr>
            <a:endParaRPr b="0"/>
          </a:p>
          <a:p>
            <a:pPr marL="0" indent="0" defTabSz="438150">
              <a:lnSpc>
                <a:spcPct val="100000"/>
              </a:lnSpc>
              <a:spcBef>
                <a:spcPts val="400"/>
              </a:spcBef>
              <a:buSzTx/>
              <a:buNone/>
              <a:defRPr b="1" sz="2550">
                <a:solidFill>
                  <a:srgbClr val="3B3838"/>
                </a:solidFill>
                <a:latin typeface="Cambria"/>
                <a:ea typeface="Cambria"/>
                <a:cs typeface="Cambria"/>
                <a:sym typeface="Cambria"/>
              </a:defRPr>
            </a:pPr>
            <a:r>
              <a:t>Piedra del ángulo:</a:t>
            </a:r>
            <a:r>
              <a:rPr b="0"/>
              <a:t> Término arquitectónico utilizado en el Nuevo Testamento como una metáfora para Cristo. Pedro utiliza pasajes del Antiguo Testamento en una compleja analogía, refiriéndose a creyentes individuales como «piedras» en una casa espiritual donde Cristo es la esquina de la base.</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Misericordia: </a:t>
            </a:r>
            <a:r>
              <a:rPr b="0"/>
              <a:t>La disposición generosa de perdonar a alguien, o de ofrecer ayuda, auxilio o asistencia al necesitado. Es una cualidad esencial de Dios y debe ser también una característica del cristiano.</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Pedro 2.1-2</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619249" y="2038720"/>
            <a:ext cx="4300539" cy="3835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300">
                <a:latin typeface="Cambria"/>
                <a:ea typeface="Cambria"/>
                <a:cs typeface="Cambria"/>
                <a:sym typeface="Cambria"/>
              </a:defRPr>
            </a:pPr>
            <a:r>
              <a:t>RVR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 Desechad, pues, toda malicia, todo engaño, hipocresía, envidias y toda maledicencia,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2  y desead, como niños recién nacidos, la leche espiritual no adulterada, para que por ella crezcáis para salvación,</a:t>
            </a:r>
          </a:p>
        </p:txBody>
      </p:sp>
      <p:sp>
        <p:nvSpPr>
          <p:cNvPr id="122" name="VP…"/>
          <p:cNvSpPr txBox="1"/>
          <p:nvPr/>
        </p:nvSpPr>
        <p:spPr>
          <a:xfrm>
            <a:off x="6392692" y="2004059"/>
            <a:ext cx="5023442" cy="37642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»Por lo tanto, despójense de toda clase de maldad, todo engaño, hipocresía y envidia, y toda clase de chismes.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Como niños recién nacidos, busquen con ansia la leche espiritual pura, para que por medio de ella crezcan y tengan salvación, </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Pedro 2.3-4</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619249" y="2089944"/>
            <a:ext cx="4300539" cy="3492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300">
                <a:latin typeface="Cambria"/>
                <a:ea typeface="Cambria"/>
                <a:cs typeface="Cambria"/>
                <a:sym typeface="Cambria"/>
              </a:defRPr>
            </a:pPr>
            <a:r>
              <a:t>RVR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3  ya que habéis gustado la bondad del Señor.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4  Acercándoos a él, piedra viva, desechada ciertamente por los hombres, pero para Dios escogida y preciosa, </a:t>
            </a:r>
          </a:p>
        </p:txBody>
      </p:sp>
      <p:sp>
        <p:nvSpPr>
          <p:cNvPr id="129" name="VP…"/>
          <p:cNvSpPr txBox="1"/>
          <p:nvPr/>
        </p:nvSpPr>
        <p:spPr>
          <a:xfrm>
            <a:off x="6426559" y="1974374"/>
            <a:ext cx="5023442" cy="40284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3  ya que han gustado la bondad del Señor.</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4  Acérquense, pues, al Señor, la piedra viva que los hombres desecharon, pero que para Dios es una piedra escogida y de mucho valor. </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Pedro 2.5-6</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894416" y="2072106"/>
            <a:ext cx="4300539" cy="40665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1900">
                <a:latin typeface="Cambria"/>
                <a:ea typeface="Cambria"/>
                <a:cs typeface="Cambria"/>
                <a:sym typeface="Cambria"/>
              </a:defRPr>
            </a:pPr>
            <a:r>
              <a:t>RVR</a:t>
            </a:r>
          </a:p>
          <a:p>
            <a:pPr defTabSz="368045">
              <a:lnSpc>
                <a:spcPct val="110000"/>
              </a:lnSpc>
              <a:spcBef>
                <a:spcPts val="600"/>
              </a:spcBef>
              <a:defRPr sz="1900">
                <a:latin typeface="Cambria"/>
                <a:ea typeface="Cambria"/>
                <a:cs typeface="Cambria"/>
                <a:sym typeface="Cambria"/>
              </a:defRPr>
            </a:pPr>
          </a:p>
          <a:p>
            <a:pPr defTabSz="368045">
              <a:lnSpc>
                <a:spcPct val="110000"/>
              </a:lnSpc>
              <a:spcBef>
                <a:spcPts val="600"/>
              </a:spcBef>
              <a:defRPr sz="1900">
                <a:latin typeface="Cambria"/>
                <a:ea typeface="Cambria"/>
                <a:cs typeface="Cambria"/>
                <a:sym typeface="Cambria"/>
              </a:defRPr>
            </a:pPr>
            <a:r>
              <a:t>5  vosotros también, como piedras vivas, sed edificados como casa espiritual y sacerdocio santo, para ofrecer sacrificios espirituales aceptables a Dios por medio de Jesucristo. </a:t>
            </a:r>
          </a:p>
          <a:p>
            <a:pPr defTabSz="368045">
              <a:lnSpc>
                <a:spcPct val="110000"/>
              </a:lnSpc>
              <a:spcBef>
                <a:spcPts val="600"/>
              </a:spcBef>
              <a:defRPr sz="1900">
                <a:latin typeface="Cambria"/>
                <a:ea typeface="Cambria"/>
                <a:cs typeface="Cambria"/>
                <a:sym typeface="Cambria"/>
              </a:defRPr>
            </a:pPr>
          </a:p>
          <a:p>
            <a:pPr defTabSz="368045">
              <a:lnSpc>
                <a:spcPct val="110000"/>
              </a:lnSpc>
              <a:spcBef>
                <a:spcPts val="600"/>
              </a:spcBef>
              <a:defRPr sz="1900">
                <a:latin typeface="Cambria"/>
                <a:ea typeface="Cambria"/>
                <a:cs typeface="Cambria"/>
                <a:sym typeface="Cambria"/>
              </a:defRPr>
            </a:pPr>
            <a:r>
              <a:t>6  Por lo cual también dice la Escritura: «He aquí, pongo en Sión la principal piedra del ángulo, escogida, preciosa; el que crea en él, no será avergonzado.»</a:t>
            </a:r>
          </a:p>
        </p:txBody>
      </p:sp>
      <p:sp>
        <p:nvSpPr>
          <p:cNvPr id="136" name="VP…"/>
          <p:cNvSpPr txBox="1"/>
          <p:nvPr/>
        </p:nvSpPr>
        <p:spPr>
          <a:xfrm>
            <a:off x="6486181" y="2034006"/>
            <a:ext cx="4976147" cy="41427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1900">
                <a:latin typeface="Cambria"/>
                <a:ea typeface="Cambria"/>
                <a:cs typeface="Cambria"/>
                <a:sym typeface="Cambria"/>
              </a:defRPr>
            </a:pPr>
            <a:r>
              <a:t>VP</a:t>
            </a:r>
          </a:p>
          <a:p>
            <a:pPr defTabSz="368045">
              <a:lnSpc>
                <a:spcPct val="110000"/>
              </a:lnSpc>
              <a:spcBef>
                <a:spcPts val="600"/>
              </a:spcBef>
              <a:defRPr sz="1900">
                <a:latin typeface="Cambria"/>
                <a:ea typeface="Cambria"/>
                <a:cs typeface="Cambria"/>
                <a:sym typeface="Cambria"/>
              </a:defRPr>
            </a:pPr>
          </a:p>
          <a:p>
            <a:pPr defTabSz="368045">
              <a:lnSpc>
                <a:spcPct val="110000"/>
              </a:lnSpc>
              <a:spcBef>
                <a:spcPts val="600"/>
              </a:spcBef>
              <a:defRPr sz="1900">
                <a:latin typeface="Cambria"/>
                <a:ea typeface="Cambria"/>
                <a:cs typeface="Cambria"/>
                <a:sym typeface="Cambria"/>
              </a:defRPr>
            </a:pPr>
            <a:r>
              <a:t>5  De esta manera, Dios hará de ustedes, como de piedras vivas, un templo espiritual, un sacerdocio santo, que por medio de Jesucristo ofrezca sacrificios espirituales, agradables a Dios. </a:t>
            </a:r>
          </a:p>
          <a:p>
            <a:pPr defTabSz="368045">
              <a:lnSpc>
                <a:spcPct val="110000"/>
              </a:lnSpc>
              <a:spcBef>
                <a:spcPts val="600"/>
              </a:spcBef>
              <a:defRPr sz="1900">
                <a:latin typeface="Cambria"/>
                <a:ea typeface="Cambria"/>
                <a:cs typeface="Cambria"/>
                <a:sym typeface="Cambria"/>
              </a:defRPr>
            </a:pPr>
          </a:p>
          <a:p>
            <a:pPr defTabSz="368045">
              <a:lnSpc>
                <a:spcPct val="110000"/>
              </a:lnSpc>
              <a:spcBef>
                <a:spcPts val="600"/>
              </a:spcBef>
              <a:defRPr sz="1900">
                <a:latin typeface="Cambria"/>
                <a:ea typeface="Cambria"/>
                <a:cs typeface="Cambria"/>
                <a:sym typeface="Cambria"/>
              </a:defRPr>
            </a:pPr>
            <a:r>
              <a:t>6  Por eso también dice la Escritura:</a:t>
            </a:r>
          </a:p>
          <a:p>
            <a:pPr defTabSz="368045">
              <a:lnSpc>
                <a:spcPct val="110000"/>
              </a:lnSpc>
              <a:spcBef>
                <a:spcPts val="600"/>
              </a:spcBef>
              <a:defRPr sz="1900">
                <a:latin typeface="Cambria"/>
                <a:ea typeface="Cambria"/>
                <a:cs typeface="Cambria"/>
                <a:sym typeface="Cambria"/>
              </a:defRPr>
            </a:pPr>
            <a:r>
              <a:t> «Yo pongo en Sión una piedra que es la piedra principal, escogida y muy valiosa;el que confíe en ella no quedará defraudado.»</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Pedro 2.7-8</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05516" y="1951195"/>
            <a:ext cx="4300539"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7  Para vosotros, pues, los que creéis, él es precioso. En cambio para los que no creen: «La piedra que los edificadores desecharon</a:t>
            </a:r>
          </a:p>
          <a:p>
            <a:pPr defTabSz="368045">
              <a:lnSpc>
                <a:spcPct val="120000"/>
              </a:lnSpc>
              <a:defRPr sz="2000">
                <a:latin typeface="Cambria"/>
                <a:ea typeface="Cambria"/>
                <a:cs typeface="Cambria"/>
                <a:sym typeface="Cambria"/>
              </a:defRPr>
            </a:pPr>
            <a:r>
              <a:t>ha venido a ser la cabeza del ángulo»</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8  y:«Piedra de tropiezo y roca que hace caer.» Ellos, por su desobediencia, tropiezan en la palabra. ¡Ése es su destino! </a:t>
            </a:r>
          </a:p>
        </p:txBody>
      </p:sp>
      <p:sp>
        <p:nvSpPr>
          <p:cNvPr id="143" name="VP…"/>
          <p:cNvSpPr txBox="1"/>
          <p:nvPr/>
        </p:nvSpPr>
        <p:spPr>
          <a:xfrm>
            <a:off x="6595892" y="1775935"/>
            <a:ext cx="4602863" cy="45999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7  Para ustedes, que creen, esa piedra es de mucho valor; pero para los que no creen se cumple lo que dice la Escritura: «La piedra que los constructores despreciaron, se ha convertido en la piedra principal.»</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8  Y también esto otro: «Una roca, una piedra con la cual tropezarán.» Pues ellos tropiezan al no hacer caso del mensaje: ése es su merecido.</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Pedro 2.9-10</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890183" y="1755192"/>
            <a:ext cx="4300538" cy="4404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9  Pero vosotros sois linaje escogido, real sacerdocio, nación santa, pueblo adquirido por Dios, para que anunciéis las virtudes de aquel que os llamó de las tinieblas a su luz admirable.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10  Vosotros que en otro tiempo no erais pueblo, ahora sois pueblo de Dios; en otro tiempo no habíais alcanzado misericordia, ahora habéis alcanzado misericordia.</a:t>
            </a:r>
          </a:p>
        </p:txBody>
      </p:sp>
      <p:sp>
        <p:nvSpPr>
          <p:cNvPr id="150" name="VP…"/>
          <p:cNvSpPr txBox="1"/>
          <p:nvPr/>
        </p:nvSpPr>
        <p:spPr>
          <a:xfrm>
            <a:off x="6646692" y="1706085"/>
            <a:ext cx="4602863" cy="47396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9  Pero ustedes son una familia escogida, un sacerdocio al servicio del rey, una nación santa, un pueblo adquirido por Dios. Y esto es así para que anuncien las obras maravillosas de Dios, el cual los llamó a salir de la oscuridad para entrar en su luz maravillosa.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10  Ustedes antes ni siquiera eran pueblo, pero ahora son pueblo de Dios; antes Dios no les tenía compasión, pero ahora les tiene compasión.</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