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914400" y="1122362"/>
            <a:ext cx="103632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40"/>
            <a:ext cx="10515601"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4"/>
            <a:ext cx="10515601" cy="1500189"/>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7"/>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91" cy="823914"/>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1" y="1681163"/>
            <a:ext cx="5183190" cy="823914"/>
          </a:xfrm>
          <a:prstGeom prst="rect">
            <a:avLst/>
          </a:prstGeom>
        </p:spPr>
        <p:txBody>
          <a:bodyPr anchor="b"/>
          <a:lstStyle/>
          <a:p>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7"/>
            <a:ext cx="6172202"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7" y="2057400"/>
            <a:ext cx="3932240" cy="3811588"/>
          </a:xfrm>
          <a:prstGeom prst="rect">
            <a:avLst/>
          </a:prstGeom>
        </p:spPr>
        <p:txBody>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7"/>
            <a:ext cx="6172202" cy="4873627"/>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95178" y="6414761"/>
            <a:ext cx="258623" cy="248303"/>
          </a:xfrm>
          <a:prstGeom prst="rect">
            <a:avLst/>
          </a:prstGeom>
          <a:ln w="12700">
            <a:miter lim="400000"/>
          </a:ln>
        </p:spPr>
        <p:txBody>
          <a:bodyPr wrap="none" lIns="45718" tIns="45718" rIns="45718" bIns="45718" anchor="ctr">
            <a:spAutoFit/>
          </a:bodyPr>
          <a:lstStyle>
            <a:lvl1pPr algn="r">
              <a:defRPr sz="1200">
                <a:solidFill>
                  <a:srgbClr val="898989"/>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4.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portada ED 22-23.png" descr="portada ED 22-23.png"/>
          <p:cNvPicPr>
            <a:picLocks noChangeAspect="1"/>
          </p:cNvPicPr>
          <p:nvPr/>
        </p:nvPicPr>
        <p:blipFill>
          <a:blip r:embed="rId2">
            <a:extLst/>
          </a:blip>
          <a:srcRect l="0" t="4782" r="0" b="0"/>
          <a:stretch>
            <a:fillRect/>
          </a:stretch>
        </p:blipFill>
        <p:spPr>
          <a:xfrm>
            <a:off x="0" y="2207761"/>
            <a:ext cx="12192001" cy="5904790"/>
          </a:xfrm>
          <a:prstGeom prst="rect">
            <a:avLst/>
          </a:prstGeom>
          <a:ln w="12700">
            <a:miter lim="400000"/>
          </a:ln>
        </p:spPr>
      </p:pic>
      <p:sp>
        <p:nvSpPr>
          <p:cNvPr id="95" name="Title 1"/>
          <p:cNvSpPr txBox="1"/>
          <p:nvPr>
            <p:ph type="ctrTitle"/>
          </p:nvPr>
        </p:nvSpPr>
        <p:spPr>
          <a:xfrm>
            <a:off x="415607" y="13303"/>
            <a:ext cx="11192371" cy="2096344"/>
          </a:xfrm>
          <a:prstGeom prst="rect">
            <a:avLst/>
          </a:prstGeom>
        </p:spPr>
        <p:txBody>
          <a:bodyPr/>
          <a:lstStyle/>
          <a:p>
            <a:pPr algn="l">
              <a:defRPr b="1" sz="5000">
                <a:solidFill>
                  <a:srgbClr val="F9570F"/>
                </a:solidFill>
                <a:latin typeface="Futura PT Heavy"/>
                <a:ea typeface="Futura PT Heavy"/>
                <a:cs typeface="Futura PT Heavy"/>
                <a:sym typeface="Futura PT Heavy"/>
              </a:defRPr>
            </a:pPr>
            <a:r>
              <a:rPr>
                <a:solidFill>
                  <a:srgbClr val="52304C"/>
                </a:solidFill>
              </a:rPr>
              <a:t>Lección 25</a:t>
            </a:r>
            <a:endParaRPr>
              <a:solidFill>
                <a:srgbClr val="52304C"/>
              </a:solidFill>
            </a:endParaRPr>
          </a:p>
          <a:p>
            <a:pPr algn="l">
              <a:defRPr b="1" cap="all" sz="3400">
                <a:solidFill>
                  <a:srgbClr val="F9570F"/>
                </a:solidFill>
                <a:latin typeface="Futura PT Heavy"/>
                <a:ea typeface="Futura PT Heavy"/>
                <a:cs typeface="Futura PT Heavy"/>
                <a:sym typeface="Futura PT Heavy"/>
              </a:defRPr>
            </a:pPr>
            <a:r>
              <a:rPr b="0">
                <a:solidFill>
                  <a:srgbClr val="E7B66A"/>
                </a:solidFill>
                <a:latin typeface="Futura Bold"/>
                <a:ea typeface="Futura Bold"/>
                <a:cs typeface="Futura Bold"/>
                <a:sym typeface="Futura Bold"/>
              </a:rPr>
              <a:t>DIOS ESCOGE A LA GENTE POBRE</a:t>
            </a:r>
          </a:p>
        </p:txBody>
      </p:sp>
      <p:sp>
        <p:nvSpPr>
          <p:cNvPr id="96" name="Subtitle 2"/>
          <p:cNvSpPr txBox="1"/>
          <p:nvPr>
            <p:ph type="subTitle" sz="quarter" idx="1"/>
          </p:nvPr>
        </p:nvSpPr>
        <p:spPr>
          <a:xfrm>
            <a:off x="433386" y="2077414"/>
            <a:ext cx="4443416" cy="442915"/>
          </a:xfrm>
          <a:prstGeom prst="rect">
            <a:avLst/>
          </a:prstGeom>
        </p:spPr>
        <p:txBody>
          <a:bodyPr/>
          <a:lstStyle>
            <a:lvl1pPr algn="l" defTabSz="730605">
              <a:spcBef>
                <a:spcPts val="700"/>
              </a:spcBef>
              <a:defRPr i="1" sz="2162">
                <a:solidFill>
                  <a:srgbClr val="767171"/>
                </a:solidFill>
                <a:latin typeface="Futura"/>
                <a:ea typeface="Futura"/>
                <a:cs typeface="Futura"/>
                <a:sym typeface="Futura"/>
              </a:defRPr>
            </a:lvl1pPr>
          </a:lstStyle>
          <a:p>
            <a:pPr/>
            <a:r>
              <a:t>Santiago 2.1-12</a:t>
            </a:r>
          </a:p>
        </p:txBody>
      </p:sp>
      <p:sp>
        <p:nvSpPr>
          <p:cNvPr id="97" name="TextBox 3"/>
          <p:cNvSpPr txBox="1"/>
          <p:nvPr/>
        </p:nvSpPr>
        <p:spPr>
          <a:xfrm>
            <a:off x="10054907" y="6388100"/>
            <a:ext cx="1163413" cy="2946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pPr/>
            <a:r>
              <a:t>Año 31/Vol. 1</a:t>
            </a:r>
          </a:p>
        </p:txBody>
      </p:sp>
      <p:sp>
        <p:nvSpPr>
          <p:cNvPr id="98" name="TextBox 5"/>
          <p:cNvSpPr txBox="1"/>
          <p:nvPr/>
        </p:nvSpPr>
        <p:spPr>
          <a:xfrm>
            <a:off x="415607" y="2572762"/>
            <a:ext cx="9651438" cy="9677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defTabSz="584200">
              <a:defRPr sz="2000">
                <a:solidFill>
                  <a:srgbClr val="3B3838"/>
                </a:solidFill>
                <a:latin typeface="Cambria"/>
                <a:ea typeface="Cambria"/>
                <a:cs typeface="Cambria"/>
                <a:sym typeface="Cambria"/>
              </a:defRPr>
            </a:pPr>
            <a:r>
              <a:t>«Hermanos míos amados, oíd: ¿No ha elegido Dios a los pobres de este mundo, para que sean ricos en fe y herederos del reino que ha prometido a los que lo aman?». </a:t>
            </a:r>
          </a:p>
          <a:p>
            <a:pPr defTabSz="584200">
              <a:defRPr sz="2000">
                <a:solidFill>
                  <a:srgbClr val="3B3838"/>
                </a:solidFill>
                <a:latin typeface="Cambria"/>
                <a:ea typeface="Cambria"/>
                <a:cs typeface="Cambria"/>
                <a:sym typeface="Cambria"/>
              </a:defRPr>
            </a:pPr>
            <a:r>
              <a:t>Santiago 2.5</a:t>
            </a:r>
          </a:p>
        </p:txBody>
      </p:sp>
      <p:pic>
        <p:nvPicPr>
          <p:cNvPr id="99" name="Picture 2" descr="Picture 2"/>
          <p:cNvPicPr>
            <a:picLocks noChangeAspect="1"/>
          </p:cNvPicPr>
          <p:nvPr/>
        </p:nvPicPr>
        <p:blipFill>
          <a:blip r:embed="rId3">
            <a:extLst/>
          </a:blip>
          <a:stretch>
            <a:fillRect/>
          </a:stretch>
        </p:blipFill>
        <p:spPr>
          <a:xfrm>
            <a:off x="11104563" y="5891212"/>
            <a:ext cx="966789" cy="966789"/>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4"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Santiago 2.11-12</a:t>
            </a:r>
          </a:p>
        </p:txBody>
      </p:sp>
      <p:sp>
        <p:nvSpPr>
          <p:cNvPr id="155"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56" name="RVR…"/>
          <p:cNvSpPr txBox="1"/>
          <p:nvPr/>
        </p:nvSpPr>
        <p:spPr>
          <a:xfrm>
            <a:off x="1839383" y="1864307"/>
            <a:ext cx="4300538" cy="479044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RVR</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11  pues el que dijo: «No cometerás adulterio», también ha dicho: «No matarás». Ahora bien, si no cometes adulterio, pero matas, ya te has hecho transgresor de la Ley. </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12  Así hablad y así haced, como los que habéis de ser juzgados por la ley de la libertad,</a:t>
            </a:r>
          </a:p>
        </p:txBody>
      </p:sp>
      <p:sp>
        <p:nvSpPr>
          <p:cNvPr id="157" name="VP…"/>
          <p:cNvSpPr txBox="1"/>
          <p:nvPr/>
        </p:nvSpPr>
        <p:spPr>
          <a:xfrm>
            <a:off x="6646692" y="1825360"/>
            <a:ext cx="4602863" cy="4394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VP</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11  Pues el mismo Dios que dijo: «No cometas adulterio», dijo también: «No mates.» Así que, si uno no comete adulterio, pero mata, ya ha violado la ley. </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12  Ustedes deben hablar y portarse como quienes van a ser juzgados por la ley que nos trae libertad.</a:t>
            </a:r>
          </a:p>
        </p:txBody>
      </p:sp>
      <p:pic>
        <p:nvPicPr>
          <p:cNvPr id="158"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59"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62"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1819486"/>
            <a:ext cx="8686800" cy="43027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3991">
              <a:lnSpc>
                <a:spcPct val="120000"/>
              </a:lnSpc>
              <a:spcBef>
                <a:spcPts val="600"/>
              </a:spcBef>
              <a:defRPr sz="2200">
                <a:latin typeface="Cambria"/>
                <a:ea typeface="Cambria"/>
                <a:cs typeface="Cambria"/>
                <a:sym typeface="Cambria"/>
              </a:defRPr>
            </a:pPr>
          </a:p>
          <a:p>
            <a:pPr defTabSz="443991">
              <a:lnSpc>
                <a:spcPct val="120000"/>
              </a:lnSpc>
              <a:spcBef>
                <a:spcPts val="600"/>
              </a:spcBef>
              <a:defRPr sz="2200">
                <a:latin typeface="Cambria"/>
                <a:ea typeface="Cambria"/>
                <a:cs typeface="Cambria"/>
                <a:sym typeface="Cambria"/>
              </a:defRPr>
            </a:pPr>
            <a:r>
              <a:t>Esta lección afirma los siguientes puntos bíblicos, teológicos y pastorales:</a:t>
            </a:r>
          </a:p>
          <a:p>
            <a:pPr marL="240631" indent="-240631" defTabSz="443991">
              <a:lnSpc>
                <a:spcPct val="120000"/>
              </a:lnSpc>
              <a:spcBef>
                <a:spcPts val="600"/>
              </a:spcBef>
              <a:buSzPct val="100000"/>
              <a:buChar char="•"/>
              <a:defRPr sz="2200">
                <a:latin typeface="Cambria"/>
                <a:ea typeface="Cambria"/>
                <a:cs typeface="Cambria"/>
                <a:sym typeface="Cambria"/>
              </a:defRPr>
            </a:pPr>
            <a:r>
              <a:t>El carácter de Dios es la base de los valores, la conducta y las acciones de los creyentes. Todas las bondades que podamos practicar emanan de Dios; todas las virtudes surgen del carácter y de los valores divinos.</a:t>
            </a:r>
          </a:p>
          <a:p>
            <a:pPr marL="240631" indent="-240631" defTabSz="443991">
              <a:lnSpc>
                <a:spcPct val="120000"/>
              </a:lnSpc>
              <a:spcBef>
                <a:spcPts val="600"/>
              </a:spcBef>
              <a:buSzPct val="100000"/>
              <a:buChar char="•"/>
              <a:defRPr sz="2200">
                <a:latin typeface="Cambria"/>
                <a:ea typeface="Cambria"/>
                <a:cs typeface="Cambria"/>
                <a:sym typeface="Cambria"/>
              </a:defRPr>
            </a:pPr>
            <a:r>
              <a:t>La iglesia debe aceptar a los demás porque Dios los acepta; la iglesia no puede practicar la discriminación porque Dios no discrimina.</a:t>
            </a:r>
          </a:p>
          <a:p>
            <a:pPr marL="240631" indent="-240631" defTabSz="443991">
              <a:lnSpc>
                <a:spcPct val="120000"/>
              </a:lnSpc>
              <a:spcBef>
                <a:spcPts val="600"/>
              </a:spcBef>
              <a:buSzPct val="100000"/>
              <a:buChar char="•"/>
              <a:defRPr sz="2200">
                <a:latin typeface="Cambria"/>
                <a:ea typeface="Cambria"/>
                <a:cs typeface="Cambria"/>
                <a:sym typeface="Cambria"/>
              </a:defRPr>
            </a:pPr>
            <a:r>
              <a:t>Dios ama de manera especial a las personas pobres, que no tienen quien hable o actúe a su favor.  </a:t>
            </a:r>
          </a:p>
        </p:txBody>
      </p:sp>
      <p:pic>
        <p:nvPicPr>
          <p:cNvPr id="164"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65"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7"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68"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69"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955800" y="2798233"/>
            <a:ext cx="8686800" cy="2921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270710" indent="-270710" defTabSz="443991">
              <a:lnSpc>
                <a:spcPct val="120000"/>
              </a:lnSpc>
              <a:spcBef>
                <a:spcPts val="600"/>
              </a:spcBef>
              <a:buSzPct val="100000"/>
              <a:buChar char="•"/>
              <a:defRPr sz="2500">
                <a:latin typeface="Cambria"/>
                <a:ea typeface="Cambria"/>
                <a:cs typeface="Cambria"/>
                <a:sym typeface="Cambria"/>
              </a:defRPr>
            </a:pPr>
            <a:r>
              <a:t>El compromiso de Dios con las personas pobres llega a su punto alto en el ministerio de Jesús de Nazaret, quien era tan pobre que nació en un establo (Lc 2.7).</a:t>
            </a:r>
          </a:p>
          <a:p>
            <a:pPr marL="270710" indent="-270710" defTabSz="443991">
              <a:lnSpc>
                <a:spcPct val="120000"/>
              </a:lnSpc>
              <a:spcBef>
                <a:spcPts val="600"/>
              </a:spcBef>
              <a:buSzPct val="100000"/>
              <a:buChar char="•"/>
              <a:defRPr sz="2500">
                <a:latin typeface="Cambria"/>
                <a:ea typeface="Cambria"/>
                <a:cs typeface="Cambria"/>
                <a:sym typeface="Cambria"/>
              </a:defRPr>
            </a:pPr>
            <a:r>
              <a:t>La iglesia debe practicar la justicia en todas sus relaciones.</a:t>
            </a:r>
          </a:p>
          <a:p>
            <a:pPr marL="270710" indent="-270710" defTabSz="443991">
              <a:lnSpc>
                <a:spcPct val="120000"/>
              </a:lnSpc>
              <a:spcBef>
                <a:spcPts val="600"/>
              </a:spcBef>
              <a:buSzPct val="100000"/>
              <a:buChar char="•"/>
              <a:defRPr sz="2500">
                <a:latin typeface="Cambria"/>
                <a:ea typeface="Cambria"/>
                <a:cs typeface="Cambria"/>
                <a:sym typeface="Cambria"/>
              </a:defRPr>
            </a:pPr>
            <a:r>
              <a:t>Nuestra práctica de la fe debe ser congruente con nuestro discurso sobre la fe.</a:t>
            </a:r>
          </a:p>
        </p:txBody>
      </p:sp>
      <p:pic>
        <p:nvPicPr>
          <p:cNvPr id="170"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71"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3" name="Title 1"/>
          <p:cNvSpPr txBox="1"/>
          <p:nvPr>
            <p:ph type="title"/>
          </p:nvPr>
        </p:nvSpPr>
        <p:spPr>
          <a:xfrm>
            <a:off x="2259013" y="981075"/>
            <a:ext cx="3078164"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pPr/>
            <a:r>
              <a:t>ORACIÓN</a:t>
            </a:r>
          </a:p>
        </p:txBody>
      </p:sp>
      <p:sp>
        <p:nvSpPr>
          <p:cNvPr id="174" name="Straight Connector 5"/>
          <p:cNvSpPr/>
          <p:nvPr/>
        </p:nvSpPr>
        <p:spPr>
          <a:xfrm>
            <a:off x="2330450" y="1566862"/>
            <a:ext cx="6346827" cy="1"/>
          </a:xfrm>
          <a:prstGeom prst="line">
            <a:avLst/>
          </a:prstGeom>
          <a:ln w="25400">
            <a:solidFill>
              <a:schemeClr val="accent4"/>
            </a:solidFill>
            <a:miter/>
          </a:ln>
        </p:spPr>
        <p:txBody>
          <a:bodyPr lIns="45718" tIns="45718" rIns="45718" bIns="45718"/>
          <a:lstStyle/>
          <a:p>
            <a:pPr/>
          </a:p>
        </p:txBody>
      </p:sp>
      <p:sp>
        <p:nvSpPr>
          <p:cNvPr id="175"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77962" y="2680612"/>
            <a:ext cx="9236076" cy="2768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584200">
              <a:lnSpc>
                <a:spcPct val="120000"/>
              </a:lnSpc>
              <a:defRPr i="1" sz="2500">
                <a:latin typeface="Cambria"/>
                <a:ea typeface="Cambria"/>
                <a:cs typeface="Cambria"/>
                <a:sym typeface="Cambria"/>
              </a:defRPr>
            </a:lvl1pPr>
          </a:lstStyle>
          <a:p>
            <a:pPr/>
            <a:r>
              <a:t>Amoroso Dios, te damos gracias porque tú nos aceptas a pesar de nuestras maldades y nuestros pecados. Te damos gracias porque tú sabes amar y perdonar. Te damos gracias porque tú aceptas, bendices y transformas a las personas más pobres de nuestra sociedad. Te alabamos, te bendecimos y te damos todo honor, en el nombre de Jesús. Amén.</a:t>
            </a:r>
          </a:p>
        </p:txBody>
      </p:sp>
      <p:pic>
        <p:nvPicPr>
          <p:cNvPr id="176" name="Picture 2" descr="Picture 2"/>
          <p:cNvPicPr>
            <a:picLocks noChangeAspect="1"/>
          </p:cNvPicPr>
          <p:nvPr/>
        </p:nvPicPr>
        <p:blipFill>
          <a:blip r:embed="rId2">
            <a:extLst/>
          </a:blip>
          <a:stretch>
            <a:fillRect/>
          </a:stretch>
        </p:blipFill>
        <p:spPr>
          <a:xfrm>
            <a:off x="1192212" y="758825"/>
            <a:ext cx="1030288" cy="1030288"/>
          </a:xfrm>
          <a:prstGeom prst="rect">
            <a:avLst/>
          </a:prstGeom>
          <a:ln w="12700">
            <a:miter lim="400000"/>
          </a:ln>
        </p:spPr>
      </p:pic>
      <p:pic>
        <p:nvPicPr>
          <p:cNvPr id="177"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1" name="Title 1"/>
          <p:cNvSpPr txBox="1"/>
          <p:nvPr>
            <p:ph type="title"/>
          </p:nvPr>
        </p:nvSpPr>
        <p:spPr>
          <a:xfrm>
            <a:off x="2022474" y="1069975"/>
            <a:ext cx="3078166"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pPr/>
            <a:r>
              <a:t>OBJETIVOS</a:t>
            </a:r>
          </a:p>
        </p:txBody>
      </p:sp>
      <p:sp>
        <p:nvSpPr>
          <p:cNvPr id="102" name="Content Placeholder 2"/>
          <p:cNvSpPr txBox="1"/>
          <p:nvPr>
            <p:ph type="body" sz="half" idx="1"/>
          </p:nvPr>
        </p:nvSpPr>
        <p:spPr>
          <a:xfrm>
            <a:off x="1646136" y="2310165"/>
            <a:ext cx="9432599" cy="3327189"/>
          </a:xfrm>
          <a:prstGeom prst="rect">
            <a:avLst/>
          </a:prstGeom>
        </p:spPr>
        <p:txBody>
          <a:bodyPr/>
          <a:lstStyle/>
          <a:p>
            <a:pPr marL="268003" indent="-268003" defTabSz="473201">
              <a:lnSpc>
                <a:spcPct val="100000"/>
              </a:lnSpc>
              <a:spcBef>
                <a:spcPts val="400"/>
              </a:spcBef>
              <a:buFontTx/>
              <a:defRPr sz="3078">
                <a:latin typeface="Cambria"/>
                <a:ea typeface="Cambria"/>
                <a:cs typeface="Cambria"/>
                <a:sym typeface="Cambria"/>
              </a:defRPr>
            </a:pPr>
            <a:r>
              <a:t>Declarar que Dios no discrimina; Dios no hace acepción de personas.</a:t>
            </a:r>
          </a:p>
          <a:p>
            <a:pPr marL="268003" indent="-268003" defTabSz="473201">
              <a:lnSpc>
                <a:spcPct val="100000"/>
              </a:lnSpc>
              <a:spcBef>
                <a:spcPts val="400"/>
              </a:spcBef>
              <a:buFontTx/>
              <a:defRPr sz="3078">
                <a:latin typeface="Cambria"/>
                <a:ea typeface="Cambria"/>
                <a:cs typeface="Cambria"/>
                <a:sym typeface="Cambria"/>
              </a:defRPr>
            </a:pPr>
            <a:r>
              <a:t>Invitar a la iglesia a practicar la justicia en todas sus relaciones.</a:t>
            </a:r>
          </a:p>
          <a:p>
            <a:pPr marL="268003" indent="-268003" defTabSz="473201">
              <a:lnSpc>
                <a:spcPct val="100000"/>
              </a:lnSpc>
              <a:spcBef>
                <a:spcPts val="400"/>
              </a:spcBef>
              <a:buFontTx/>
              <a:defRPr sz="3078">
                <a:latin typeface="Cambria"/>
                <a:ea typeface="Cambria"/>
                <a:cs typeface="Cambria"/>
                <a:sym typeface="Cambria"/>
              </a:defRPr>
            </a:pPr>
            <a:r>
              <a:t>Recalcar la importancia de la congruencia entre nuestra práctica de la fe y nuestro discurso sobre la fe.</a:t>
            </a:r>
          </a:p>
        </p:txBody>
      </p:sp>
      <p:sp>
        <p:nvSpPr>
          <p:cNvPr id="103" name="Straight Connector 5"/>
          <p:cNvSpPr/>
          <p:nvPr/>
        </p:nvSpPr>
        <p:spPr>
          <a:xfrm flipV="1">
            <a:off x="2124074" y="1562100"/>
            <a:ext cx="7697790" cy="93665"/>
          </a:xfrm>
          <a:prstGeom prst="line">
            <a:avLst/>
          </a:prstGeom>
          <a:ln w="25400">
            <a:solidFill>
              <a:srgbClr val="7030A0"/>
            </a:solidFill>
            <a:miter/>
          </a:ln>
        </p:spPr>
        <p:txBody>
          <a:bodyPr lIns="45718" tIns="45718" rIns="45718" bIns="45718"/>
          <a:lstStyle/>
          <a:p>
            <a:pPr/>
          </a:p>
        </p:txBody>
      </p:sp>
      <p:pic>
        <p:nvPicPr>
          <p:cNvPr id="104" name="Picture 4" descr="Picture 4"/>
          <p:cNvPicPr>
            <a:picLocks noChangeAspect="1"/>
          </p:cNvPicPr>
          <p:nvPr/>
        </p:nvPicPr>
        <p:blipFill>
          <a:blip r:embed="rId2">
            <a:extLst/>
          </a:blip>
          <a:stretch>
            <a:fillRect/>
          </a:stretch>
        </p:blipFill>
        <p:spPr>
          <a:xfrm>
            <a:off x="755650" y="798512"/>
            <a:ext cx="1128713" cy="1128713"/>
          </a:xfrm>
          <a:prstGeom prst="rect">
            <a:avLst/>
          </a:prstGeom>
          <a:ln w="12700">
            <a:miter lim="400000"/>
          </a:ln>
        </p:spPr>
      </p:pic>
      <p:pic>
        <p:nvPicPr>
          <p:cNvPr id="105" name="Picture 4" descr="Picture 4"/>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7"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08" name="Content Placeholder 2"/>
          <p:cNvSpPr txBox="1"/>
          <p:nvPr>
            <p:ph type="body" idx="1"/>
          </p:nvPr>
        </p:nvSpPr>
        <p:spPr>
          <a:xfrm>
            <a:off x="1378604" y="2578679"/>
            <a:ext cx="9312554" cy="3645070"/>
          </a:xfrm>
          <a:prstGeom prst="rect">
            <a:avLst/>
          </a:prstGeom>
        </p:spPr>
        <p:txBody>
          <a:bodyPr/>
          <a:lstStyle/>
          <a:p>
            <a:pPr marL="0" indent="0" defTabSz="584200">
              <a:lnSpc>
                <a:spcPct val="100000"/>
              </a:lnSpc>
              <a:spcBef>
                <a:spcPts val="600"/>
              </a:spcBef>
              <a:buSzTx/>
              <a:buNone/>
              <a:defRPr b="1" sz="3400">
                <a:solidFill>
                  <a:srgbClr val="3B3838"/>
                </a:solidFill>
                <a:latin typeface="Cambria"/>
                <a:ea typeface="Cambria"/>
                <a:cs typeface="Cambria"/>
                <a:sym typeface="Cambria"/>
              </a:defRPr>
            </a:pPr>
            <a:r>
              <a:t>Blasfemia: </a:t>
            </a:r>
            <a:r>
              <a:rPr b="0"/>
              <a:t>Difamación del honor de Dios. Incluye el desprecio de los lugares santos, el uso profano del nombre divino y el culto idolátrico. Se castigaba con la muerte.</a:t>
            </a:r>
          </a:p>
        </p:txBody>
      </p:sp>
      <p:sp>
        <p:nvSpPr>
          <p:cNvPr id="109"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0"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1"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3"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14" name="Content Placeholder 2"/>
          <p:cNvSpPr txBox="1"/>
          <p:nvPr>
            <p:ph type="body" idx="1"/>
          </p:nvPr>
        </p:nvSpPr>
        <p:spPr>
          <a:xfrm>
            <a:off x="1378604" y="2578679"/>
            <a:ext cx="9312554" cy="3645070"/>
          </a:xfrm>
          <a:prstGeom prst="rect">
            <a:avLst/>
          </a:prstGeom>
        </p:spPr>
        <p:txBody>
          <a:bodyPr/>
          <a:lstStyle/>
          <a:p>
            <a:pPr marL="0" indent="0" defTabSz="449833">
              <a:lnSpc>
                <a:spcPct val="100000"/>
              </a:lnSpc>
              <a:spcBef>
                <a:spcPts val="400"/>
              </a:spcBef>
              <a:buSzTx/>
              <a:buNone/>
              <a:defRPr b="1" sz="2618">
                <a:solidFill>
                  <a:srgbClr val="3B3838"/>
                </a:solidFill>
                <a:latin typeface="Cambria"/>
                <a:ea typeface="Cambria"/>
                <a:cs typeface="Cambria"/>
                <a:sym typeface="Cambria"/>
              </a:defRPr>
            </a:pPr>
            <a:r>
              <a:t>Prójimo: </a:t>
            </a:r>
            <a:r>
              <a:rPr b="0"/>
              <a:t>«Próximo a», «el otro», el que no es mi hermano de sangre, pero con el cual quiero estar asociado o ser su compañero. Es lo contrario del hermano con el que se está unido mediante parentesco carnal. El prójimo no pertenece a la casa paterna, pero es alguien que se aproxima a ella. En el Nuevo Testamento se diferencia del Antiguo Testamento hebreo por dos aspectos. Mi prójimo, a quien le debo justicia, no es solamente el hermano israelita ni siquiera el extranjero residente, sino toda persona que se aproxima a mí, aunque sea un enemigo.</a:t>
            </a:r>
          </a:p>
        </p:txBody>
      </p:sp>
      <p:sp>
        <p:nvSpPr>
          <p:cNvPr id="115"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6"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7"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Title 1"/>
          <p:cNvSpPr txBox="1"/>
          <p:nvPr>
            <p:ph type="title"/>
          </p:nvPr>
        </p:nvSpPr>
        <p:spPr>
          <a:xfrm>
            <a:off x="23161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Santiago 2.1-2</a:t>
            </a:r>
          </a:p>
        </p:txBody>
      </p:sp>
      <p:sp>
        <p:nvSpPr>
          <p:cNvPr id="120"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1" name="RVR…"/>
          <p:cNvSpPr txBox="1"/>
          <p:nvPr/>
        </p:nvSpPr>
        <p:spPr>
          <a:xfrm>
            <a:off x="1619249" y="1937120"/>
            <a:ext cx="4300539" cy="4038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t>RVR</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1 Hermanos míos, que vuestra fe en nuestro glorioso Señor Jesucristo sea sin acepción de personas. </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2  Si en vuestra congregación entra un hombre con anillo de oro y ropa espléndida, y también entra un pobre con vestido andrajoso, </a:t>
            </a:r>
          </a:p>
        </p:txBody>
      </p:sp>
      <p:sp>
        <p:nvSpPr>
          <p:cNvPr id="122" name="VP…"/>
          <p:cNvSpPr txBox="1"/>
          <p:nvPr/>
        </p:nvSpPr>
        <p:spPr>
          <a:xfrm>
            <a:off x="6392692" y="1838960"/>
            <a:ext cx="5023442" cy="40944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VP</a:t>
            </a:r>
          </a:p>
          <a:p>
            <a:pPr defTabSz="368045">
              <a:lnSpc>
                <a:spcPct val="120000"/>
              </a:lnSpc>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1 Ustedes, hermanos míos, que creen en nuestro glorioso Señor Jesucristo, no deben hacer discriminaciones entre una persona y otra. </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2 Supongamos que ustedes están reunidos, y llega un rico con anillos de oro y ropa lujosa, y lo atienden bien y le dicen: «Siéntate aquí, en un buen lugar»,</a:t>
            </a:r>
          </a:p>
        </p:txBody>
      </p:sp>
      <p:pic>
        <p:nvPicPr>
          <p:cNvPr id="123"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24"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6" name="Title 1"/>
          <p:cNvSpPr txBox="1"/>
          <p:nvPr>
            <p:ph type="title"/>
          </p:nvPr>
        </p:nvSpPr>
        <p:spPr>
          <a:xfrm>
            <a:off x="23161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Santiago 2.3-4</a:t>
            </a:r>
          </a:p>
        </p:txBody>
      </p:sp>
      <p:sp>
        <p:nvSpPr>
          <p:cNvPr id="127"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8" name="RVR…"/>
          <p:cNvSpPr txBox="1"/>
          <p:nvPr/>
        </p:nvSpPr>
        <p:spPr>
          <a:xfrm>
            <a:off x="1585383" y="2013320"/>
            <a:ext cx="4300539" cy="4521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spcBef>
                <a:spcPts val="600"/>
              </a:spcBef>
              <a:defRPr sz="2300">
                <a:latin typeface="Cambria"/>
                <a:ea typeface="Cambria"/>
                <a:cs typeface="Cambria"/>
                <a:sym typeface="Cambria"/>
              </a:defRPr>
            </a:pPr>
            <a:r>
              <a:t>RVR</a:t>
            </a:r>
          </a:p>
          <a:p>
            <a:pPr defTabSz="368045">
              <a:spcBef>
                <a:spcPts val="600"/>
              </a:spcBef>
              <a:defRPr sz="2300">
                <a:latin typeface="Cambria"/>
                <a:ea typeface="Cambria"/>
                <a:cs typeface="Cambria"/>
                <a:sym typeface="Cambria"/>
              </a:defRPr>
            </a:pPr>
          </a:p>
          <a:p>
            <a:pPr defTabSz="368045">
              <a:spcBef>
                <a:spcPts val="600"/>
              </a:spcBef>
              <a:defRPr sz="2300">
                <a:latin typeface="Cambria"/>
                <a:ea typeface="Cambria"/>
                <a:cs typeface="Cambria"/>
                <a:sym typeface="Cambria"/>
              </a:defRPr>
            </a:pPr>
            <a:r>
              <a:t>3  y miráis con agrado al que trae la ropa espléndida y le decís: «Siéntate tú aquí, en buen lugar», y decís al pobre: «Quédate tú allí de pie», o «Siéntate aquí en el suelo», </a:t>
            </a:r>
          </a:p>
          <a:p>
            <a:pPr defTabSz="368045">
              <a:spcBef>
                <a:spcPts val="600"/>
              </a:spcBef>
              <a:defRPr sz="2300">
                <a:latin typeface="Cambria"/>
                <a:ea typeface="Cambria"/>
                <a:cs typeface="Cambria"/>
                <a:sym typeface="Cambria"/>
              </a:defRPr>
            </a:pPr>
          </a:p>
          <a:p>
            <a:pPr defTabSz="368045">
              <a:spcBef>
                <a:spcPts val="600"/>
              </a:spcBef>
              <a:defRPr sz="2300">
                <a:latin typeface="Cambria"/>
                <a:ea typeface="Cambria"/>
                <a:cs typeface="Cambria"/>
                <a:sym typeface="Cambria"/>
              </a:defRPr>
            </a:pPr>
            <a:r>
              <a:t>4  ¿no hacéis distinciones entre vosotros mismos y venís a ser jueces con malos pensamientos?</a:t>
            </a:r>
          </a:p>
        </p:txBody>
      </p:sp>
      <p:sp>
        <p:nvSpPr>
          <p:cNvPr id="129" name="VP…"/>
          <p:cNvSpPr txBox="1"/>
          <p:nvPr/>
        </p:nvSpPr>
        <p:spPr>
          <a:xfrm>
            <a:off x="6426559" y="1821973"/>
            <a:ext cx="5023442" cy="402844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400">
                <a:latin typeface="Cambria"/>
                <a:ea typeface="Cambria"/>
                <a:cs typeface="Cambria"/>
                <a:sym typeface="Cambria"/>
              </a:defRPr>
            </a:pPr>
            <a:r>
              <a:t>VP</a:t>
            </a:r>
          </a:p>
          <a:p>
            <a:pPr defTabSz="368045">
              <a:lnSpc>
                <a:spcPct val="120000"/>
              </a:lnSpc>
              <a:defRPr sz="2400">
                <a:latin typeface="Cambria"/>
                <a:ea typeface="Cambria"/>
                <a:cs typeface="Cambria"/>
                <a:sym typeface="Cambria"/>
              </a:defRPr>
            </a:pPr>
          </a:p>
          <a:p>
            <a:pPr defTabSz="368045">
              <a:spcBef>
                <a:spcPts val="600"/>
              </a:spcBef>
              <a:defRPr sz="2400">
                <a:latin typeface="Cambria"/>
                <a:ea typeface="Cambria"/>
                <a:cs typeface="Cambria"/>
                <a:sym typeface="Cambria"/>
              </a:defRPr>
            </a:pPr>
            <a:r>
              <a:t>3  y al mismo tiempo llega un pobre vestido con ropa vieja, y a éste le dicen: «Tú quédate allá de pie, o siéntate en el suelo»; </a:t>
            </a:r>
          </a:p>
          <a:p>
            <a:pPr defTabSz="368045">
              <a:spcBef>
                <a:spcPts val="600"/>
              </a:spcBef>
              <a:defRPr sz="2400">
                <a:latin typeface="Cambria"/>
                <a:ea typeface="Cambria"/>
                <a:cs typeface="Cambria"/>
                <a:sym typeface="Cambria"/>
              </a:defRPr>
            </a:pPr>
          </a:p>
          <a:p>
            <a:pPr defTabSz="368045">
              <a:spcBef>
                <a:spcPts val="600"/>
              </a:spcBef>
              <a:defRPr sz="2400">
                <a:latin typeface="Cambria"/>
                <a:ea typeface="Cambria"/>
                <a:cs typeface="Cambria"/>
                <a:sym typeface="Cambria"/>
              </a:defRPr>
            </a:pPr>
            <a:r>
              <a:t>4  entonces están haciendo discriminaciones y juzgando con mala intención.</a:t>
            </a:r>
          </a:p>
        </p:txBody>
      </p:sp>
      <p:pic>
        <p:nvPicPr>
          <p:cNvPr id="130"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1"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Title 1"/>
          <p:cNvSpPr txBox="1"/>
          <p:nvPr>
            <p:ph type="title"/>
          </p:nvPr>
        </p:nvSpPr>
        <p:spPr>
          <a:xfrm>
            <a:off x="2303461" y="990600"/>
            <a:ext cx="9366024"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Santiago 2.5-6</a:t>
            </a:r>
          </a:p>
        </p:txBody>
      </p:sp>
      <p:sp>
        <p:nvSpPr>
          <p:cNvPr id="134"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35" name="RVR…"/>
          <p:cNvSpPr txBox="1"/>
          <p:nvPr/>
        </p:nvSpPr>
        <p:spPr>
          <a:xfrm>
            <a:off x="1894416" y="1822551"/>
            <a:ext cx="4300539" cy="456565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600"/>
              </a:spcBef>
              <a:defRPr sz="2100">
                <a:latin typeface="Cambria"/>
                <a:ea typeface="Cambria"/>
                <a:cs typeface="Cambria"/>
                <a:sym typeface="Cambria"/>
              </a:defRPr>
            </a:pPr>
            <a:r>
              <a:t>RVR</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5  Hermanos míos amados, oíd: ¿No ha elegido Dios a los pobres de este mundo, para que sean ricos en fe y herederos del reino que ha prometido a los que lo aman? </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6  Pero vosotros habéis afrentado al pobre. ¿No os oprimen los ricos y no son ellos los mismos que os arrastran a los tribunales? </a:t>
            </a:r>
          </a:p>
        </p:txBody>
      </p:sp>
      <p:sp>
        <p:nvSpPr>
          <p:cNvPr id="136" name="VP…"/>
          <p:cNvSpPr txBox="1"/>
          <p:nvPr/>
        </p:nvSpPr>
        <p:spPr>
          <a:xfrm>
            <a:off x="6486181" y="1822551"/>
            <a:ext cx="4976147" cy="456565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2600"/>
              </a:spcBef>
              <a:defRPr sz="2100">
                <a:latin typeface="Cambria"/>
                <a:ea typeface="Cambria"/>
                <a:cs typeface="Cambria"/>
                <a:sym typeface="Cambria"/>
              </a:defRPr>
            </a:pPr>
            <a:r>
              <a:t>VP</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5  Queridos hermanos míos, oigan esto: Dios ha escogido a los que en este mundo son pobres, para que sean ricos en fe y para que reciban como herencia el reino que él ha prometido a los que lo aman; </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6  ustedes, en cambio, los humillan. ¿Acaso no son los ricos quienes los explotan a ustedes, y quienes a rastras los llevan ante las autoridades?  </a:t>
            </a:r>
          </a:p>
        </p:txBody>
      </p:sp>
      <p:pic>
        <p:nvPicPr>
          <p:cNvPr id="137"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8" name="Picture 6" descr="Picture 6"/>
          <p:cNvPicPr>
            <a:picLocks noChangeAspect="1"/>
          </p:cNvPicPr>
          <p:nvPr/>
        </p:nvPicPr>
        <p:blipFill>
          <a:blip r:embed="rId3">
            <a:extLst/>
          </a:blip>
          <a:stretch>
            <a:fillRect/>
          </a:stretch>
        </p:blipFill>
        <p:spPr>
          <a:xfrm>
            <a:off x="10354718" y="6143297"/>
            <a:ext cx="1697039" cy="604840"/>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Santiago 2.7-8</a:t>
            </a:r>
          </a:p>
        </p:txBody>
      </p:sp>
      <p:sp>
        <p:nvSpPr>
          <p:cNvPr id="141"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2" name="RVR…"/>
          <p:cNvSpPr txBox="1"/>
          <p:nvPr/>
        </p:nvSpPr>
        <p:spPr>
          <a:xfrm>
            <a:off x="1805516" y="2076925"/>
            <a:ext cx="4300539" cy="39979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RVR</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7  ¿No blasfeman ellos el buen nombre que fue invocado sobre vosotros?</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8  Si en verdad cumplís la Ley suprema, conforme a la Escritura: «Amarás a tu prójimo como a ti mismo», bien hacéis; </a:t>
            </a:r>
          </a:p>
        </p:txBody>
      </p:sp>
      <p:sp>
        <p:nvSpPr>
          <p:cNvPr id="143" name="VP…"/>
          <p:cNvSpPr txBox="1"/>
          <p:nvPr/>
        </p:nvSpPr>
        <p:spPr>
          <a:xfrm>
            <a:off x="6595892" y="2076925"/>
            <a:ext cx="4602863" cy="39979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VP</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7  ¿No son ellos quienes hablan mal del precioso nombre que fue invocado sobre ustedes?</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8  Ustedes hacen bien si de veras cumplen la ley suprema, tal como dice la Escritura: «Ama a tu prójimo como a ti mismo.» </a:t>
            </a:r>
          </a:p>
        </p:txBody>
      </p:sp>
      <p:pic>
        <p:nvPicPr>
          <p:cNvPr id="144"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45"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7"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Santiago 2.9-10</a:t>
            </a:r>
          </a:p>
        </p:txBody>
      </p:sp>
      <p:sp>
        <p:nvSpPr>
          <p:cNvPr id="148"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9" name="RVR…"/>
          <p:cNvSpPr txBox="1"/>
          <p:nvPr/>
        </p:nvSpPr>
        <p:spPr>
          <a:xfrm>
            <a:off x="1839383" y="2101055"/>
            <a:ext cx="4300538" cy="3848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100">
                <a:latin typeface="Cambria"/>
                <a:ea typeface="Cambria"/>
                <a:cs typeface="Cambria"/>
                <a:sym typeface="Cambria"/>
              </a:defRPr>
            </a:pPr>
            <a:r>
              <a:t>RVR</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9  pero si hacéis acepción de personas, cometéis pecado y quedáis convictos por la Ley como transgresores, </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10  porque cualquiera que guarde toda la Ley, pero ofenda en un punto, se hace culpable de todos,</a:t>
            </a:r>
          </a:p>
        </p:txBody>
      </p:sp>
      <p:sp>
        <p:nvSpPr>
          <p:cNvPr id="150" name="VP…"/>
          <p:cNvSpPr txBox="1"/>
          <p:nvPr/>
        </p:nvSpPr>
        <p:spPr>
          <a:xfrm>
            <a:off x="6646692" y="2101055"/>
            <a:ext cx="4602863" cy="3848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100">
                <a:latin typeface="Cambria"/>
                <a:ea typeface="Cambria"/>
                <a:cs typeface="Cambria"/>
                <a:sym typeface="Cambria"/>
              </a:defRPr>
            </a:pPr>
            <a:r>
              <a:t>VP</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9  Pero si hacen discriminaciones entre una persona y otra, cometen pecado y son culpables ante la ley de Dios. </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10 Porque si una persona obedece toda la ley, pero falla en un solo mandato, resulta culpable frente a todos los mandatos de la ley. </a:t>
            </a:r>
          </a:p>
        </p:txBody>
      </p:sp>
      <p:pic>
        <p:nvPicPr>
          <p:cNvPr id="151"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52"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