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15607" y="13303"/>
            <a:ext cx="11192371"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25</a:t>
            </a:r>
            <a:endParaRPr>
              <a:solidFill>
                <a:srgbClr val="52304C"/>
              </a:solidFill>
            </a:endParaRPr>
          </a:p>
          <a:p>
            <a:pPr algn="l">
              <a:defRPr b="1" cap="all" sz="34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DIOS ESCOGE A LA GENTE POBRE</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Santiago 2.1-12</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967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584200">
              <a:defRPr sz="2000">
                <a:solidFill>
                  <a:srgbClr val="3B3838"/>
                </a:solidFill>
                <a:latin typeface="Cambria"/>
                <a:ea typeface="Cambria"/>
                <a:cs typeface="Cambria"/>
                <a:sym typeface="Cambria"/>
              </a:defRPr>
            </a:pPr>
            <a:r>
              <a:t>«Hermanos míos amados, oíd: ¿No ha elegido Dios a los pobres de este mundo, para que sean ricos en fe y herederos del reino que ha prometido a los que lo aman?». </a:t>
            </a:r>
          </a:p>
          <a:p>
            <a:pPr defTabSz="584200">
              <a:defRPr sz="2000">
                <a:solidFill>
                  <a:srgbClr val="3B3838"/>
                </a:solidFill>
                <a:latin typeface="Cambria"/>
                <a:ea typeface="Cambria"/>
                <a:cs typeface="Cambria"/>
                <a:sym typeface="Cambria"/>
              </a:defRPr>
            </a:pPr>
            <a:r>
              <a:t>Santiago 2.5</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Santiago 2.11-12</a:t>
            </a:r>
          </a:p>
        </p:txBody>
      </p:sp>
      <p:sp>
        <p:nvSpPr>
          <p:cNvPr id="15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6" name="RVR…"/>
          <p:cNvSpPr txBox="1"/>
          <p:nvPr/>
        </p:nvSpPr>
        <p:spPr>
          <a:xfrm>
            <a:off x="1839383" y="1864307"/>
            <a:ext cx="4300538" cy="47904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11  pues el que dijo: «No cometerás adulterio», también ha dicho: «No matarás». Ahora bien, si no cometes adulterio, pero matas, ya te has hecho transgresor de la Ley. </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12  Así hablad y así haced, como los que habéis de ser juzgados por la ley de la libertad,</a:t>
            </a:r>
          </a:p>
        </p:txBody>
      </p:sp>
      <p:sp>
        <p:nvSpPr>
          <p:cNvPr id="157" name="VP…"/>
          <p:cNvSpPr txBox="1"/>
          <p:nvPr/>
        </p:nvSpPr>
        <p:spPr>
          <a:xfrm>
            <a:off x="6646692" y="1825360"/>
            <a:ext cx="4602863" cy="439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11  Pues el mismo Dios que dijo: «No cometas adulterio», dijo también: «No mates.» Así que, si uno no comete adulterio, pero mata, ya ha violado la ley. </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12  Ustedes deben hablar y portarse como quienes van a ser juzgados por la ley que nos trae libertad.</a:t>
            </a:r>
          </a:p>
        </p:txBody>
      </p:sp>
      <p:pic>
        <p:nvPicPr>
          <p:cNvPr id="15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2"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1819486"/>
            <a:ext cx="8686800" cy="43027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200">
                <a:latin typeface="Cambria"/>
                <a:ea typeface="Cambria"/>
                <a:cs typeface="Cambria"/>
                <a:sym typeface="Cambria"/>
              </a:defRPr>
            </a:pPr>
          </a:p>
          <a:p>
            <a:pPr defTabSz="443991">
              <a:lnSpc>
                <a:spcPct val="120000"/>
              </a:lnSpc>
              <a:spcBef>
                <a:spcPts val="600"/>
              </a:spcBef>
              <a:defRPr sz="2200">
                <a:latin typeface="Cambria"/>
                <a:ea typeface="Cambria"/>
                <a:cs typeface="Cambria"/>
                <a:sym typeface="Cambria"/>
              </a:defRPr>
            </a:pPr>
            <a:r>
              <a:t>Esta lección afirma los siguientes puntos bíblicos, teológicos y pastorales:</a:t>
            </a:r>
          </a:p>
          <a:p>
            <a:pPr marL="240631" indent="-240631" defTabSz="443991">
              <a:lnSpc>
                <a:spcPct val="120000"/>
              </a:lnSpc>
              <a:spcBef>
                <a:spcPts val="600"/>
              </a:spcBef>
              <a:buSzPct val="100000"/>
              <a:buChar char="•"/>
              <a:defRPr sz="2200">
                <a:latin typeface="Cambria"/>
                <a:ea typeface="Cambria"/>
                <a:cs typeface="Cambria"/>
                <a:sym typeface="Cambria"/>
              </a:defRPr>
            </a:pPr>
            <a:r>
              <a:t>El carácter de Dios es la base de los valores, la conducta y las acciones de los creyentes. Todas las bondades que podamos practicar emanan de Dios; todas las virtudes surgen del carácter y de los valores divinos.</a:t>
            </a:r>
          </a:p>
          <a:p>
            <a:pPr marL="240631" indent="-240631" defTabSz="443991">
              <a:lnSpc>
                <a:spcPct val="120000"/>
              </a:lnSpc>
              <a:spcBef>
                <a:spcPts val="600"/>
              </a:spcBef>
              <a:buSzPct val="100000"/>
              <a:buChar char="•"/>
              <a:defRPr sz="2200">
                <a:latin typeface="Cambria"/>
                <a:ea typeface="Cambria"/>
                <a:cs typeface="Cambria"/>
                <a:sym typeface="Cambria"/>
              </a:defRPr>
            </a:pPr>
            <a:r>
              <a:t>La iglesia debe aceptar a los demás porque Dios los acepta; la iglesia no puede practicar la discriminación porque Dios no discrimina.</a:t>
            </a:r>
          </a:p>
          <a:p>
            <a:pPr marL="240631" indent="-240631" defTabSz="443991">
              <a:lnSpc>
                <a:spcPct val="120000"/>
              </a:lnSpc>
              <a:spcBef>
                <a:spcPts val="600"/>
              </a:spcBef>
              <a:buSzPct val="100000"/>
              <a:buChar char="•"/>
              <a:defRPr sz="2200">
                <a:latin typeface="Cambria"/>
                <a:ea typeface="Cambria"/>
                <a:cs typeface="Cambria"/>
                <a:sym typeface="Cambria"/>
              </a:defRPr>
            </a:pPr>
            <a:r>
              <a:t>Dios ama de manera especial a las personas pobres, que no tienen quien hable o actúe a su favor.  </a:t>
            </a:r>
          </a:p>
        </p:txBody>
      </p:sp>
      <p:pic>
        <p:nvPicPr>
          <p:cNvPr id="164"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5"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8"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9"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2798233"/>
            <a:ext cx="8686800" cy="292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0710" indent="-270710" defTabSz="443991">
              <a:lnSpc>
                <a:spcPct val="120000"/>
              </a:lnSpc>
              <a:spcBef>
                <a:spcPts val="600"/>
              </a:spcBef>
              <a:buSzPct val="100000"/>
              <a:buChar char="•"/>
              <a:defRPr sz="2500">
                <a:latin typeface="Cambria"/>
                <a:ea typeface="Cambria"/>
                <a:cs typeface="Cambria"/>
                <a:sym typeface="Cambria"/>
              </a:defRPr>
            </a:pPr>
            <a:r>
              <a:t>El compromiso de Dios con las personas pobres llega a su punto alto en el ministerio de Jesús de Nazaret, quien era tan pobre que nació en un establo (Lc 2.7).</a:t>
            </a:r>
          </a:p>
          <a:p>
            <a:pPr marL="270710" indent="-270710" defTabSz="443991">
              <a:lnSpc>
                <a:spcPct val="120000"/>
              </a:lnSpc>
              <a:spcBef>
                <a:spcPts val="600"/>
              </a:spcBef>
              <a:buSzPct val="100000"/>
              <a:buChar char="•"/>
              <a:defRPr sz="2500">
                <a:latin typeface="Cambria"/>
                <a:ea typeface="Cambria"/>
                <a:cs typeface="Cambria"/>
                <a:sym typeface="Cambria"/>
              </a:defRPr>
            </a:pPr>
            <a:r>
              <a:t>La iglesia debe practicar la justicia en todas sus relaciones.</a:t>
            </a:r>
          </a:p>
          <a:p>
            <a:pPr marL="270710" indent="-270710" defTabSz="443991">
              <a:lnSpc>
                <a:spcPct val="120000"/>
              </a:lnSpc>
              <a:spcBef>
                <a:spcPts val="600"/>
              </a:spcBef>
              <a:buSzPct val="100000"/>
              <a:buChar char="•"/>
              <a:defRPr sz="2500">
                <a:latin typeface="Cambria"/>
                <a:ea typeface="Cambria"/>
                <a:cs typeface="Cambria"/>
                <a:sym typeface="Cambria"/>
              </a:defRPr>
            </a:pPr>
            <a:r>
              <a:t>Nuestra práctica de la fe debe ser congruente con nuestro discurso sobre la fe.</a:t>
            </a:r>
          </a:p>
        </p:txBody>
      </p:sp>
      <p:pic>
        <p:nvPicPr>
          <p:cNvPr id="170"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1"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74"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75"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680612"/>
            <a:ext cx="9236076"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Amoroso Dios, te damos gracias porque tú nos aceptas a pesar de nuestras maldades y nuestros pecados. Te damos gracias porque tú sabes amar y perdonar. Te damos gracias porque tú aceptas, bendices y transformas a las personas más pobres de nuestra sociedad. Te alabamos, te bendecimos y te damos todo honor, en el nombre de Jesús. Amén.</a:t>
            </a:r>
          </a:p>
        </p:txBody>
      </p:sp>
      <p:pic>
        <p:nvPicPr>
          <p:cNvPr id="176"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7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sz="half" idx="1"/>
          </p:nvPr>
        </p:nvSpPr>
        <p:spPr>
          <a:xfrm>
            <a:off x="1646136" y="2310165"/>
            <a:ext cx="9432599" cy="3327189"/>
          </a:xfrm>
          <a:prstGeom prst="rect">
            <a:avLst/>
          </a:prstGeom>
        </p:spPr>
        <p:txBody>
          <a:bodyPr/>
          <a:lstStyle/>
          <a:p>
            <a:pPr marL="268003" indent="-268003" defTabSz="473201">
              <a:lnSpc>
                <a:spcPct val="100000"/>
              </a:lnSpc>
              <a:spcBef>
                <a:spcPts val="400"/>
              </a:spcBef>
              <a:buFontTx/>
              <a:defRPr sz="3078">
                <a:latin typeface="Cambria"/>
                <a:ea typeface="Cambria"/>
                <a:cs typeface="Cambria"/>
                <a:sym typeface="Cambria"/>
              </a:defRPr>
            </a:pPr>
            <a:r>
              <a:t>Declarar que Dios no discrimina; Dios no hace acepción de personas.</a:t>
            </a:r>
          </a:p>
          <a:p>
            <a:pPr marL="268003" indent="-268003" defTabSz="473201">
              <a:lnSpc>
                <a:spcPct val="100000"/>
              </a:lnSpc>
              <a:spcBef>
                <a:spcPts val="400"/>
              </a:spcBef>
              <a:buFontTx/>
              <a:defRPr sz="3078">
                <a:latin typeface="Cambria"/>
                <a:ea typeface="Cambria"/>
                <a:cs typeface="Cambria"/>
                <a:sym typeface="Cambria"/>
              </a:defRPr>
            </a:pPr>
            <a:r>
              <a:t>Invitar a la iglesia a practicar la justicia en todas sus relaciones.</a:t>
            </a:r>
          </a:p>
          <a:p>
            <a:pPr marL="268003" indent="-268003" defTabSz="473201">
              <a:lnSpc>
                <a:spcPct val="100000"/>
              </a:lnSpc>
              <a:spcBef>
                <a:spcPts val="400"/>
              </a:spcBef>
              <a:buFontTx/>
              <a:defRPr sz="3078">
                <a:latin typeface="Cambria"/>
                <a:ea typeface="Cambria"/>
                <a:cs typeface="Cambria"/>
                <a:sym typeface="Cambria"/>
              </a:defRPr>
            </a:pPr>
            <a:r>
              <a:t>Recalcar la importancia de la congruencia entre nuestra práctica de la fe y nuestro discurso sobre la fe.</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400">
                <a:solidFill>
                  <a:srgbClr val="3B3838"/>
                </a:solidFill>
                <a:latin typeface="Cambria"/>
                <a:ea typeface="Cambria"/>
                <a:cs typeface="Cambria"/>
                <a:sym typeface="Cambria"/>
              </a:defRPr>
            </a:pPr>
            <a:r>
              <a:t>Blasfemia: </a:t>
            </a:r>
            <a:r>
              <a:rPr b="0"/>
              <a:t>Difamación del honor de Dios. Incluye el desprecio de los lugares santos, el uso profano del nombre divino y el culto idolátrico. Se castigaba con la muerte.</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449833">
              <a:lnSpc>
                <a:spcPct val="100000"/>
              </a:lnSpc>
              <a:spcBef>
                <a:spcPts val="400"/>
              </a:spcBef>
              <a:buSzTx/>
              <a:buNone/>
              <a:defRPr b="1" sz="2618">
                <a:solidFill>
                  <a:srgbClr val="3B3838"/>
                </a:solidFill>
                <a:latin typeface="Cambria"/>
                <a:ea typeface="Cambria"/>
                <a:cs typeface="Cambria"/>
                <a:sym typeface="Cambria"/>
              </a:defRPr>
            </a:pPr>
            <a:r>
              <a:t>Prójimo: </a:t>
            </a:r>
            <a:r>
              <a:rPr b="0"/>
              <a:t>«Próximo a», «el otro», el que no es mi hermano de sangre, pero con el cual quiero estar asociado o ser su compañero. Es lo contrario del hermano con el que se está unido mediante parentesco carnal. El prójimo no pertenece a la casa paterna, pero es alguien que se aproxima a ella. En el Nuevo Testamento se diferencia del Antiguo Testamento hebreo por dos aspectos. Mi prójimo, a quien le debo justicia, no es solamente el hermano israelita ni siquiera el extranjero residente, sino toda persona que se aproxima a mí, aunque sea un enemigo.</a:t>
            </a:r>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Santiago 2.1-2</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619249" y="1937120"/>
            <a:ext cx="4300539" cy="403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 Hermanos míos, que vuestra fe en nuestro glorioso Señor Jesucristo sea sin acepción de personas.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  Si en vuestra congregación entra un hombre con anillo de oro y ropa espléndida, y también entra un pobre con vestido andrajoso, </a:t>
            </a:r>
          </a:p>
        </p:txBody>
      </p:sp>
      <p:sp>
        <p:nvSpPr>
          <p:cNvPr id="122" name="VP…"/>
          <p:cNvSpPr txBox="1"/>
          <p:nvPr/>
        </p:nvSpPr>
        <p:spPr>
          <a:xfrm>
            <a:off x="6392692" y="1838960"/>
            <a:ext cx="5023442" cy="40944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 Ustedes, hermanos míos, que creen en nuestro glorioso Señor Jesucristo, no deben hacer discriminaciones entre una persona y otra.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 Supongamos que ustedes están reunidos, y llega un rico con anillos de oro y ropa lujosa, y lo atienden bien y le dicen: «Siéntate aquí, en un buen lugar»,</a:t>
            </a: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Santiago 2.3-4</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585383" y="2013320"/>
            <a:ext cx="4300539" cy="452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300">
                <a:latin typeface="Cambria"/>
                <a:ea typeface="Cambria"/>
                <a:cs typeface="Cambria"/>
                <a:sym typeface="Cambria"/>
              </a:defRPr>
            </a:pPr>
            <a:r>
              <a:t>RVR</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3  y miráis con agrado al que trae la ropa espléndida y le decís: «Siéntate tú aquí, en buen lugar», y decís al pobre: «Quédate tú allí de pie», o «Siéntate aquí en el suelo», </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4  ¿no hacéis distinciones entre vosotros mismos y venís a ser jueces con malos pensamientos?</a:t>
            </a:r>
          </a:p>
        </p:txBody>
      </p:sp>
      <p:sp>
        <p:nvSpPr>
          <p:cNvPr id="129" name="VP…"/>
          <p:cNvSpPr txBox="1"/>
          <p:nvPr/>
        </p:nvSpPr>
        <p:spPr>
          <a:xfrm>
            <a:off x="6426559" y="1821973"/>
            <a:ext cx="5023442" cy="40284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VP</a:t>
            </a:r>
          </a:p>
          <a:p>
            <a:pPr defTabSz="368045">
              <a:lnSpc>
                <a:spcPct val="120000"/>
              </a:lnSpc>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3  y al mismo tiempo llega un pobre vestido con ropa vieja, y a éste le dicen: «Tú quédate allá de pie, o siéntate en el suelo»; </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4  entonces están haciendo discriminaciones y juzgando con mala intención.</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Santiago 2.5-6</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894416" y="1822551"/>
            <a:ext cx="4300539" cy="45656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5  Hermanos míos amados, oíd: ¿No ha elegido Dios a los pobres de este mundo, para que sean ricos en fe y herederos del reino que ha prometido a los que lo aman?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6  Pero vosotros habéis afrentado al pobre. ¿No os oprimen los ricos y no son ellos los mismos que os arrastran a los tribunales? </a:t>
            </a:r>
          </a:p>
        </p:txBody>
      </p:sp>
      <p:sp>
        <p:nvSpPr>
          <p:cNvPr id="136" name="VP…"/>
          <p:cNvSpPr txBox="1"/>
          <p:nvPr/>
        </p:nvSpPr>
        <p:spPr>
          <a:xfrm>
            <a:off x="6486181" y="1822551"/>
            <a:ext cx="4976147" cy="45656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5  Queridos hermanos míos, oigan esto: Dios ha escogido a los que en este mundo son pobres, para que sean ricos en fe y para que reciban como herencia el reino que él ha prometido a los que lo aman;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6  ustedes, en cambio, los humillan. ¿Acaso no son los ricos quienes los explotan a ustedes, y quienes a rastras los llevan ante las autoridades?  </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Santiago 2.7-8</a:t>
            </a:r>
          </a:p>
        </p:txBody>
      </p:sp>
      <p:sp>
        <p:nvSpPr>
          <p:cNvPr id="14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2" name="RVR…"/>
          <p:cNvSpPr txBox="1"/>
          <p:nvPr/>
        </p:nvSpPr>
        <p:spPr>
          <a:xfrm>
            <a:off x="1805516" y="2076925"/>
            <a:ext cx="4300539" cy="39979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7  ¿No blasfeman ellos el buen nombre que fue invocado sobre vosotros?</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8  Si en verdad cumplís la Ley suprema, conforme a la Escritura: «Amarás a tu prójimo como a ti mismo», bien hacéis; </a:t>
            </a:r>
          </a:p>
        </p:txBody>
      </p:sp>
      <p:sp>
        <p:nvSpPr>
          <p:cNvPr id="143" name="VP…"/>
          <p:cNvSpPr txBox="1"/>
          <p:nvPr/>
        </p:nvSpPr>
        <p:spPr>
          <a:xfrm>
            <a:off x="6595892" y="2076925"/>
            <a:ext cx="4602863" cy="39979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7  ¿No son ellos quienes hablan mal del precioso nombre que fue invocado sobre ustedes?</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8  Ustedes hacen bien si de veras cumplen la ley suprema, tal como dice la Escritura: «Ama a tu prójimo como a ti mismo.» </a:t>
            </a:r>
          </a:p>
        </p:txBody>
      </p:sp>
      <p:pic>
        <p:nvPicPr>
          <p:cNvPr id="14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Santiago 2.9-10</a:t>
            </a:r>
          </a:p>
        </p:txBody>
      </p:sp>
      <p:sp>
        <p:nvSpPr>
          <p:cNvPr id="14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9" name="RVR…"/>
          <p:cNvSpPr txBox="1"/>
          <p:nvPr/>
        </p:nvSpPr>
        <p:spPr>
          <a:xfrm>
            <a:off x="1839383" y="2101055"/>
            <a:ext cx="4300538" cy="384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9  pero si hacéis acepción de personas, cometéis pecado y quedáis convictos por la Ley como transgresores,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10  porque cualquiera que guarde toda la Ley, pero ofenda en un punto, se hace culpable de todos,</a:t>
            </a:r>
          </a:p>
        </p:txBody>
      </p:sp>
      <p:sp>
        <p:nvSpPr>
          <p:cNvPr id="150" name="VP…"/>
          <p:cNvSpPr txBox="1"/>
          <p:nvPr/>
        </p:nvSpPr>
        <p:spPr>
          <a:xfrm>
            <a:off x="6646692" y="2101055"/>
            <a:ext cx="4602863" cy="384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9  Pero si hacen discriminaciones entre una persona y otra, cometen pecado y son culpables ante la ley de Dios.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10 Porque si una persona obedece toda la ley, pero falla en un solo mandato, resulta culpable frente a todos los mandatos de la ley. </a:t>
            </a:r>
          </a:p>
        </p:txBody>
      </p:sp>
      <p:pic>
        <p:nvPicPr>
          <p:cNvPr id="15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