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24</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DE LAS TINIEBLAS A LA LUZ</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2 Timoteo 1.3-14</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«Retén la forma de las sanas palabras que de mí oíste, en la fe y amor que es en Cristo Jesús».  2 Timoteo 1.13</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Timoteo 1.13-14</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839383" y="1968024"/>
            <a:ext cx="4300538" cy="37363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13  Retén la forma de las sanas palabras que de mí oíste, en la fe y amor que es en Cristo Jesús.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14  Guarda el buen depósito por el Espíritu Santo que mora en nosotros.</a:t>
            </a:r>
          </a:p>
        </p:txBody>
      </p:sp>
      <p:sp>
        <p:nvSpPr>
          <p:cNvPr id="157" name="VP…"/>
          <p:cNvSpPr txBox="1"/>
          <p:nvPr/>
        </p:nvSpPr>
        <p:spPr>
          <a:xfrm>
            <a:off x="6646692" y="1810544"/>
            <a:ext cx="4602863" cy="4559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13  Sigue el modelo de la sana enseñanza que de mí has recibido, y vive en la fe y el amor que tenemos gracias a Cristo Jesús.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14  Con la ayuda del Espíritu Santo que vive en nosotros, cuida de la buena doctrina que se te ha encomendado.</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055706"/>
            <a:ext cx="8686800" cy="38303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La iglesia es una larga cadena de discipulado cristiano donde cada generación de creyentes acepta la responsabilidad de formar nuevas generaciones de creyentes. </a:t>
            </a:r>
          </a:p>
          <a:p>
            <a:pPr marL="240631" indent="-240631" defTabSz="443991">
              <a:lnSpc>
                <a:spcPct val="120000"/>
              </a:lnSpc>
              <a:spcBef>
                <a:spcPts val="600"/>
              </a:spcBef>
              <a:buSzPct val="100000"/>
              <a:buChar char="•"/>
              <a:defRPr sz="2200">
                <a:latin typeface="Cambria"/>
                <a:ea typeface="Cambria"/>
                <a:cs typeface="Cambria"/>
                <a:sym typeface="Cambria"/>
              </a:defRPr>
            </a:pPr>
            <a:r>
              <a:t>Este proceso solo funciona adecuadamente si personas maduras en la fe aceptan la responsabilidad de servir como mentoras de quienes apenas comienzan a dar sus primeros pasos en la fe de Jesucristo. </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836333"/>
            <a:ext cx="8686800" cy="2844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La misión de la iglesia es invitar a la humanidad a entrar en una relación de amor y amistad con Dios, cada vez más profunda, por medio de la obra de Jesucristo y el poder del Espíritu Santo. </a:t>
            </a:r>
          </a:p>
          <a:p>
            <a:pPr marL="270710" indent="-270710" defTabSz="443991">
              <a:lnSpc>
                <a:spcPct val="120000"/>
              </a:lnSpc>
              <a:spcBef>
                <a:spcPts val="600"/>
              </a:spcBef>
              <a:buSzPct val="100000"/>
              <a:buChar char="•"/>
              <a:defRPr sz="2500">
                <a:latin typeface="Cambria"/>
                <a:ea typeface="Cambria"/>
                <a:cs typeface="Cambria"/>
                <a:sym typeface="Cambria"/>
              </a:defRPr>
            </a:pPr>
            <a:r>
              <a:t>El ministerio pastoral tiene aspectos prácticos que solo pueden aprenderse por medio de la práctica.</a:t>
            </a:r>
          </a:p>
        </p:txBody>
      </p:sp>
      <p:pic>
        <p:nvPicPr>
          <p:cNvPr id="17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4"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5"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607733"/>
            <a:ext cx="8686800" cy="330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Solo un agente pastoral entusiasta puede dirigir una congregación cristiana hacia el crecimiento espiritual. Un liderazgo decaído, desgastado y deprimido jamás podrá dirigir a una congregación cristiana al crecimiento en la fe.</a:t>
            </a:r>
          </a:p>
          <a:p>
            <a:pPr marL="270710" indent="-270710" defTabSz="443991">
              <a:lnSpc>
                <a:spcPct val="120000"/>
              </a:lnSpc>
              <a:spcBef>
                <a:spcPts val="600"/>
              </a:spcBef>
              <a:buSzPct val="100000"/>
              <a:buChar char="•"/>
              <a:defRPr sz="2500">
                <a:latin typeface="Cambria"/>
                <a:ea typeface="Cambria"/>
                <a:cs typeface="Cambria"/>
                <a:sym typeface="Cambria"/>
              </a:defRPr>
            </a:pPr>
            <a:r>
              <a:t>La doctrina cristiana es el «depósito» de enseñanzas que sustentan la vida espiritual de toda aquella persona que busca de Dios con fe.</a:t>
            </a:r>
          </a:p>
        </p:txBody>
      </p:sp>
      <p:pic>
        <p:nvPicPr>
          <p:cNvPr id="176"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7"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80"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Amado Señor, gracias te damos por la obra de Jesucristo. Gracias te damos por su amoroso sacrificio por nosotros. Gracias por aquellas personas que supieron servir como nuestros mentores y mentoras. Gracias por su servicio ministerial tan sacrificado. Buen Dios, ayúdanos a perseverar en la fe de manera que podamos servir como mentores a los demás, en el nombre de Jesús. Amén.</a:t>
            </a:r>
          </a:p>
        </p:txBody>
      </p:sp>
      <p:pic>
        <p:nvPicPr>
          <p:cNvPr id="182"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8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646136" y="2310165"/>
            <a:ext cx="9432599" cy="3327189"/>
          </a:xfrm>
          <a:prstGeom prst="rect">
            <a:avLst/>
          </a:prstGeom>
        </p:spPr>
        <p:txBody>
          <a:bodyPr/>
          <a:lstStyle/>
          <a:p>
            <a:pPr marL="287855" indent="-287855" defTabSz="508254">
              <a:lnSpc>
                <a:spcPct val="100000"/>
              </a:lnSpc>
              <a:spcBef>
                <a:spcPts val="500"/>
              </a:spcBef>
              <a:buFontTx/>
              <a:defRPr sz="3306">
                <a:latin typeface="Cambria"/>
                <a:ea typeface="Cambria"/>
                <a:cs typeface="Cambria"/>
                <a:sym typeface="Cambria"/>
              </a:defRPr>
            </a:pPr>
            <a:r>
              <a:t>Presentar un ejemplo vivo de lo que implica servir como mentor a otras personas. </a:t>
            </a:r>
          </a:p>
          <a:p>
            <a:pPr marL="287855" indent="-287855" defTabSz="508254">
              <a:lnSpc>
                <a:spcPct val="100000"/>
              </a:lnSpc>
              <a:spcBef>
                <a:spcPts val="500"/>
              </a:spcBef>
              <a:buFontTx/>
              <a:defRPr sz="3306">
                <a:latin typeface="Cambria"/>
                <a:ea typeface="Cambria"/>
                <a:cs typeface="Cambria"/>
                <a:sym typeface="Cambria"/>
              </a:defRPr>
            </a:pPr>
            <a:r>
              <a:t>Recalcar la importancia que tiene el entusiasmo en el ministerio cristiano.</a:t>
            </a:r>
          </a:p>
          <a:p>
            <a:pPr marL="287855" indent="-287855" defTabSz="508254">
              <a:lnSpc>
                <a:spcPct val="100000"/>
              </a:lnSpc>
              <a:spcBef>
                <a:spcPts val="500"/>
              </a:spcBef>
              <a:buFontTx/>
              <a:defRPr sz="3306">
                <a:latin typeface="Cambria"/>
                <a:ea typeface="Cambria"/>
                <a:cs typeface="Cambria"/>
                <a:sym typeface="Cambria"/>
              </a:defRPr>
            </a:pPr>
            <a:r>
              <a:t>Afirmar el valor que tiene guardar la sana doctrina que ha sido depositada en nuestra generación.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14095">
              <a:lnSpc>
                <a:spcPct val="100000"/>
              </a:lnSpc>
              <a:spcBef>
                <a:spcPts val="500"/>
              </a:spcBef>
              <a:buSzTx/>
              <a:buNone/>
              <a:defRPr b="1" sz="2992">
                <a:solidFill>
                  <a:srgbClr val="3B3838"/>
                </a:solidFill>
                <a:latin typeface="Cambria"/>
                <a:ea typeface="Cambria"/>
                <a:cs typeface="Cambria"/>
                <a:sym typeface="Cambria"/>
              </a:defRPr>
            </a:pPr>
            <a:r>
              <a:t>Fe:</a:t>
            </a:r>
            <a:r>
              <a:rPr b="0"/>
              <a:t> Don espiritual dado por Dios a todo aquel que busca la salvación en Cristo Jesus. Por medio de la fe es posible conocer el carácter, la voluntad y los propósitos de Dios, según él los ha revelado. Su desarrollo se logra mediante la disciplina espiritual diaria; es decir, confiando plenamente en la gracia de Dios en todas las circunstancias de la vida. La fe es fundamental para lograr una experiencia cristiana abundante y rica.</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66674">
              <a:lnSpc>
                <a:spcPct val="100000"/>
              </a:lnSpc>
              <a:spcBef>
                <a:spcPts val="500"/>
              </a:spcBef>
              <a:buSzTx/>
              <a:buNone/>
              <a:defRPr b="1" sz="3298">
                <a:solidFill>
                  <a:srgbClr val="3B3838"/>
                </a:solidFill>
                <a:latin typeface="Cambria"/>
                <a:ea typeface="Cambria"/>
                <a:cs typeface="Cambria"/>
                <a:sym typeface="Cambria"/>
              </a:defRPr>
            </a:pPr>
            <a:r>
              <a:t>Manifestar: </a:t>
            </a:r>
            <a:r>
              <a:rPr b="0"/>
              <a:t>Declarar, dar a conocer.</a:t>
            </a:r>
            <a:endParaRPr b="0"/>
          </a:p>
          <a:p>
            <a:pPr marL="0" indent="0" defTabSz="566674">
              <a:lnSpc>
                <a:spcPct val="100000"/>
              </a:lnSpc>
              <a:spcBef>
                <a:spcPts val="500"/>
              </a:spcBef>
              <a:buSzTx/>
              <a:buNone/>
              <a:defRPr b="1" sz="3298">
                <a:solidFill>
                  <a:srgbClr val="3B3838"/>
                </a:solidFill>
                <a:latin typeface="Cambria"/>
                <a:ea typeface="Cambria"/>
                <a:cs typeface="Cambria"/>
                <a:sym typeface="Cambria"/>
              </a:defRPr>
            </a:pPr>
            <a:endParaRPr b="0"/>
          </a:p>
          <a:p>
            <a:pPr marL="0" indent="0" defTabSz="566674">
              <a:lnSpc>
                <a:spcPct val="100000"/>
              </a:lnSpc>
              <a:spcBef>
                <a:spcPts val="500"/>
              </a:spcBef>
              <a:buSzTx/>
              <a:buNone/>
              <a:defRPr b="1" sz="3298">
                <a:solidFill>
                  <a:srgbClr val="3B3838"/>
                </a:solidFill>
                <a:latin typeface="Cambria"/>
                <a:ea typeface="Cambria"/>
                <a:cs typeface="Cambria"/>
                <a:sym typeface="Cambria"/>
              </a:defRPr>
            </a:pPr>
            <a:r>
              <a:t>Gentiles:</a:t>
            </a:r>
            <a:r>
              <a:rPr b="0"/>
              <a:t> Persona no judía (o no hebrea en el Antiguo Testamento). En tiempos bíblicos, ser gentil no era simplemente un asunto de etnicidad, era también un asunto de afiliaciones políticas y territoriales, y frecuentemente de fe religiosa.</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Timoteo 1.3-4</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619249" y="2064120"/>
            <a:ext cx="4300539"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3  Doy gracias a Dios, al cual sirvo desde mis mayores con limpia conciencia, de que sin cesar me acuerdo de ti en mis oraciones noche y día.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4  Al acordarme de tus lágrimas, siento deseo de verte, para llenarme de gozo, </a:t>
            </a:r>
          </a:p>
        </p:txBody>
      </p:sp>
      <p:sp>
        <p:nvSpPr>
          <p:cNvPr id="122" name="VP…"/>
          <p:cNvSpPr txBox="1"/>
          <p:nvPr/>
        </p:nvSpPr>
        <p:spPr>
          <a:xfrm>
            <a:off x="6392692" y="2004059"/>
            <a:ext cx="5023442" cy="37642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3  Al recordarte siempre en mis oraciones de día y de noche, doy gracias a Dios, a quien sirvo con una conciencia limpia, como sirvieron también mis antepasados.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4  Me acuerdo siempre de tus lágrimas, y quisiera verte para llenarme de alegría. </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Timoteo 1.5-6</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585383" y="2254620"/>
            <a:ext cx="4300539"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5  trayendo a la memoria la fe no fingida que hay en ti, la cual habitó primero en tu abuela Loida y en tu madre Eunice, y estoy seguro que en ti también.</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6  Por eso te aconsejo que avives el fuego del don de Dios que está en ti por la imposición de mis manos</a:t>
            </a:r>
          </a:p>
        </p:txBody>
      </p:sp>
      <p:sp>
        <p:nvSpPr>
          <p:cNvPr id="129" name="VP…"/>
          <p:cNvSpPr txBox="1"/>
          <p:nvPr/>
        </p:nvSpPr>
        <p:spPr>
          <a:xfrm>
            <a:off x="6392692" y="2239380"/>
            <a:ext cx="5023442" cy="37642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5  Porque me acuerdo de la fe sincera que tienes. Primero la tuvieron tu abuela Loida y tu madre Eunice, y estoy seguro de que también tú la tienes.</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6  Por eso te recomiendo que avives el fuego del don que Dios te dio cuando te impuse las manos.</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Timoteo 1.7-8</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860550" y="1832076"/>
            <a:ext cx="4300538"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7  porque no nos ha dado Dios espíritu de cobardía, sino de poder, de amor y de dominio propio.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8  Por tanto, no te avergüences de dar testimonio de nuestro Señor, ni de mí, preso suyo, sino participa de las aflicciones por el evangelio según el poder de Dios. </a:t>
            </a:r>
          </a:p>
        </p:txBody>
      </p:sp>
      <p:sp>
        <p:nvSpPr>
          <p:cNvPr id="136" name="VP…"/>
          <p:cNvSpPr txBox="1"/>
          <p:nvPr/>
        </p:nvSpPr>
        <p:spPr>
          <a:xfrm>
            <a:off x="6486181" y="1647926"/>
            <a:ext cx="4976147" cy="491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7  Pues Dios no nos ha dado un espíritu de temor, sino un espíritu de poder, de amor y de buen juicio.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8  No te avergüences, pues, de dar testimonio a favor de nuestro Señor; ni tampoco te avergüences de mí, preso por causa suya. Antes bien, con las fuerzas que Dios te da, acepta tu parte en los sufrimientos que vienen por causa del evangelio.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Timoteo 1.9-10</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05516" y="1873725"/>
            <a:ext cx="4300539" cy="4404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9  Él nos salvó y llamó con llamamiento santo, no conforme a  nuestras obras, sino según el propósito suyo y la gracia que nos fue dada en Cristo Jesús antes de los tiempos de los siglos,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10  pero que ahora ha sido manifestada por la aparición de nuestro Salvador Jesucristo, el cual quitó la muerte y sacó a luz la vida y la inmortalidad por el evangelio.</a:t>
            </a:r>
          </a:p>
        </p:txBody>
      </p:sp>
      <p:sp>
        <p:nvSpPr>
          <p:cNvPr id="143" name="VP…"/>
          <p:cNvSpPr txBox="1"/>
          <p:nvPr/>
        </p:nvSpPr>
        <p:spPr>
          <a:xfrm>
            <a:off x="6595893" y="1706085"/>
            <a:ext cx="4602863" cy="47396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9  Dios nos salvó y nos ha llamado a formar un pueblo santo, no por lo que nosotros hayamos hecho, sino porque ése fue su propósito y por la bondad que ha tenido con nosotros desde la eternidad, por Cristo Jesús.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10  Esa bondad se ha mostrado gloriosamente ahora en Cristo Jesús nuestro Salvador, que destruyó el poder de la muerte y que, por el evangelio, sacó a la luz la vida inmortal.</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Timoteo 1.11-12</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839383" y="1910555"/>
            <a:ext cx="4300538" cy="4229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11  De este evangelio yo fui constituido predicador, apóstol y maestro de los gentiles,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12  por lo cual asimismo padezco esto. Pero no me avergüenzo, porque yo sé a quién he creído y estoy seguro de que es poderoso para guardar mi depósito para aquel día.</a:t>
            </a:r>
          </a:p>
        </p:txBody>
      </p:sp>
      <p:sp>
        <p:nvSpPr>
          <p:cNvPr id="150" name="VP…"/>
          <p:cNvSpPr txBox="1"/>
          <p:nvPr/>
        </p:nvSpPr>
        <p:spPr>
          <a:xfrm>
            <a:off x="6646692" y="1720055"/>
            <a:ext cx="4602863" cy="4610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11  Dios me ha encargado de anunciar este mensaje, y me ha enviado como apóstol y maestro.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12  Precisamente por eso sufro todas estas cosas. Pero no me avergüenzo de ello, porque yo sé en quién he puesto mi confianza; y estoy seguro de que él tiene poder para guardar hasta aquel día lo que me ha encomendado.</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