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914400" y="1122362"/>
            <a:ext cx="103632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40"/>
            <a:ext cx="10515601"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4"/>
            <a:ext cx="10515601"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7"/>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1"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1" y="1681163"/>
            <a:ext cx="5183190"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7"/>
            <a:ext cx="6172202"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40"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7"/>
            <a:ext cx="6172202" cy="4873627"/>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ortada ED 22-23.png" descr="portada ED 22-23.png"/>
          <p:cNvPicPr>
            <a:picLocks noChangeAspect="1"/>
          </p:cNvPicPr>
          <p:nvPr/>
        </p:nvPicPr>
        <p:blipFill>
          <a:blip r:embed="rId2">
            <a:extLst/>
          </a:blip>
          <a:srcRect l="0" t="4782" r="0" b="0"/>
          <a:stretch>
            <a:fillRect/>
          </a:stretch>
        </p:blipFill>
        <p:spPr>
          <a:xfrm>
            <a:off x="0" y="2207761"/>
            <a:ext cx="12192001" cy="5904790"/>
          </a:xfrm>
          <a:prstGeom prst="rect">
            <a:avLst/>
          </a:prstGeom>
          <a:ln w="12700">
            <a:miter lim="400000"/>
          </a:ln>
        </p:spPr>
      </p:pic>
      <p:sp>
        <p:nvSpPr>
          <p:cNvPr id="95" name="Title 1"/>
          <p:cNvSpPr txBox="1"/>
          <p:nvPr>
            <p:ph type="ctrTitle"/>
          </p:nvPr>
        </p:nvSpPr>
        <p:spPr>
          <a:xfrm>
            <a:off x="415607" y="13303"/>
            <a:ext cx="11192371" cy="2096344"/>
          </a:xfrm>
          <a:prstGeom prst="rect">
            <a:avLst/>
          </a:prstGeom>
        </p:spPr>
        <p:txBody>
          <a:bodyPr/>
          <a:lstStyle/>
          <a:p>
            <a:pPr algn="l">
              <a:defRPr b="1" sz="5000">
                <a:solidFill>
                  <a:srgbClr val="F9570F"/>
                </a:solidFill>
                <a:latin typeface="Futura PT Heavy"/>
                <a:ea typeface="Futura PT Heavy"/>
                <a:cs typeface="Futura PT Heavy"/>
                <a:sym typeface="Futura PT Heavy"/>
              </a:defRPr>
            </a:pPr>
            <a:r>
              <a:rPr>
                <a:solidFill>
                  <a:srgbClr val="52304C"/>
                </a:solidFill>
              </a:rPr>
              <a:t>Lección 22</a:t>
            </a:r>
            <a:endParaRPr>
              <a:solidFill>
                <a:srgbClr val="52304C"/>
              </a:solidFill>
            </a:endParaRPr>
          </a:p>
          <a:p>
            <a:pPr algn="l">
              <a:defRPr b="1" cap="all" sz="3400">
                <a:solidFill>
                  <a:srgbClr val="F9570F"/>
                </a:solidFill>
                <a:latin typeface="Futura PT Heavy"/>
                <a:ea typeface="Futura PT Heavy"/>
                <a:cs typeface="Futura PT Heavy"/>
                <a:sym typeface="Futura PT Heavy"/>
              </a:defRPr>
            </a:pPr>
            <a:r>
              <a:rPr b="0">
                <a:solidFill>
                  <a:srgbClr val="E7B66A"/>
                </a:solidFill>
                <a:latin typeface="Futura Bold"/>
                <a:ea typeface="Futura Bold"/>
                <a:cs typeface="Futura Bold"/>
                <a:sym typeface="Futura Bold"/>
              </a:rPr>
              <a:t>DIOS ESCOGE A LA GENTE DESPRECIADA</a:t>
            </a:r>
          </a:p>
        </p:txBody>
      </p:sp>
      <p:sp>
        <p:nvSpPr>
          <p:cNvPr id="96" name="Subtitle 2"/>
          <p:cNvSpPr txBox="1"/>
          <p:nvPr>
            <p:ph type="subTitle" sz="quarter" idx="1"/>
          </p:nvPr>
        </p:nvSpPr>
        <p:spPr>
          <a:xfrm>
            <a:off x="433386" y="2077414"/>
            <a:ext cx="4443416" cy="442915"/>
          </a:xfrm>
          <a:prstGeom prst="rect">
            <a:avLst/>
          </a:prstGeom>
        </p:spPr>
        <p:txBody>
          <a:bodyPr/>
          <a:lstStyle>
            <a:lvl1pPr algn="l" defTabSz="730605">
              <a:spcBef>
                <a:spcPts val="700"/>
              </a:spcBef>
              <a:defRPr i="1" sz="2162">
                <a:solidFill>
                  <a:srgbClr val="767171"/>
                </a:solidFill>
                <a:latin typeface="Futura"/>
                <a:ea typeface="Futura"/>
                <a:cs typeface="Futura"/>
                <a:sym typeface="Futura"/>
              </a:defRPr>
            </a:lvl1pPr>
          </a:lstStyle>
          <a:p>
            <a:pPr/>
            <a:r>
              <a:t> 1 Corintios 1.18-31</a:t>
            </a:r>
          </a:p>
        </p:txBody>
      </p:sp>
      <p:sp>
        <p:nvSpPr>
          <p:cNvPr id="97" name="TextBox 3"/>
          <p:cNvSpPr txBox="1"/>
          <p:nvPr/>
        </p:nvSpPr>
        <p:spPr>
          <a:xfrm>
            <a:off x="10054907" y="6388100"/>
            <a:ext cx="1163413" cy="2946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pPr/>
            <a:r>
              <a:t>Año 31/Vol. 1</a:t>
            </a:r>
          </a:p>
        </p:txBody>
      </p:sp>
      <p:sp>
        <p:nvSpPr>
          <p:cNvPr id="98" name="TextBox 5"/>
          <p:cNvSpPr txBox="1"/>
          <p:nvPr/>
        </p:nvSpPr>
        <p:spPr>
          <a:xfrm>
            <a:off x="415607" y="2572762"/>
            <a:ext cx="9651438" cy="6756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pPr/>
            <a:r>
              <a:t>«y lo vil del mundo y lo menospreciado escogió Dios, y lo que no es, para deshacer lo que es, a fin de que nadie se jacte en su presencia».  1 Corintios 1.28-29</a:t>
            </a:r>
          </a:p>
        </p:txBody>
      </p:sp>
      <p:pic>
        <p:nvPicPr>
          <p:cNvPr id="99" name="Picture 2" descr="Picture 2"/>
          <p:cNvPicPr>
            <a:picLocks noChangeAspect="1"/>
          </p:cNvPicPr>
          <p:nvPr/>
        </p:nvPicPr>
        <p:blipFill>
          <a:blip r:embed="rId3">
            <a:extLst/>
          </a:blip>
          <a:stretch>
            <a:fillRect/>
          </a:stretch>
        </p:blipFill>
        <p:spPr>
          <a:xfrm>
            <a:off x="11104563" y="5891212"/>
            <a:ext cx="966789" cy="966789"/>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4"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1 Corintios 1.28-29</a:t>
            </a:r>
          </a:p>
        </p:txBody>
      </p:sp>
      <p:sp>
        <p:nvSpPr>
          <p:cNvPr id="155"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56" name="RVR…"/>
          <p:cNvSpPr txBox="1"/>
          <p:nvPr/>
        </p:nvSpPr>
        <p:spPr>
          <a:xfrm>
            <a:off x="1839383" y="1835202"/>
            <a:ext cx="4300538" cy="37363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300">
                <a:latin typeface="Cambria"/>
                <a:ea typeface="Cambria"/>
                <a:cs typeface="Cambria"/>
                <a:sym typeface="Cambria"/>
              </a:defRPr>
            </a:pPr>
            <a:r>
              <a:t>RVR</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28  y lo vil del mundo y lo menospreciado escogió Dios, y lo que no es, para deshacer lo que es, </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29  a fin de que nadie se jacte en su presencia. </a:t>
            </a:r>
          </a:p>
        </p:txBody>
      </p:sp>
      <p:sp>
        <p:nvSpPr>
          <p:cNvPr id="157" name="VP…"/>
          <p:cNvSpPr txBox="1"/>
          <p:nvPr/>
        </p:nvSpPr>
        <p:spPr>
          <a:xfrm>
            <a:off x="6646692" y="1762283"/>
            <a:ext cx="4602863" cy="41478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300">
                <a:latin typeface="Cambria"/>
                <a:ea typeface="Cambria"/>
                <a:cs typeface="Cambria"/>
                <a:sym typeface="Cambria"/>
              </a:defRPr>
            </a:pPr>
            <a:r>
              <a:t>VP</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28  Dios ha escogido a la gente despreciada y sin importancia de este mundo, es decir, a los que no son nada, para anular a los que son algo. </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29  Así nadie podrá presumir delante de Dios.</a:t>
            </a:r>
          </a:p>
        </p:txBody>
      </p:sp>
      <p:pic>
        <p:nvPicPr>
          <p:cNvPr id="158"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59"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1 Corintios 1.28-29</a:t>
            </a:r>
          </a:p>
        </p:txBody>
      </p:sp>
      <p:sp>
        <p:nvSpPr>
          <p:cNvPr id="162"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63" name="RVR…"/>
          <p:cNvSpPr txBox="1"/>
          <p:nvPr/>
        </p:nvSpPr>
        <p:spPr>
          <a:xfrm>
            <a:off x="1839383" y="1835202"/>
            <a:ext cx="4300538" cy="37363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300">
                <a:latin typeface="Cambria"/>
                <a:ea typeface="Cambria"/>
                <a:cs typeface="Cambria"/>
                <a:sym typeface="Cambria"/>
              </a:defRPr>
            </a:pPr>
            <a:r>
              <a:t>RVR</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28  y lo vil del mundo y lo menospreciado escogió Dios, y lo que no es, para deshacer lo que es, </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29  a fin de que nadie se jacte en su presencia. </a:t>
            </a:r>
          </a:p>
        </p:txBody>
      </p:sp>
      <p:sp>
        <p:nvSpPr>
          <p:cNvPr id="164" name="VP…"/>
          <p:cNvSpPr txBox="1"/>
          <p:nvPr/>
        </p:nvSpPr>
        <p:spPr>
          <a:xfrm>
            <a:off x="6646692" y="1762284"/>
            <a:ext cx="4602863" cy="41478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300">
                <a:latin typeface="Cambria"/>
                <a:ea typeface="Cambria"/>
                <a:cs typeface="Cambria"/>
                <a:sym typeface="Cambria"/>
              </a:defRPr>
            </a:pPr>
            <a:r>
              <a:t>VP</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28  Dios ha escogido a la gente despreciada y sin importancia de este mundo, es decir, a los que no son nada, para anular a los que son algo. </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29  Así nadie podrá presumir delante de Dios.</a:t>
            </a:r>
          </a:p>
        </p:txBody>
      </p:sp>
      <p:pic>
        <p:nvPicPr>
          <p:cNvPr id="165"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66"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8"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1 Corintios 1.30-31</a:t>
            </a:r>
          </a:p>
        </p:txBody>
      </p:sp>
      <p:sp>
        <p:nvSpPr>
          <p:cNvPr id="169"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70" name="RVR…"/>
          <p:cNvSpPr txBox="1"/>
          <p:nvPr/>
        </p:nvSpPr>
        <p:spPr>
          <a:xfrm>
            <a:off x="1873249" y="1982522"/>
            <a:ext cx="4300539" cy="3848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RVR</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30  Pero por él estáis vosotros en Cristo Jesús, el cual nos ha sido hecho por Dios sabiduría, justificación, santificación y redención, </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31  para que, como está escrito: «El que se gloría, gloríese en el Señor.» </a:t>
            </a:r>
          </a:p>
        </p:txBody>
      </p:sp>
      <p:sp>
        <p:nvSpPr>
          <p:cNvPr id="171" name="VP…"/>
          <p:cNvSpPr txBox="1"/>
          <p:nvPr/>
        </p:nvSpPr>
        <p:spPr>
          <a:xfrm>
            <a:off x="6663626" y="1872455"/>
            <a:ext cx="4602863" cy="4610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VP</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30  Pero Dios mismo los ha unido a ustedes con Cristo Jesús, y ha hecho también que Cristo sea nuestra sabiduría, nuestra justicia, nuestra santificación y nuestra liberación. </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31  De esta manera, como dice la Escritura: «Si alguno quiere enorgullecerse, que se enorgullezca del Señor.»</a:t>
            </a:r>
          </a:p>
        </p:txBody>
      </p:sp>
      <p:pic>
        <p:nvPicPr>
          <p:cNvPr id="172"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73"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76"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77"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1423246"/>
            <a:ext cx="8686800" cy="509524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200">
                <a:latin typeface="Cambria"/>
                <a:ea typeface="Cambria"/>
                <a:cs typeface="Cambria"/>
                <a:sym typeface="Cambria"/>
              </a:defRPr>
            </a:pPr>
          </a:p>
          <a:p>
            <a:pPr defTabSz="443991">
              <a:lnSpc>
                <a:spcPct val="120000"/>
              </a:lnSpc>
              <a:spcBef>
                <a:spcPts val="600"/>
              </a:spcBef>
              <a:defRPr sz="2200">
                <a:latin typeface="Cambria"/>
                <a:ea typeface="Cambria"/>
                <a:cs typeface="Cambria"/>
                <a:sym typeface="Cambria"/>
              </a:defRPr>
            </a:pPr>
            <a:r>
              <a:t>Esta lección afirma los siguientes puntos bíblicos, teológicos y pastorales:</a:t>
            </a:r>
          </a:p>
          <a:p>
            <a:pPr marL="240631" indent="-240631" defTabSz="443991">
              <a:lnSpc>
                <a:spcPct val="120000"/>
              </a:lnSpc>
              <a:spcBef>
                <a:spcPts val="600"/>
              </a:spcBef>
              <a:buSzPct val="100000"/>
              <a:buChar char="•"/>
              <a:defRPr sz="2200">
                <a:latin typeface="Cambria"/>
                <a:ea typeface="Cambria"/>
                <a:cs typeface="Cambria"/>
                <a:sym typeface="Cambria"/>
              </a:defRPr>
            </a:pPr>
            <a:r>
              <a:t>La muerte de Jesús de Nazaret significa la derrota de todo esfuerzo humano por alcanzar la salvación. </a:t>
            </a:r>
          </a:p>
          <a:p>
            <a:pPr marL="240631" indent="-240631" defTabSz="443991">
              <a:lnSpc>
                <a:spcPct val="120000"/>
              </a:lnSpc>
              <a:spcBef>
                <a:spcPts val="600"/>
              </a:spcBef>
              <a:buSzPct val="100000"/>
              <a:buChar char="•"/>
              <a:defRPr sz="2200">
                <a:latin typeface="Cambria"/>
                <a:ea typeface="Cambria"/>
                <a:cs typeface="Cambria"/>
                <a:sym typeface="Cambria"/>
              </a:defRPr>
            </a:pPr>
            <a:r>
              <a:t>La cruz significa la derrota de la «religión», entendida como los esfuerzos que hacen los hombres para manipular el mundo espiritual y alcanzar el favor de las entidades espirituales superiores.</a:t>
            </a:r>
          </a:p>
          <a:p>
            <a:pPr marL="240631" indent="-240631" defTabSz="443991">
              <a:lnSpc>
                <a:spcPct val="120000"/>
              </a:lnSpc>
              <a:spcBef>
                <a:spcPts val="600"/>
              </a:spcBef>
              <a:buSzPct val="100000"/>
              <a:buChar char="•"/>
              <a:defRPr sz="2200">
                <a:latin typeface="Cambria"/>
                <a:ea typeface="Cambria"/>
                <a:cs typeface="Cambria"/>
                <a:sym typeface="Cambria"/>
              </a:defRPr>
            </a:pPr>
            <a:r>
              <a:t>Si la cruz es el evento final y decisivo por medio del cual Dios nos muestra la condición del ser humano, la cruz es también el lugar donde se revela la justicia divina para la salvación de toda aquella persona que cree.</a:t>
            </a:r>
          </a:p>
        </p:txBody>
      </p:sp>
      <p:pic>
        <p:nvPicPr>
          <p:cNvPr id="178"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79"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1"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82"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8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955800" y="2379133"/>
            <a:ext cx="8686800" cy="3759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270710" indent="-270710" defTabSz="443991">
              <a:lnSpc>
                <a:spcPct val="120000"/>
              </a:lnSpc>
              <a:spcBef>
                <a:spcPts val="600"/>
              </a:spcBef>
              <a:buSzPct val="100000"/>
              <a:buChar char="•"/>
              <a:defRPr sz="2500">
                <a:latin typeface="Cambria"/>
                <a:ea typeface="Cambria"/>
                <a:cs typeface="Cambria"/>
                <a:sym typeface="Cambria"/>
              </a:defRPr>
            </a:pPr>
            <a:r>
              <a:t>Aquí «justicia» no se define como hacer lo bueno o lo agradable, sino que es la disposición de Dios para relacionarse con aquellos seres humanos que tratan de vivir vidas «justas».</a:t>
            </a:r>
          </a:p>
          <a:p>
            <a:pPr marL="270710" indent="-270710" defTabSz="443991">
              <a:lnSpc>
                <a:spcPct val="120000"/>
              </a:lnSpc>
              <a:spcBef>
                <a:spcPts val="600"/>
              </a:spcBef>
              <a:buSzPct val="100000"/>
              <a:buChar char="•"/>
              <a:defRPr sz="2500">
                <a:latin typeface="Cambria"/>
                <a:ea typeface="Cambria"/>
                <a:cs typeface="Cambria"/>
                <a:sym typeface="Cambria"/>
              </a:defRPr>
            </a:pPr>
            <a:r>
              <a:t>Dios ha venido a buscarnos; Dios que llega a la humanidad en Cristo Jesús. En la cruz, Dios grita al mundo que el camino de la ley no tiene salida y que el único camino al Padre es Jesús de Nazaret.  </a:t>
            </a:r>
          </a:p>
        </p:txBody>
      </p:sp>
      <p:pic>
        <p:nvPicPr>
          <p:cNvPr id="184"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85"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Title 1"/>
          <p:cNvSpPr txBox="1"/>
          <p:nvPr>
            <p:ph type="title"/>
          </p:nvPr>
        </p:nvSpPr>
        <p:spPr>
          <a:xfrm>
            <a:off x="2259013" y="981075"/>
            <a:ext cx="3078164"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pPr/>
            <a:r>
              <a:t>ORACIÓN</a:t>
            </a:r>
          </a:p>
        </p:txBody>
      </p:sp>
      <p:sp>
        <p:nvSpPr>
          <p:cNvPr id="188" name="Straight Connector 5"/>
          <p:cNvSpPr/>
          <p:nvPr/>
        </p:nvSpPr>
        <p:spPr>
          <a:xfrm>
            <a:off x="2330450" y="1566862"/>
            <a:ext cx="6346827" cy="1"/>
          </a:xfrm>
          <a:prstGeom prst="line">
            <a:avLst/>
          </a:prstGeom>
          <a:ln w="25400">
            <a:solidFill>
              <a:schemeClr val="accent4"/>
            </a:solidFill>
            <a:miter/>
          </a:ln>
        </p:spPr>
        <p:txBody>
          <a:bodyPr lIns="45718" tIns="45718" rIns="45718" bIns="45718"/>
          <a:lstStyle/>
          <a:p>
            <a:pPr/>
          </a:p>
        </p:txBody>
      </p:sp>
      <p:sp>
        <p:nvSpPr>
          <p:cNvPr id="189"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680612"/>
            <a:ext cx="9236076" cy="2768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584200">
              <a:lnSpc>
                <a:spcPct val="120000"/>
              </a:lnSpc>
              <a:defRPr i="1" sz="2500">
                <a:latin typeface="Cambria"/>
                <a:ea typeface="Cambria"/>
                <a:cs typeface="Cambria"/>
                <a:sym typeface="Cambria"/>
              </a:defRPr>
            </a:lvl1pPr>
          </a:lstStyle>
          <a:p>
            <a:pPr/>
            <a:r>
              <a:t>Buen Dios y Padre celestial, te damos gracias por Jesucristo. Te damos gracias por su vida, por sus enseñanzas y por sus obras milagrosas. Te damos gracias por su pasión, su muerte y su resurrección. Te damos gracias porque murió en nuestro lugar para salvarnos. Alabamos y bendecimos tu nombre por siempre, en el nombre poderoso de Jesús. Amén. </a:t>
            </a:r>
          </a:p>
        </p:txBody>
      </p:sp>
      <p:pic>
        <p:nvPicPr>
          <p:cNvPr id="190" name="Picture 2" descr="Picture 2"/>
          <p:cNvPicPr>
            <a:picLocks noChangeAspect="1"/>
          </p:cNvPicPr>
          <p:nvPr/>
        </p:nvPicPr>
        <p:blipFill>
          <a:blip r:embed="rId2">
            <a:extLst/>
          </a:blip>
          <a:stretch>
            <a:fillRect/>
          </a:stretch>
        </p:blipFill>
        <p:spPr>
          <a:xfrm>
            <a:off x="1192212" y="758825"/>
            <a:ext cx="1030288" cy="1030288"/>
          </a:xfrm>
          <a:prstGeom prst="rect">
            <a:avLst/>
          </a:prstGeom>
          <a:ln w="12700">
            <a:miter lim="400000"/>
          </a:ln>
        </p:spPr>
      </p:pic>
      <p:pic>
        <p:nvPicPr>
          <p:cNvPr id="19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Title 1"/>
          <p:cNvSpPr txBox="1"/>
          <p:nvPr>
            <p:ph type="title"/>
          </p:nvPr>
        </p:nvSpPr>
        <p:spPr>
          <a:xfrm>
            <a:off x="2022474" y="1069975"/>
            <a:ext cx="3078166"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pPr/>
            <a:r>
              <a:t>OBJETIVOS</a:t>
            </a:r>
          </a:p>
        </p:txBody>
      </p:sp>
      <p:sp>
        <p:nvSpPr>
          <p:cNvPr id="102" name="Content Placeholder 2"/>
          <p:cNvSpPr txBox="1"/>
          <p:nvPr>
            <p:ph type="body" sz="half" idx="1"/>
          </p:nvPr>
        </p:nvSpPr>
        <p:spPr>
          <a:xfrm>
            <a:off x="1646136" y="2310165"/>
            <a:ext cx="9432599" cy="3327189"/>
          </a:xfrm>
          <a:prstGeom prst="rect">
            <a:avLst/>
          </a:prstGeom>
        </p:spPr>
        <p:txBody>
          <a:bodyPr/>
          <a:lstStyle/>
          <a:p>
            <a:pPr marL="297781" indent="-297781" defTabSz="525779">
              <a:lnSpc>
                <a:spcPct val="100000"/>
              </a:lnSpc>
              <a:spcBef>
                <a:spcPts val="500"/>
              </a:spcBef>
              <a:buFontTx/>
              <a:defRPr sz="3420">
                <a:latin typeface="Cambria"/>
                <a:ea typeface="Cambria"/>
                <a:cs typeface="Cambria"/>
                <a:sym typeface="Cambria"/>
              </a:defRPr>
            </a:pPr>
            <a:r>
              <a:t>Explorar el significado del mensaje de la cruz de Jesucristo para hoy.</a:t>
            </a:r>
          </a:p>
          <a:p>
            <a:pPr marL="297781" indent="-297781" defTabSz="525779">
              <a:lnSpc>
                <a:spcPct val="100000"/>
              </a:lnSpc>
              <a:spcBef>
                <a:spcPts val="500"/>
              </a:spcBef>
              <a:buFontTx/>
              <a:defRPr sz="3420">
                <a:latin typeface="Cambria"/>
                <a:ea typeface="Cambria"/>
                <a:cs typeface="Cambria"/>
                <a:sym typeface="Cambria"/>
              </a:defRPr>
            </a:pPr>
            <a:r>
              <a:t>Definir el concepto «sabiduría» en relación con la vida espiritual. </a:t>
            </a:r>
          </a:p>
          <a:p>
            <a:pPr marL="297781" indent="-297781" defTabSz="525779">
              <a:lnSpc>
                <a:spcPct val="100000"/>
              </a:lnSpc>
              <a:spcBef>
                <a:spcPts val="500"/>
              </a:spcBef>
              <a:buFontTx/>
              <a:defRPr sz="3420">
                <a:latin typeface="Cambria"/>
                <a:ea typeface="Cambria"/>
                <a:cs typeface="Cambria"/>
                <a:sym typeface="Cambria"/>
              </a:defRPr>
            </a:pPr>
            <a:r>
              <a:t>Afirmar el amor de Dios hacia las personas pobres y rechazadas de la sociedad.</a:t>
            </a:r>
          </a:p>
        </p:txBody>
      </p:sp>
      <p:sp>
        <p:nvSpPr>
          <p:cNvPr id="103" name="Straight Connector 5"/>
          <p:cNvSpPr/>
          <p:nvPr/>
        </p:nvSpPr>
        <p:spPr>
          <a:xfrm flipV="1">
            <a:off x="2124074" y="1562100"/>
            <a:ext cx="7697790" cy="93665"/>
          </a:xfrm>
          <a:prstGeom prst="line">
            <a:avLst/>
          </a:prstGeom>
          <a:ln w="25400">
            <a:solidFill>
              <a:srgbClr val="7030A0"/>
            </a:solidFill>
            <a:miter/>
          </a:ln>
        </p:spPr>
        <p:txBody>
          <a:bodyPr lIns="45718" tIns="45718" rIns="45718" bIns="45718"/>
          <a:lstStyle/>
          <a:p>
            <a:pPr/>
          </a:p>
        </p:txBody>
      </p:sp>
      <p:pic>
        <p:nvPicPr>
          <p:cNvPr id="104" name="Picture 4" descr="Picture 4"/>
          <p:cNvPicPr>
            <a:picLocks noChangeAspect="1"/>
          </p:cNvPicPr>
          <p:nvPr/>
        </p:nvPicPr>
        <p:blipFill>
          <a:blip r:embed="rId2">
            <a:extLst/>
          </a:blip>
          <a:stretch>
            <a:fillRect/>
          </a:stretch>
        </p:blipFill>
        <p:spPr>
          <a:xfrm>
            <a:off x="755650" y="798512"/>
            <a:ext cx="1128713" cy="1128713"/>
          </a:xfrm>
          <a:prstGeom prst="rect">
            <a:avLst/>
          </a:prstGeom>
          <a:ln w="12700">
            <a:miter lim="400000"/>
          </a:ln>
        </p:spPr>
      </p:pic>
      <p:pic>
        <p:nvPicPr>
          <p:cNvPr id="105" name="Picture 4" descr="Picture 4"/>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08" name="Content Placeholder 2"/>
          <p:cNvSpPr txBox="1"/>
          <p:nvPr>
            <p:ph type="body" idx="1"/>
          </p:nvPr>
        </p:nvSpPr>
        <p:spPr>
          <a:xfrm>
            <a:off x="1378604" y="2578679"/>
            <a:ext cx="9312554" cy="3645070"/>
          </a:xfrm>
          <a:prstGeom prst="rect">
            <a:avLst/>
          </a:prstGeom>
        </p:spPr>
        <p:txBody>
          <a:bodyPr/>
          <a:lstStyle/>
          <a:p>
            <a:pPr marL="0" indent="0" defTabSz="578358">
              <a:lnSpc>
                <a:spcPct val="100000"/>
              </a:lnSpc>
              <a:spcBef>
                <a:spcPts val="500"/>
              </a:spcBef>
              <a:buSzTx/>
              <a:buNone/>
              <a:defRPr b="1" sz="3366">
                <a:solidFill>
                  <a:srgbClr val="3B3838"/>
                </a:solidFill>
                <a:latin typeface="Cambria"/>
                <a:ea typeface="Cambria"/>
                <a:cs typeface="Cambria"/>
                <a:sym typeface="Cambria"/>
              </a:defRPr>
            </a:pPr>
            <a:r>
              <a:t>Escriba:</a:t>
            </a:r>
            <a:r>
              <a:rPr b="0"/>
              <a:t> Una clase de eruditos que hicieron del estudio sistemático de la ley y su exposición su ocupación profesional. Desde Esdras, se denomina así al que está versado en la torá, llamado también ocasionalmente doctor de la ley o maestro.</a:t>
            </a:r>
            <a:endParaRPr b="0"/>
          </a:p>
        </p:txBody>
      </p:sp>
      <p:sp>
        <p:nvSpPr>
          <p:cNvPr id="109"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0"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14" name="Content Placeholder 2"/>
          <p:cNvSpPr txBox="1"/>
          <p:nvPr>
            <p:ph type="body" idx="1"/>
          </p:nvPr>
        </p:nvSpPr>
        <p:spPr>
          <a:xfrm>
            <a:off x="1378604" y="2578679"/>
            <a:ext cx="9312554" cy="3645070"/>
          </a:xfrm>
          <a:prstGeom prst="rect">
            <a:avLst/>
          </a:prstGeom>
        </p:spPr>
        <p:txBody>
          <a:bodyPr/>
          <a:lstStyle/>
          <a:p>
            <a:pPr marL="0" indent="0" defTabSz="438150">
              <a:lnSpc>
                <a:spcPct val="100000"/>
              </a:lnSpc>
              <a:spcBef>
                <a:spcPts val="400"/>
              </a:spcBef>
              <a:buSzTx/>
              <a:buNone/>
              <a:defRPr b="1" sz="2550">
                <a:solidFill>
                  <a:srgbClr val="3B3838"/>
                </a:solidFill>
                <a:latin typeface="Cambria"/>
                <a:ea typeface="Cambria"/>
                <a:cs typeface="Cambria"/>
                <a:sym typeface="Cambria"/>
              </a:defRPr>
            </a:pPr>
            <a:r>
              <a:t>Insensato:  </a:t>
            </a:r>
            <a:r>
              <a:rPr b="0"/>
              <a:t>En la Biblia, la insensatez es un concepto ético y va más allá de la falta de inteligencia natal. En contraste con el sabio, el insensato es una persona que actúa sin consejo y es indiscreto, ignorante, indolente y terco. Es el pecador deliberado que persiste en el mal. </a:t>
            </a:r>
            <a:endParaRPr b="0"/>
          </a:p>
          <a:p>
            <a:pPr marL="0" indent="0" defTabSz="438150">
              <a:lnSpc>
                <a:spcPct val="100000"/>
              </a:lnSpc>
              <a:spcBef>
                <a:spcPts val="400"/>
              </a:spcBef>
              <a:buSzTx/>
              <a:buNone/>
              <a:defRPr b="1" sz="2550">
                <a:solidFill>
                  <a:srgbClr val="3B3838"/>
                </a:solidFill>
                <a:latin typeface="Cambria"/>
                <a:ea typeface="Cambria"/>
                <a:cs typeface="Cambria"/>
                <a:sym typeface="Cambria"/>
              </a:defRPr>
            </a:pPr>
          </a:p>
          <a:p>
            <a:pPr marL="0" indent="0" defTabSz="438150">
              <a:lnSpc>
                <a:spcPct val="100000"/>
              </a:lnSpc>
              <a:spcBef>
                <a:spcPts val="400"/>
              </a:spcBef>
              <a:buSzTx/>
              <a:buNone/>
              <a:defRPr b="1" sz="2550">
                <a:solidFill>
                  <a:srgbClr val="3B3838"/>
                </a:solidFill>
                <a:latin typeface="Cambria"/>
                <a:ea typeface="Cambria"/>
                <a:cs typeface="Cambria"/>
                <a:sym typeface="Cambria"/>
              </a:defRPr>
            </a:pPr>
            <a:r>
              <a:t>Santificar: </a:t>
            </a:r>
            <a:r>
              <a:rPr b="0"/>
              <a:t>Apartar a una persona, un objeto o una institución para servir a Dios con dedicación y amor. Dios mismo santifica a su pueblo.</a:t>
            </a:r>
          </a:p>
        </p:txBody>
      </p:sp>
      <p:sp>
        <p:nvSpPr>
          <p:cNvPr id="115"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6"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7"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1 Corintios 1.18-19</a:t>
            </a:r>
          </a:p>
        </p:txBody>
      </p:sp>
      <p:sp>
        <p:nvSpPr>
          <p:cNvPr id="120"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1" name="RVR…"/>
          <p:cNvSpPr txBox="1"/>
          <p:nvPr/>
        </p:nvSpPr>
        <p:spPr>
          <a:xfrm>
            <a:off x="1619249" y="1962520"/>
            <a:ext cx="4300539" cy="3708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t>RVR</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18  La palabra de la cruz es locura a los que se pierden; pero a los que se salvan, esto es, a nosotros, es poder de Dios, </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19 pues está escrito: «Destruiré la sabiduría de los sabiosy frustraré la inteligencia de los inteligentes.»</a:t>
            </a:r>
          </a:p>
        </p:txBody>
      </p:sp>
      <p:sp>
        <p:nvSpPr>
          <p:cNvPr id="122" name="VP…"/>
          <p:cNvSpPr txBox="1"/>
          <p:nvPr/>
        </p:nvSpPr>
        <p:spPr>
          <a:xfrm>
            <a:off x="6392692" y="1875313"/>
            <a:ext cx="5023442" cy="44246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18  El mensaje de la muerte de Cristo en la cruz parece una tontería a los que van a la perdición; pero este mensaje es poder de Dios para los que vamos a la salvación. </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19  Como dice la Escritura: «Haré que los sabios pierdan su sabiduríay que desaparezca la inteligencia de los inteligentes.»</a:t>
            </a:r>
          </a:p>
        </p:txBody>
      </p:sp>
      <p:pic>
        <p:nvPicPr>
          <p:cNvPr id="123"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24"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1 Corintios 1.20-21</a:t>
            </a:r>
          </a:p>
        </p:txBody>
      </p:sp>
      <p:sp>
        <p:nvSpPr>
          <p:cNvPr id="127"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8" name="RVR…"/>
          <p:cNvSpPr txBox="1"/>
          <p:nvPr/>
        </p:nvSpPr>
        <p:spPr>
          <a:xfrm>
            <a:off x="1585383" y="1848220"/>
            <a:ext cx="4300539" cy="4851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100">
                <a:latin typeface="Cambria"/>
                <a:ea typeface="Cambria"/>
                <a:cs typeface="Cambria"/>
                <a:sym typeface="Cambria"/>
              </a:defRPr>
            </a:pPr>
            <a:r>
              <a:t>RVR</a:t>
            </a:r>
          </a:p>
          <a:p>
            <a:pPr defTabSz="368045">
              <a:spcBef>
                <a:spcPts val="600"/>
              </a:spcBef>
              <a:defRPr sz="2100">
                <a:latin typeface="Cambria"/>
                <a:ea typeface="Cambria"/>
                <a:cs typeface="Cambria"/>
                <a:sym typeface="Cambria"/>
              </a:defRPr>
            </a:pPr>
          </a:p>
          <a:p>
            <a:pPr defTabSz="368045">
              <a:spcBef>
                <a:spcPts val="600"/>
              </a:spcBef>
              <a:defRPr sz="2100">
                <a:latin typeface="Cambria"/>
                <a:ea typeface="Cambria"/>
                <a:cs typeface="Cambria"/>
                <a:sym typeface="Cambria"/>
              </a:defRPr>
            </a:pPr>
            <a:r>
              <a:t>20  ¿Dónde está el sabio? ¿Dónde está el escriba? ¿Dónde está el que discute asuntos de este mundo? ¿Acaso no ha enloquecido Dios la sabiduría del mundo? </a:t>
            </a:r>
          </a:p>
          <a:p>
            <a:pPr defTabSz="368045">
              <a:spcBef>
                <a:spcPts val="600"/>
              </a:spcBef>
              <a:defRPr sz="2100">
                <a:latin typeface="Cambria"/>
                <a:ea typeface="Cambria"/>
                <a:cs typeface="Cambria"/>
                <a:sym typeface="Cambria"/>
              </a:defRPr>
            </a:pPr>
          </a:p>
          <a:p>
            <a:pPr defTabSz="368045">
              <a:spcBef>
                <a:spcPts val="600"/>
              </a:spcBef>
              <a:defRPr sz="2100">
                <a:latin typeface="Cambria"/>
                <a:ea typeface="Cambria"/>
                <a:cs typeface="Cambria"/>
                <a:sym typeface="Cambria"/>
              </a:defRPr>
            </a:pPr>
            <a:r>
              <a:t>21  Puesto que el mundo, mediante su sabiduría, no reconoció a Dios a través de las obras que manifiestan su sabiduría, agradó a Dios salvar a los creyentes por la locura de la predicación.</a:t>
            </a:r>
          </a:p>
        </p:txBody>
      </p:sp>
      <p:sp>
        <p:nvSpPr>
          <p:cNvPr id="129" name="VP…"/>
          <p:cNvSpPr txBox="1"/>
          <p:nvPr/>
        </p:nvSpPr>
        <p:spPr>
          <a:xfrm>
            <a:off x="6392692" y="1829170"/>
            <a:ext cx="5023442" cy="45847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VP</a:t>
            </a:r>
          </a:p>
          <a:p>
            <a:pPr defTabSz="368045">
              <a:lnSpc>
                <a:spcPct val="120000"/>
              </a:lnSpc>
              <a:defRPr sz="2100">
                <a:latin typeface="Cambria"/>
                <a:ea typeface="Cambria"/>
                <a:cs typeface="Cambria"/>
                <a:sym typeface="Cambria"/>
              </a:defRPr>
            </a:pPr>
          </a:p>
          <a:p>
            <a:pPr defTabSz="368045">
              <a:spcBef>
                <a:spcPts val="600"/>
              </a:spcBef>
              <a:defRPr sz="2100">
                <a:latin typeface="Cambria"/>
                <a:ea typeface="Cambria"/>
                <a:cs typeface="Cambria"/>
                <a:sym typeface="Cambria"/>
              </a:defRPr>
            </a:pPr>
            <a:r>
              <a:t>20  ¿En qué pararon el sabio, y el maestro, y el que sabe discutir sobre cosas de este mundo? ¡Dios ha convertido en tontería la sabiduría de este mundo! </a:t>
            </a:r>
          </a:p>
          <a:p>
            <a:pPr defTabSz="368045">
              <a:spcBef>
                <a:spcPts val="600"/>
              </a:spcBef>
              <a:defRPr sz="2100">
                <a:latin typeface="Cambria"/>
                <a:ea typeface="Cambria"/>
                <a:cs typeface="Cambria"/>
                <a:sym typeface="Cambria"/>
              </a:defRPr>
            </a:pPr>
          </a:p>
          <a:p>
            <a:pPr defTabSz="368045">
              <a:spcBef>
                <a:spcPts val="600"/>
              </a:spcBef>
              <a:defRPr sz="2100">
                <a:latin typeface="Cambria"/>
                <a:ea typeface="Cambria"/>
                <a:cs typeface="Cambria"/>
                <a:sym typeface="Cambria"/>
              </a:defRPr>
            </a:pPr>
            <a:r>
              <a:t>21  Puesto que el mundo no usó su sabiduría para reconocer a Dios donde él ha mostrado su sabiduría, dispuso Dios en su bondad salvar por medio de su mensaje a los que tienen fe, aunque este mensaje parezca una tontería.</a:t>
            </a:r>
          </a:p>
        </p:txBody>
      </p:sp>
      <p:pic>
        <p:nvPicPr>
          <p:cNvPr id="130"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Title 1"/>
          <p:cNvSpPr txBox="1"/>
          <p:nvPr>
            <p:ph type="title"/>
          </p:nvPr>
        </p:nvSpPr>
        <p:spPr>
          <a:xfrm>
            <a:off x="2303461" y="990600"/>
            <a:ext cx="9366024"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1 Corintios 1.22-23</a:t>
            </a:r>
          </a:p>
        </p:txBody>
      </p:sp>
      <p:sp>
        <p:nvSpPr>
          <p:cNvPr id="134"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35" name="RVR…"/>
          <p:cNvSpPr txBox="1"/>
          <p:nvPr/>
        </p:nvSpPr>
        <p:spPr>
          <a:xfrm>
            <a:off x="1860550" y="1994636"/>
            <a:ext cx="4300538" cy="38912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600"/>
              </a:spcBef>
              <a:defRPr sz="2400">
                <a:latin typeface="Cambria"/>
                <a:ea typeface="Cambria"/>
                <a:cs typeface="Cambria"/>
                <a:sym typeface="Cambria"/>
              </a:defRPr>
            </a:pPr>
            <a:r>
              <a:t>RVR</a:t>
            </a:r>
          </a:p>
          <a:p>
            <a:pPr defTabSz="368045">
              <a:lnSpc>
                <a:spcPct val="110000"/>
              </a:lnSpc>
              <a:spcBef>
                <a:spcPts val="600"/>
              </a:spcBef>
              <a:defRPr sz="2400">
                <a:latin typeface="Cambria"/>
                <a:ea typeface="Cambria"/>
                <a:cs typeface="Cambria"/>
                <a:sym typeface="Cambria"/>
              </a:defRPr>
            </a:pPr>
          </a:p>
          <a:p>
            <a:pPr defTabSz="368045">
              <a:lnSpc>
                <a:spcPct val="110000"/>
              </a:lnSpc>
              <a:spcBef>
                <a:spcPts val="600"/>
              </a:spcBef>
              <a:defRPr sz="2400">
                <a:latin typeface="Cambria"/>
                <a:ea typeface="Cambria"/>
                <a:cs typeface="Cambria"/>
                <a:sym typeface="Cambria"/>
              </a:defRPr>
            </a:pPr>
            <a:r>
              <a:t>22  Los judíos piden señales y los griegos buscan sabiduría, </a:t>
            </a:r>
          </a:p>
          <a:p>
            <a:pPr defTabSz="368045">
              <a:lnSpc>
                <a:spcPct val="110000"/>
              </a:lnSpc>
              <a:spcBef>
                <a:spcPts val="600"/>
              </a:spcBef>
              <a:defRPr sz="2400">
                <a:latin typeface="Cambria"/>
                <a:ea typeface="Cambria"/>
                <a:cs typeface="Cambria"/>
                <a:sym typeface="Cambria"/>
              </a:defRPr>
            </a:pPr>
          </a:p>
          <a:p>
            <a:pPr defTabSz="368045">
              <a:lnSpc>
                <a:spcPct val="110000"/>
              </a:lnSpc>
              <a:spcBef>
                <a:spcPts val="600"/>
              </a:spcBef>
              <a:defRPr sz="2400">
                <a:latin typeface="Cambria"/>
                <a:ea typeface="Cambria"/>
                <a:cs typeface="Cambria"/>
                <a:sym typeface="Cambria"/>
              </a:defRPr>
            </a:pPr>
            <a:r>
              <a:t>23  pero nosotros predicamos a Cristo crucificado, para los judíos ciertamente tropezadero, y para los gentiles locura.</a:t>
            </a:r>
          </a:p>
        </p:txBody>
      </p:sp>
      <p:sp>
        <p:nvSpPr>
          <p:cNvPr id="136" name="VP…"/>
          <p:cNvSpPr txBox="1"/>
          <p:nvPr/>
        </p:nvSpPr>
        <p:spPr>
          <a:xfrm>
            <a:off x="6486181" y="1964156"/>
            <a:ext cx="4976147" cy="42824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2600"/>
              </a:spcBef>
              <a:defRPr sz="2400">
                <a:latin typeface="Cambria"/>
                <a:ea typeface="Cambria"/>
                <a:cs typeface="Cambria"/>
                <a:sym typeface="Cambria"/>
              </a:defRPr>
            </a:pPr>
            <a:r>
              <a:t>VP</a:t>
            </a:r>
          </a:p>
          <a:p>
            <a:pPr defTabSz="368045">
              <a:lnSpc>
                <a:spcPct val="110000"/>
              </a:lnSpc>
              <a:spcBef>
                <a:spcPts val="600"/>
              </a:spcBef>
              <a:defRPr sz="2400">
                <a:latin typeface="Cambria"/>
                <a:ea typeface="Cambria"/>
                <a:cs typeface="Cambria"/>
                <a:sym typeface="Cambria"/>
              </a:defRPr>
            </a:pPr>
          </a:p>
          <a:p>
            <a:pPr defTabSz="368045">
              <a:lnSpc>
                <a:spcPct val="110000"/>
              </a:lnSpc>
              <a:spcBef>
                <a:spcPts val="600"/>
              </a:spcBef>
              <a:defRPr sz="2400">
                <a:latin typeface="Cambria"/>
                <a:ea typeface="Cambria"/>
                <a:cs typeface="Cambria"/>
                <a:sym typeface="Cambria"/>
              </a:defRPr>
            </a:pPr>
            <a:r>
              <a:t>22  Los judíos quieren ver señales milagrosas, y los griegos buscan sabiduría; </a:t>
            </a:r>
          </a:p>
          <a:p>
            <a:pPr defTabSz="368045">
              <a:lnSpc>
                <a:spcPct val="110000"/>
              </a:lnSpc>
              <a:spcBef>
                <a:spcPts val="600"/>
              </a:spcBef>
              <a:defRPr sz="2400">
                <a:latin typeface="Cambria"/>
                <a:ea typeface="Cambria"/>
                <a:cs typeface="Cambria"/>
                <a:sym typeface="Cambria"/>
              </a:defRPr>
            </a:pPr>
          </a:p>
          <a:p>
            <a:pPr defTabSz="368045">
              <a:lnSpc>
                <a:spcPct val="110000"/>
              </a:lnSpc>
              <a:spcBef>
                <a:spcPts val="600"/>
              </a:spcBef>
              <a:defRPr sz="2400">
                <a:latin typeface="Cambria"/>
                <a:ea typeface="Cambria"/>
                <a:cs typeface="Cambria"/>
                <a:sym typeface="Cambria"/>
              </a:defRPr>
            </a:pPr>
            <a:r>
              <a:t>23  pero nosotros anunciamos a un Mesías crucificado. Esto les resulta ofensivo a los judíos, y a los no judíos les parece una tontería; </a:t>
            </a:r>
          </a:p>
        </p:txBody>
      </p:sp>
      <p:pic>
        <p:nvPicPr>
          <p:cNvPr id="137"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8" name="Picture 6" descr="Picture 6"/>
          <p:cNvPicPr>
            <a:picLocks noChangeAspect="1"/>
          </p:cNvPicPr>
          <p:nvPr/>
        </p:nvPicPr>
        <p:blipFill>
          <a:blip r:embed="rId3">
            <a:extLst/>
          </a:blip>
          <a:stretch>
            <a:fillRect/>
          </a:stretch>
        </p:blipFill>
        <p:spPr>
          <a:xfrm>
            <a:off x="10354718" y="6143297"/>
            <a:ext cx="1697039" cy="604840"/>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1 Corintios 1.24-25</a:t>
            </a:r>
          </a:p>
        </p:txBody>
      </p:sp>
      <p:sp>
        <p:nvSpPr>
          <p:cNvPr id="141"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2" name="RVR…"/>
          <p:cNvSpPr txBox="1"/>
          <p:nvPr/>
        </p:nvSpPr>
        <p:spPr>
          <a:xfrm>
            <a:off x="1771649" y="1931722"/>
            <a:ext cx="4300539" cy="3848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RVR</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24  En cambio para los llamados, tanto judíos como griegos, Cristo es poder y sabiduría de Dios,</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25  porque lo insensato de Dios es más sabio que los hombres, y lo débil de Dios es más fuerte que los hombres.</a:t>
            </a:r>
          </a:p>
        </p:txBody>
      </p:sp>
      <p:sp>
        <p:nvSpPr>
          <p:cNvPr id="143" name="VP…"/>
          <p:cNvSpPr txBox="1"/>
          <p:nvPr/>
        </p:nvSpPr>
        <p:spPr>
          <a:xfrm>
            <a:off x="6578959" y="1876688"/>
            <a:ext cx="4602863" cy="4229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VP</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24  pero para los que Dios ha llamado, sean judíos o griegos, este Mesías es el poder y la sabiduría de Dios. </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25  Pues lo que en Dios puede parecer una tontería, es mucho más sabio que toda sabiduría humana; y lo que en Dios puede parecer debilidad, es más fuerte que toda fuerza humana.</a:t>
            </a:r>
          </a:p>
        </p:txBody>
      </p:sp>
      <p:pic>
        <p:nvPicPr>
          <p:cNvPr id="144"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45"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7"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1 Corintios 1.26-27</a:t>
            </a:r>
          </a:p>
        </p:txBody>
      </p:sp>
      <p:sp>
        <p:nvSpPr>
          <p:cNvPr id="148"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9" name="RVR…"/>
          <p:cNvSpPr txBox="1"/>
          <p:nvPr/>
        </p:nvSpPr>
        <p:spPr>
          <a:xfrm>
            <a:off x="1839383" y="1753922"/>
            <a:ext cx="4300539" cy="3898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RVR</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26  Considerad, pues, hermanos, vuestra vocación y ved que no hay muchos sabios según la carne, ni muchos poderosos, ni muchos nobles; </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27  sino que lo necio del mundo escogió Dios para avergonzar a los sabios; y lo débil del mundo escogió Dios para avergonzar a lo fuerte; </a:t>
            </a:r>
          </a:p>
        </p:txBody>
      </p:sp>
      <p:sp>
        <p:nvSpPr>
          <p:cNvPr id="150" name="VP…"/>
          <p:cNvSpPr txBox="1"/>
          <p:nvPr/>
        </p:nvSpPr>
        <p:spPr>
          <a:xfrm>
            <a:off x="6646693" y="1549875"/>
            <a:ext cx="4602863" cy="49504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VP</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26  Hermanos, deben darse cuenta de que Dios los ha llamado a pesar de que pocos de ustedes son sabios según los criterios humanos, y pocos de ustedes son gente con autoridad o pertenecientes a familias importantes. </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27  Y es que, para avergonzar a los sabios, Dios ha escogido a los que el mundo tiene por tontos; y para avergonzar a los fuertes, ha escogido a los que el mundo tiene por débiles. </a:t>
            </a:r>
          </a:p>
        </p:txBody>
      </p:sp>
      <p:pic>
        <p:nvPicPr>
          <p:cNvPr id="151"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52"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