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b="def" i="def"/>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914400" y="1122362"/>
            <a:ext cx="103632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64"/>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831850" y="1709740"/>
            <a:ext cx="10515601"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4"/>
            <a:ext cx="10515601" cy="1500189"/>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xfrm>
            <a:off x="839787" y="365127"/>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91" cy="823914"/>
          </a:xfrm>
          <a:prstGeom prst="rect">
            <a:avLst/>
          </a:prstGeom>
        </p:spPr>
        <p:txBody>
          <a:bodyPr anchor="b"/>
          <a:lstStyle>
            <a:lvl1pPr marL="0" indent="0">
              <a:buSzTx/>
              <a:buFontTx/>
              <a:buNone/>
              <a:defRPr b="1" sz="2400"/>
            </a:lvl1pPr>
            <a:lvl2pPr marL="0" indent="0">
              <a:buSzTx/>
              <a:buFontTx/>
              <a:buNone/>
              <a:defRPr b="1" sz="2400"/>
            </a:lvl2pPr>
            <a:lvl3pPr marL="0" indent="0">
              <a:buSzTx/>
              <a:buFontTx/>
              <a:buNone/>
              <a:defRPr b="1" sz="2400"/>
            </a:lvl3pPr>
            <a:lvl4pPr marL="0" indent="0">
              <a:buSzTx/>
              <a:buFontTx/>
              <a:buNone/>
              <a:defRPr b="1" sz="2400"/>
            </a:lvl4pPr>
            <a:lvl5pPr marL="0" indent="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21"/>
          </p:nvPr>
        </p:nvSpPr>
        <p:spPr>
          <a:xfrm>
            <a:off x="6172201" y="1681163"/>
            <a:ext cx="5183190" cy="823914"/>
          </a:xfrm>
          <a:prstGeom prst="rect">
            <a:avLst/>
          </a:prstGeom>
        </p:spPr>
        <p:txBody>
          <a:bodyPr anchor="b"/>
          <a:lstStyle/>
          <a:p>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7"/>
            <a:ext cx="6172202"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21"/>
          </p:nvPr>
        </p:nvSpPr>
        <p:spPr>
          <a:xfrm>
            <a:off x="839787" y="2057400"/>
            <a:ext cx="3932240" cy="3811588"/>
          </a:xfrm>
          <a:prstGeom prst="rect">
            <a:avLst/>
          </a:prstGeom>
        </p:spPr>
        <p:txBody>
          <a:bodyPr/>
          <a:lstStyle/>
          <a:p>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83" name="Picture Placeholder 2"/>
          <p:cNvSpPr/>
          <p:nvPr>
            <p:ph type="pic" sz="half" idx="21"/>
          </p:nvPr>
        </p:nvSpPr>
        <p:spPr>
          <a:xfrm>
            <a:off x="5183187" y="987427"/>
            <a:ext cx="6172202" cy="4873627"/>
          </a:xfrm>
          <a:prstGeom prst="rect">
            <a:avLst/>
          </a:prstGeom>
        </p:spPr>
        <p:txBody>
          <a:bodyPr lIns="91439" tIns="45719" rIns="91439" bIns="45719">
            <a:noAutofit/>
          </a:bodyPr>
          <a:lstStyle/>
          <a:p>
            <a:pPr/>
          </a:p>
        </p:txBody>
      </p:sp>
      <p:sp>
        <p:nvSpPr>
          <p:cNvPr id="84" name="Body Level One…"/>
          <p:cNvSpPr txBox="1"/>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95178" y="6414761"/>
            <a:ext cx="258623" cy="248303"/>
          </a:xfrm>
          <a:prstGeom prst="rect">
            <a:avLst/>
          </a:prstGeom>
          <a:ln w="12700">
            <a:miter lim="400000"/>
          </a:ln>
        </p:spPr>
        <p:txBody>
          <a:bodyPr wrap="none" lIns="45718" tIns="45718" rIns="45718" bIns="45718" anchor="ctr">
            <a:spAutoFit/>
          </a:bodyPr>
          <a:lstStyle>
            <a:lvl1pPr algn="r">
              <a:defRPr sz="1200">
                <a:solidFill>
                  <a:srgbClr val="898989"/>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4.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4" name="portada ED 22-23.png" descr="portada ED 22-23.png"/>
          <p:cNvPicPr>
            <a:picLocks noChangeAspect="1"/>
          </p:cNvPicPr>
          <p:nvPr/>
        </p:nvPicPr>
        <p:blipFill>
          <a:blip r:embed="rId2">
            <a:extLst/>
          </a:blip>
          <a:srcRect l="0" t="4782" r="0" b="0"/>
          <a:stretch>
            <a:fillRect/>
          </a:stretch>
        </p:blipFill>
        <p:spPr>
          <a:xfrm>
            <a:off x="0" y="2207761"/>
            <a:ext cx="12192001" cy="5904790"/>
          </a:xfrm>
          <a:prstGeom prst="rect">
            <a:avLst/>
          </a:prstGeom>
          <a:ln w="12700">
            <a:miter lim="400000"/>
          </a:ln>
        </p:spPr>
      </p:pic>
      <p:sp>
        <p:nvSpPr>
          <p:cNvPr id="95" name="Title 1"/>
          <p:cNvSpPr txBox="1"/>
          <p:nvPr>
            <p:ph type="ctrTitle"/>
          </p:nvPr>
        </p:nvSpPr>
        <p:spPr>
          <a:xfrm>
            <a:off x="415607" y="13303"/>
            <a:ext cx="11192371" cy="2096344"/>
          </a:xfrm>
          <a:prstGeom prst="rect">
            <a:avLst/>
          </a:prstGeom>
        </p:spPr>
        <p:txBody>
          <a:bodyPr/>
          <a:lstStyle/>
          <a:p>
            <a:pPr algn="l">
              <a:defRPr b="1" sz="5000">
                <a:solidFill>
                  <a:srgbClr val="F9570F"/>
                </a:solidFill>
                <a:latin typeface="Futura PT Heavy"/>
                <a:ea typeface="Futura PT Heavy"/>
                <a:cs typeface="Futura PT Heavy"/>
                <a:sym typeface="Futura PT Heavy"/>
              </a:defRPr>
            </a:pPr>
            <a:r>
              <a:rPr>
                <a:solidFill>
                  <a:srgbClr val="52304C"/>
                </a:solidFill>
              </a:rPr>
              <a:t>Lección 22</a:t>
            </a:r>
            <a:endParaRPr>
              <a:solidFill>
                <a:srgbClr val="52304C"/>
              </a:solidFill>
            </a:endParaRPr>
          </a:p>
          <a:p>
            <a:pPr algn="l">
              <a:defRPr b="1" cap="all" sz="3400">
                <a:solidFill>
                  <a:srgbClr val="F9570F"/>
                </a:solidFill>
                <a:latin typeface="Futura PT Heavy"/>
                <a:ea typeface="Futura PT Heavy"/>
                <a:cs typeface="Futura PT Heavy"/>
                <a:sym typeface="Futura PT Heavy"/>
              </a:defRPr>
            </a:pPr>
            <a:r>
              <a:rPr b="0">
                <a:solidFill>
                  <a:srgbClr val="E7B66A"/>
                </a:solidFill>
                <a:latin typeface="Futura Bold"/>
                <a:ea typeface="Futura Bold"/>
                <a:cs typeface="Futura Bold"/>
                <a:sym typeface="Futura Bold"/>
              </a:rPr>
              <a:t>Dios promete estar presente</a:t>
            </a:r>
          </a:p>
        </p:txBody>
      </p:sp>
      <p:sp>
        <p:nvSpPr>
          <p:cNvPr id="96" name="Subtitle 2"/>
          <p:cNvSpPr txBox="1"/>
          <p:nvPr>
            <p:ph type="subTitle" sz="quarter" idx="1"/>
          </p:nvPr>
        </p:nvSpPr>
        <p:spPr>
          <a:xfrm>
            <a:off x="433386" y="2077414"/>
            <a:ext cx="4443416" cy="442915"/>
          </a:xfrm>
          <a:prstGeom prst="rect">
            <a:avLst/>
          </a:prstGeom>
        </p:spPr>
        <p:txBody>
          <a:bodyPr/>
          <a:lstStyle>
            <a:lvl1pPr algn="l" defTabSz="730605">
              <a:spcBef>
                <a:spcPts val="700"/>
              </a:spcBef>
              <a:defRPr i="1" sz="2162">
                <a:solidFill>
                  <a:srgbClr val="767171"/>
                </a:solidFill>
                <a:latin typeface="Futura"/>
                <a:ea typeface="Futura"/>
                <a:cs typeface="Futura"/>
                <a:sym typeface="Futura"/>
              </a:defRPr>
            </a:lvl1pPr>
          </a:lstStyle>
          <a:p>
            <a:pPr/>
            <a:r>
              <a:t> Joel 2.21-27</a:t>
            </a:r>
          </a:p>
        </p:txBody>
      </p:sp>
      <p:sp>
        <p:nvSpPr>
          <p:cNvPr id="97" name="TextBox 3"/>
          <p:cNvSpPr txBox="1"/>
          <p:nvPr/>
        </p:nvSpPr>
        <p:spPr>
          <a:xfrm>
            <a:off x="10054907" y="6388100"/>
            <a:ext cx="1163413" cy="2946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pPr/>
            <a:r>
              <a:t>Año 31/Vol. 1</a:t>
            </a:r>
          </a:p>
        </p:txBody>
      </p:sp>
      <p:sp>
        <p:nvSpPr>
          <p:cNvPr id="98" name="TextBox 5"/>
          <p:cNvSpPr txBox="1"/>
          <p:nvPr/>
        </p:nvSpPr>
        <p:spPr>
          <a:xfrm>
            <a:off x="415607" y="2572762"/>
            <a:ext cx="9651438" cy="6756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defTabSz="584200">
              <a:defRPr sz="2000">
                <a:solidFill>
                  <a:srgbClr val="3B3838"/>
                </a:solidFill>
                <a:latin typeface="Cambria"/>
                <a:ea typeface="Cambria"/>
                <a:cs typeface="Cambria"/>
                <a:sym typeface="Cambria"/>
              </a:defRPr>
            </a:lvl1pPr>
          </a:lstStyle>
          <a:p>
            <a:pPr/>
            <a:r>
              <a:t>«Conoceréis que en medio de Israel estoy yo, y que yo soy Jehová, vuestro Dios, y no hay otro; y mi pueblo nunca jamás será avergonzado».  Joel 2.27</a:t>
            </a:r>
          </a:p>
        </p:txBody>
      </p:sp>
      <p:pic>
        <p:nvPicPr>
          <p:cNvPr id="99" name="Picture 2" descr="Picture 2"/>
          <p:cNvPicPr>
            <a:picLocks noChangeAspect="1"/>
          </p:cNvPicPr>
          <p:nvPr/>
        </p:nvPicPr>
        <p:blipFill>
          <a:blip r:embed="rId3">
            <a:extLst/>
          </a:blip>
          <a:stretch>
            <a:fillRect/>
          </a:stretch>
        </p:blipFill>
        <p:spPr>
          <a:xfrm>
            <a:off x="11104563" y="5891212"/>
            <a:ext cx="966789" cy="966789"/>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3"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54"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55"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955800" y="2112433"/>
            <a:ext cx="8686800" cy="4292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marL="270710" indent="-270710" defTabSz="443991">
              <a:lnSpc>
                <a:spcPct val="120000"/>
              </a:lnSpc>
              <a:spcBef>
                <a:spcPts val="600"/>
              </a:spcBef>
              <a:buSzPct val="100000"/>
              <a:buChar char="•"/>
              <a:defRPr sz="2500">
                <a:latin typeface="Cambria"/>
                <a:ea typeface="Cambria"/>
                <a:cs typeface="Cambria"/>
                <a:sym typeface="Cambria"/>
              </a:defRPr>
            </a:pPr>
            <a:r>
              <a:t>Dios promete poner en nuestras manos las herramientas que necesitamos para enfrentar y vencer la crisis, tanto a nivel personal como a nivel social.</a:t>
            </a:r>
          </a:p>
          <a:p>
            <a:pPr marL="270710" indent="-270710" defTabSz="443991">
              <a:lnSpc>
                <a:spcPct val="120000"/>
              </a:lnSpc>
              <a:spcBef>
                <a:spcPts val="600"/>
              </a:spcBef>
              <a:buSzPct val="100000"/>
              <a:buChar char="•"/>
              <a:defRPr sz="2500">
                <a:latin typeface="Cambria"/>
                <a:ea typeface="Cambria"/>
                <a:cs typeface="Cambria"/>
                <a:sym typeface="Cambria"/>
              </a:defRPr>
            </a:pPr>
            <a:r>
              <a:t>A pesar de que Dios sabe castigar a quienes le desafían haciendo daño a los demás, Dios sigue siendo amor.</a:t>
            </a:r>
          </a:p>
          <a:p>
            <a:pPr marL="270710" indent="-270710" defTabSz="443991">
              <a:lnSpc>
                <a:spcPct val="120000"/>
              </a:lnSpc>
              <a:spcBef>
                <a:spcPts val="600"/>
              </a:spcBef>
              <a:buSzPct val="100000"/>
              <a:buChar char="•"/>
              <a:defRPr sz="2500">
                <a:latin typeface="Cambria"/>
                <a:ea typeface="Cambria"/>
                <a:cs typeface="Cambria"/>
                <a:sym typeface="Cambria"/>
              </a:defRPr>
            </a:pPr>
            <a:r>
              <a:t>El deseo de Dios no es destruir a la humanidad, sino bendecirla. Dios llama con amor a los seres humanos para que examinen su condición pecaminosa, se arrepientan de sus pecados y acepten la salvación que desea darles.</a:t>
            </a:r>
          </a:p>
        </p:txBody>
      </p:sp>
      <p:pic>
        <p:nvPicPr>
          <p:cNvPr id="156"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57"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9" name="Title 1"/>
          <p:cNvSpPr txBox="1"/>
          <p:nvPr>
            <p:ph type="title"/>
          </p:nvPr>
        </p:nvSpPr>
        <p:spPr>
          <a:xfrm>
            <a:off x="2259013" y="981075"/>
            <a:ext cx="3078164"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pPr/>
            <a:r>
              <a:t>ORACIÓN</a:t>
            </a:r>
          </a:p>
        </p:txBody>
      </p:sp>
      <p:sp>
        <p:nvSpPr>
          <p:cNvPr id="160" name="Straight Connector 5"/>
          <p:cNvSpPr/>
          <p:nvPr/>
        </p:nvSpPr>
        <p:spPr>
          <a:xfrm>
            <a:off x="2330450" y="1566862"/>
            <a:ext cx="6346827" cy="1"/>
          </a:xfrm>
          <a:prstGeom prst="line">
            <a:avLst/>
          </a:prstGeom>
          <a:ln w="25400">
            <a:solidFill>
              <a:schemeClr val="accent4"/>
            </a:solidFill>
            <a:miter/>
          </a:ln>
        </p:spPr>
        <p:txBody>
          <a:bodyPr lIns="45718" tIns="45718" rIns="45718" bIns="45718"/>
          <a:lstStyle/>
          <a:p>
            <a:pPr/>
          </a:p>
        </p:txBody>
      </p:sp>
      <p:sp>
        <p:nvSpPr>
          <p:cNvPr id="161"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77962" y="2680612"/>
            <a:ext cx="9236076" cy="2768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584200">
              <a:lnSpc>
                <a:spcPct val="120000"/>
              </a:lnSpc>
              <a:defRPr i="1" sz="2500">
                <a:latin typeface="Cambria"/>
                <a:ea typeface="Cambria"/>
                <a:cs typeface="Cambria"/>
                <a:sym typeface="Cambria"/>
              </a:defRPr>
            </a:lvl1pPr>
          </a:lstStyle>
          <a:p>
            <a:pPr/>
            <a:r>
              <a:t>Señor, tú eres quien lucha por nosotros. Podemos confiar en tu presencia, pues estás con nosotros como un poderoso gigante. Gracias por amarnos; gracias por llamarnos al arrepentimiento y a la conversión. Tu amor nos sana, nos transforma y nos restaura. Gracias por derramar tu Espíritu Santo sobre nosotros, en el nombre de Jesús. Amén. </a:t>
            </a:r>
          </a:p>
        </p:txBody>
      </p:sp>
      <p:pic>
        <p:nvPicPr>
          <p:cNvPr id="162" name="Picture 2" descr="Picture 2"/>
          <p:cNvPicPr>
            <a:picLocks noChangeAspect="1"/>
          </p:cNvPicPr>
          <p:nvPr/>
        </p:nvPicPr>
        <p:blipFill>
          <a:blip r:embed="rId2">
            <a:extLst/>
          </a:blip>
          <a:stretch>
            <a:fillRect/>
          </a:stretch>
        </p:blipFill>
        <p:spPr>
          <a:xfrm>
            <a:off x="1192212" y="758825"/>
            <a:ext cx="1030288" cy="1030288"/>
          </a:xfrm>
          <a:prstGeom prst="rect">
            <a:avLst/>
          </a:prstGeom>
          <a:ln w="12700">
            <a:miter lim="400000"/>
          </a:ln>
        </p:spPr>
      </p:pic>
      <p:pic>
        <p:nvPicPr>
          <p:cNvPr id="163"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1" name="Title 1"/>
          <p:cNvSpPr txBox="1"/>
          <p:nvPr>
            <p:ph type="title"/>
          </p:nvPr>
        </p:nvSpPr>
        <p:spPr>
          <a:xfrm>
            <a:off x="2022474" y="1069975"/>
            <a:ext cx="3078166"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pPr/>
            <a:r>
              <a:t>OBJETIVOS</a:t>
            </a:r>
          </a:p>
        </p:txBody>
      </p:sp>
      <p:sp>
        <p:nvSpPr>
          <p:cNvPr id="102" name="Content Placeholder 2"/>
          <p:cNvSpPr txBox="1"/>
          <p:nvPr>
            <p:ph type="body" sz="half" idx="1"/>
          </p:nvPr>
        </p:nvSpPr>
        <p:spPr>
          <a:xfrm>
            <a:off x="1747736" y="2868965"/>
            <a:ext cx="9432599" cy="2565189"/>
          </a:xfrm>
          <a:prstGeom prst="rect">
            <a:avLst/>
          </a:prstGeom>
        </p:spPr>
        <p:txBody>
          <a:bodyPr/>
          <a:lstStyle/>
          <a:p>
            <a:pPr marL="311016" indent="-311016" defTabSz="549148">
              <a:lnSpc>
                <a:spcPct val="100000"/>
              </a:lnSpc>
              <a:spcBef>
                <a:spcPts val="500"/>
              </a:spcBef>
              <a:buFontTx/>
              <a:defRPr sz="3102">
                <a:latin typeface="Cambria"/>
                <a:ea typeface="Cambria"/>
                <a:cs typeface="Cambria"/>
                <a:sym typeface="Cambria"/>
              </a:defRPr>
            </a:pPr>
            <a:r>
              <a:t>Reflexionar sobre lo que es el juicio de Dios. </a:t>
            </a:r>
          </a:p>
          <a:p>
            <a:pPr marL="311016" indent="-311016" defTabSz="549148">
              <a:lnSpc>
                <a:spcPct val="100000"/>
              </a:lnSpc>
              <a:spcBef>
                <a:spcPts val="500"/>
              </a:spcBef>
              <a:buFontTx/>
              <a:defRPr sz="3102">
                <a:latin typeface="Cambria"/>
                <a:ea typeface="Cambria"/>
                <a:cs typeface="Cambria"/>
                <a:sym typeface="Cambria"/>
              </a:defRPr>
            </a:pPr>
            <a:r>
              <a:t>Celebrar la salvación que Dios ofrece gratuitamente a su pueblo fiel.</a:t>
            </a:r>
          </a:p>
          <a:p>
            <a:pPr marL="311016" indent="-311016" defTabSz="549148">
              <a:lnSpc>
                <a:spcPct val="100000"/>
              </a:lnSpc>
              <a:spcBef>
                <a:spcPts val="500"/>
              </a:spcBef>
              <a:buFontTx/>
              <a:defRPr sz="3102">
                <a:latin typeface="Cambria"/>
                <a:ea typeface="Cambria"/>
                <a:cs typeface="Cambria"/>
                <a:sym typeface="Cambria"/>
              </a:defRPr>
            </a:pPr>
            <a:r>
              <a:t>Examinar nuestra conducta ante Dios y nuestra práctica de la fe. </a:t>
            </a:r>
          </a:p>
        </p:txBody>
      </p:sp>
      <p:sp>
        <p:nvSpPr>
          <p:cNvPr id="103" name="Straight Connector 5"/>
          <p:cNvSpPr/>
          <p:nvPr/>
        </p:nvSpPr>
        <p:spPr>
          <a:xfrm flipV="1">
            <a:off x="2124074" y="1562100"/>
            <a:ext cx="7697790" cy="93665"/>
          </a:xfrm>
          <a:prstGeom prst="line">
            <a:avLst/>
          </a:prstGeom>
          <a:ln w="25400">
            <a:solidFill>
              <a:srgbClr val="7030A0"/>
            </a:solidFill>
            <a:miter/>
          </a:ln>
        </p:spPr>
        <p:txBody>
          <a:bodyPr lIns="45718" tIns="45718" rIns="45718" bIns="45718"/>
          <a:lstStyle/>
          <a:p>
            <a:pPr/>
          </a:p>
        </p:txBody>
      </p:sp>
      <p:pic>
        <p:nvPicPr>
          <p:cNvPr id="104" name="Picture 4" descr="Picture 4"/>
          <p:cNvPicPr>
            <a:picLocks noChangeAspect="1"/>
          </p:cNvPicPr>
          <p:nvPr/>
        </p:nvPicPr>
        <p:blipFill>
          <a:blip r:embed="rId2">
            <a:extLst/>
          </a:blip>
          <a:stretch>
            <a:fillRect/>
          </a:stretch>
        </p:blipFill>
        <p:spPr>
          <a:xfrm>
            <a:off x="755650" y="798512"/>
            <a:ext cx="1128713" cy="1128713"/>
          </a:xfrm>
          <a:prstGeom prst="rect">
            <a:avLst/>
          </a:prstGeom>
          <a:ln w="12700">
            <a:miter lim="400000"/>
          </a:ln>
        </p:spPr>
      </p:pic>
      <p:pic>
        <p:nvPicPr>
          <p:cNvPr id="105" name="Picture 4" descr="Picture 4"/>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7" name="Title 1"/>
          <p:cNvSpPr txBox="1"/>
          <p:nvPr>
            <p:ph type="title"/>
          </p:nvPr>
        </p:nvSpPr>
        <p:spPr>
          <a:xfrm>
            <a:off x="2227263" y="1001712"/>
            <a:ext cx="3999368" cy="585788"/>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pPr/>
            <a:r>
              <a:t>VOCABULARIO</a:t>
            </a:r>
          </a:p>
        </p:txBody>
      </p:sp>
      <p:sp>
        <p:nvSpPr>
          <p:cNvPr id="108" name="Content Placeholder 2"/>
          <p:cNvSpPr txBox="1"/>
          <p:nvPr>
            <p:ph type="body" idx="1"/>
          </p:nvPr>
        </p:nvSpPr>
        <p:spPr>
          <a:xfrm>
            <a:off x="1378604" y="2578679"/>
            <a:ext cx="9312554" cy="3645070"/>
          </a:xfrm>
          <a:prstGeom prst="rect">
            <a:avLst/>
          </a:prstGeom>
        </p:spPr>
        <p:txBody>
          <a:bodyPr/>
          <a:lstStyle/>
          <a:p>
            <a:pPr marL="0" indent="0" defTabSz="514095">
              <a:lnSpc>
                <a:spcPct val="100000"/>
              </a:lnSpc>
              <a:spcBef>
                <a:spcPts val="500"/>
              </a:spcBef>
              <a:buSzTx/>
              <a:buNone/>
              <a:defRPr b="1" sz="2992">
                <a:solidFill>
                  <a:srgbClr val="3B3838"/>
                </a:solidFill>
                <a:latin typeface="Cambria"/>
                <a:ea typeface="Cambria"/>
                <a:cs typeface="Cambria"/>
                <a:sym typeface="Cambria"/>
              </a:defRPr>
            </a:pPr>
            <a:r>
              <a:t>Higuera:</a:t>
            </a:r>
            <a:r>
              <a:rPr b="0"/>
              <a:t> Árbol cuyo fruto era básico en la dieta del mundo mediterráneo antiguo desde tiempos remotos. Este árbol alcanza una altura promedio de entre diez y veinte pies. Es el primer árbol frutal que se menciona en el Antiguo Testamento. La referencia más común a la higuera es metafórica, pues se utiliza, por lo general, para representar paz, prosperidad y la bendición de Dios, así como también el juicio de Dios.  </a:t>
            </a:r>
          </a:p>
        </p:txBody>
      </p:sp>
      <p:sp>
        <p:nvSpPr>
          <p:cNvPr id="109" name="Straight Connector 5"/>
          <p:cNvSpPr/>
          <p:nvPr/>
        </p:nvSpPr>
        <p:spPr>
          <a:xfrm>
            <a:off x="2381249" y="1587500"/>
            <a:ext cx="7307265" cy="0"/>
          </a:xfrm>
          <a:prstGeom prst="line">
            <a:avLst/>
          </a:prstGeom>
          <a:ln w="25400">
            <a:solidFill>
              <a:srgbClr val="D62212"/>
            </a:solidFill>
            <a:miter/>
          </a:ln>
        </p:spPr>
        <p:txBody>
          <a:bodyPr lIns="45718" tIns="45718" rIns="45718" bIns="45718"/>
          <a:lstStyle/>
          <a:p>
            <a:pPr/>
          </a:p>
        </p:txBody>
      </p:sp>
      <p:pic>
        <p:nvPicPr>
          <p:cNvPr id="110" name="Picture 4" descr="Picture 4"/>
          <p:cNvPicPr>
            <a:picLocks noChangeAspect="1"/>
          </p:cNvPicPr>
          <p:nvPr/>
        </p:nvPicPr>
        <p:blipFill>
          <a:blip r:embed="rId2">
            <a:extLst/>
          </a:blip>
          <a:stretch>
            <a:fillRect/>
          </a:stretch>
        </p:blipFill>
        <p:spPr>
          <a:xfrm>
            <a:off x="960437" y="739775"/>
            <a:ext cx="1109663" cy="1109663"/>
          </a:xfrm>
          <a:prstGeom prst="rect">
            <a:avLst/>
          </a:prstGeom>
          <a:ln w="12700">
            <a:miter lim="400000"/>
          </a:ln>
        </p:spPr>
      </p:pic>
      <p:pic>
        <p:nvPicPr>
          <p:cNvPr id="111"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3" name="Title 1"/>
          <p:cNvSpPr txBox="1"/>
          <p:nvPr>
            <p:ph type="title"/>
          </p:nvPr>
        </p:nvSpPr>
        <p:spPr>
          <a:xfrm>
            <a:off x="2227263" y="1001712"/>
            <a:ext cx="3999368" cy="585788"/>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pPr/>
            <a:r>
              <a:t>VOCABULARIO</a:t>
            </a:r>
          </a:p>
        </p:txBody>
      </p:sp>
      <p:sp>
        <p:nvSpPr>
          <p:cNvPr id="114" name="Content Placeholder 2"/>
          <p:cNvSpPr txBox="1"/>
          <p:nvPr>
            <p:ph type="body" idx="1"/>
          </p:nvPr>
        </p:nvSpPr>
        <p:spPr>
          <a:xfrm>
            <a:off x="1378604" y="2578679"/>
            <a:ext cx="9312554" cy="3645070"/>
          </a:xfrm>
          <a:prstGeom prst="rect">
            <a:avLst/>
          </a:prstGeom>
        </p:spPr>
        <p:txBody>
          <a:bodyPr/>
          <a:lstStyle/>
          <a:p>
            <a:pPr marL="0" indent="0" defTabSz="496570">
              <a:lnSpc>
                <a:spcPct val="100000"/>
              </a:lnSpc>
              <a:spcBef>
                <a:spcPts val="500"/>
              </a:spcBef>
              <a:buSzTx/>
              <a:buNone/>
              <a:defRPr b="1" sz="2890">
                <a:solidFill>
                  <a:srgbClr val="3B3838"/>
                </a:solidFill>
                <a:latin typeface="Cambria"/>
                <a:ea typeface="Cambria"/>
                <a:cs typeface="Cambria"/>
                <a:sym typeface="Cambria"/>
              </a:defRPr>
            </a:pPr>
            <a:r>
              <a:t>Eras: </a:t>
            </a:r>
            <a:r>
              <a:rPr b="0"/>
              <a:t>Espacio de tierra limpia y firme, algunas veces empedrado, donde se trillan las mieses.</a:t>
            </a:r>
            <a:endParaRPr b="0"/>
          </a:p>
          <a:p>
            <a:pPr marL="0" indent="0" defTabSz="496570">
              <a:lnSpc>
                <a:spcPct val="100000"/>
              </a:lnSpc>
              <a:spcBef>
                <a:spcPts val="500"/>
              </a:spcBef>
              <a:buSzTx/>
              <a:buNone/>
              <a:defRPr b="1" sz="2890">
                <a:solidFill>
                  <a:srgbClr val="3B3838"/>
                </a:solidFill>
                <a:latin typeface="Cambria"/>
                <a:ea typeface="Cambria"/>
                <a:cs typeface="Cambria"/>
                <a:sym typeface="Cambria"/>
              </a:defRPr>
            </a:pPr>
            <a:endParaRPr b="0"/>
          </a:p>
          <a:p>
            <a:pPr marL="0" indent="0" defTabSz="496570">
              <a:lnSpc>
                <a:spcPct val="100000"/>
              </a:lnSpc>
              <a:spcBef>
                <a:spcPts val="500"/>
              </a:spcBef>
              <a:buSzTx/>
              <a:buNone/>
              <a:defRPr b="1" sz="2890">
                <a:solidFill>
                  <a:srgbClr val="3B3838"/>
                </a:solidFill>
                <a:latin typeface="Cambria"/>
                <a:ea typeface="Cambria"/>
                <a:cs typeface="Cambria"/>
                <a:sym typeface="Cambria"/>
              </a:defRPr>
            </a:pPr>
            <a:r>
              <a:t>Lagar:</a:t>
            </a:r>
            <a:r>
              <a:rPr b="0"/>
              <a:t> Instalación, excavada en la roca a dos niveles, utilizada para producir el vino. La tina inferior recogía el mosto de las uvas pisadas con los pies. Es también donde se prensa la aceituna.</a:t>
            </a:r>
            <a:endParaRPr b="0"/>
          </a:p>
        </p:txBody>
      </p:sp>
      <p:sp>
        <p:nvSpPr>
          <p:cNvPr id="115" name="Straight Connector 5"/>
          <p:cNvSpPr/>
          <p:nvPr/>
        </p:nvSpPr>
        <p:spPr>
          <a:xfrm>
            <a:off x="2381249" y="1587500"/>
            <a:ext cx="7307265" cy="0"/>
          </a:xfrm>
          <a:prstGeom prst="line">
            <a:avLst/>
          </a:prstGeom>
          <a:ln w="25400">
            <a:solidFill>
              <a:srgbClr val="D62212"/>
            </a:solidFill>
            <a:miter/>
          </a:ln>
        </p:spPr>
        <p:txBody>
          <a:bodyPr lIns="45718" tIns="45718" rIns="45718" bIns="45718"/>
          <a:lstStyle/>
          <a:p>
            <a:pPr/>
          </a:p>
        </p:txBody>
      </p:sp>
      <p:pic>
        <p:nvPicPr>
          <p:cNvPr id="116" name="Picture 4" descr="Picture 4"/>
          <p:cNvPicPr>
            <a:picLocks noChangeAspect="1"/>
          </p:cNvPicPr>
          <p:nvPr/>
        </p:nvPicPr>
        <p:blipFill>
          <a:blip r:embed="rId2">
            <a:extLst/>
          </a:blip>
          <a:stretch>
            <a:fillRect/>
          </a:stretch>
        </p:blipFill>
        <p:spPr>
          <a:xfrm>
            <a:off x="960437" y="739775"/>
            <a:ext cx="1109663" cy="1109663"/>
          </a:xfrm>
          <a:prstGeom prst="rect">
            <a:avLst/>
          </a:prstGeom>
          <a:ln w="12700">
            <a:miter lim="400000"/>
          </a:ln>
        </p:spPr>
      </p:pic>
      <p:pic>
        <p:nvPicPr>
          <p:cNvPr id="117"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Title 1"/>
          <p:cNvSpPr txBox="1"/>
          <p:nvPr>
            <p:ph type="title"/>
          </p:nvPr>
        </p:nvSpPr>
        <p:spPr>
          <a:xfrm>
            <a:off x="23161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Joel 2.21-22</a:t>
            </a:r>
          </a:p>
        </p:txBody>
      </p:sp>
      <p:sp>
        <p:nvSpPr>
          <p:cNvPr id="120"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1" name="RVR…"/>
          <p:cNvSpPr txBox="1"/>
          <p:nvPr/>
        </p:nvSpPr>
        <p:spPr>
          <a:xfrm>
            <a:off x="1585383" y="2254620"/>
            <a:ext cx="4300539" cy="4038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t>RVR</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21 »Tierra, no temas; alégrate y gózate, porque Jehová hará grandes cosas.</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22  Animales del campo, no temáis, porque los pastos del desierto reverdecerán y los árboles llevarán su fruto; la higuera y la vid darán sus frutos.</a:t>
            </a:r>
          </a:p>
        </p:txBody>
      </p:sp>
      <p:sp>
        <p:nvSpPr>
          <p:cNvPr id="122" name="VP…"/>
          <p:cNvSpPr txBox="1"/>
          <p:nvPr/>
        </p:nvSpPr>
        <p:spPr>
          <a:xfrm>
            <a:off x="6392692" y="2271553"/>
            <a:ext cx="5023442" cy="3632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100">
                <a:latin typeface="Cambria"/>
                <a:ea typeface="Cambria"/>
                <a:cs typeface="Cambria"/>
                <a:sym typeface="Cambria"/>
              </a:defRPr>
            </a:pPr>
            <a:r>
              <a:t>VP</a:t>
            </a:r>
          </a:p>
          <a:p>
            <a:pPr defTabSz="368045">
              <a:lnSpc>
                <a:spcPct val="120000"/>
              </a:lnSpc>
              <a:defRPr sz="2100">
                <a:latin typeface="Cambria"/>
                <a:ea typeface="Cambria"/>
                <a:cs typeface="Cambria"/>
                <a:sym typeface="Cambria"/>
              </a:defRPr>
            </a:pPr>
          </a:p>
          <a:p>
            <a:pPr defTabSz="368045">
              <a:spcBef>
                <a:spcPts val="600"/>
              </a:spcBef>
              <a:defRPr sz="2100">
                <a:latin typeface="Cambria"/>
                <a:ea typeface="Cambria"/>
                <a:cs typeface="Cambria"/>
                <a:sym typeface="Cambria"/>
              </a:defRPr>
            </a:pPr>
            <a:r>
              <a:t>21  Alégrate mucho, tierra, y no tengas miedo, porque el Señor va a hacer grandes cosas.</a:t>
            </a:r>
          </a:p>
          <a:p>
            <a:pPr defTabSz="368045">
              <a:spcBef>
                <a:spcPts val="600"/>
              </a:spcBef>
              <a:defRPr sz="2100">
                <a:latin typeface="Cambria"/>
                <a:ea typeface="Cambria"/>
                <a:cs typeface="Cambria"/>
                <a:sym typeface="Cambria"/>
              </a:defRPr>
            </a:pPr>
          </a:p>
          <a:p>
            <a:pPr defTabSz="368045">
              <a:spcBef>
                <a:spcPts val="600"/>
              </a:spcBef>
              <a:defRPr sz="2100">
                <a:latin typeface="Cambria"/>
                <a:ea typeface="Cambria"/>
                <a:cs typeface="Cambria"/>
                <a:sym typeface="Cambria"/>
              </a:defRPr>
            </a:pPr>
            <a:r>
              <a:t>22  No tengan miedo, animales salvajes, pues los pastizales reverdecerán, los árboles darán su fruto, y habrá higos y uvas en abundancia</a:t>
            </a:r>
          </a:p>
        </p:txBody>
      </p:sp>
      <p:pic>
        <p:nvPicPr>
          <p:cNvPr id="123"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24"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6" name="Title 1"/>
          <p:cNvSpPr txBox="1"/>
          <p:nvPr>
            <p:ph type="title"/>
          </p:nvPr>
        </p:nvSpPr>
        <p:spPr>
          <a:xfrm>
            <a:off x="23161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Joel 2.23-24</a:t>
            </a:r>
          </a:p>
        </p:txBody>
      </p:sp>
      <p:sp>
        <p:nvSpPr>
          <p:cNvPr id="127"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8" name="RVR…"/>
          <p:cNvSpPr txBox="1"/>
          <p:nvPr/>
        </p:nvSpPr>
        <p:spPr>
          <a:xfrm>
            <a:off x="1585383" y="1924420"/>
            <a:ext cx="4300539" cy="46990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t>RVR</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23  Vosotros también, hijos de Sión, alegraos y gozaos en Jehová, vuestro Dios; porque os ha dado la primera lluvia a su tiempo, y hará descender sobre vosotros lluvia temprana y tardía, como al principio.</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24  Las eras se llenarán de trigo y los lagares rebosarán de vino y aceite.</a:t>
            </a:r>
          </a:p>
        </p:txBody>
      </p:sp>
      <p:sp>
        <p:nvSpPr>
          <p:cNvPr id="129" name="VP…"/>
          <p:cNvSpPr txBox="1"/>
          <p:nvPr/>
        </p:nvSpPr>
        <p:spPr>
          <a:xfrm>
            <a:off x="6358826" y="1882087"/>
            <a:ext cx="5023442" cy="3632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100">
                <a:latin typeface="Cambria"/>
                <a:ea typeface="Cambria"/>
                <a:cs typeface="Cambria"/>
                <a:sym typeface="Cambria"/>
              </a:defRPr>
            </a:pPr>
            <a:r>
              <a:t>VP</a:t>
            </a:r>
          </a:p>
          <a:p>
            <a:pPr defTabSz="368045">
              <a:lnSpc>
                <a:spcPct val="120000"/>
              </a:lnSpc>
              <a:defRPr sz="2100">
                <a:latin typeface="Cambria"/>
                <a:ea typeface="Cambria"/>
                <a:cs typeface="Cambria"/>
                <a:sym typeface="Cambria"/>
              </a:defRPr>
            </a:pPr>
          </a:p>
          <a:p>
            <a:pPr defTabSz="368045">
              <a:spcBef>
                <a:spcPts val="600"/>
              </a:spcBef>
              <a:defRPr sz="2100">
                <a:latin typeface="Cambria"/>
                <a:ea typeface="Cambria"/>
                <a:cs typeface="Cambria"/>
                <a:sym typeface="Cambria"/>
              </a:defRPr>
            </a:pPr>
            <a:r>
              <a:t>23  ¡Alégrense ustedes, habitantes de Sión, alégrense en el Señor su Dios! Él les ha dado las lluvias en el momento oportuno, las lluvias de invierno y de primavera, tal como antes lo hacía.</a:t>
            </a:r>
          </a:p>
          <a:p>
            <a:pPr defTabSz="368045">
              <a:spcBef>
                <a:spcPts val="600"/>
              </a:spcBef>
              <a:defRPr sz="2100">
                <a:latin typeface="Cambria"/>
                <a:ea typeface="Cambria"/>
                <a:cs typeface="Cambria"/>
                <a:sym typeface="Cambria"/>
              </a:defRPr>
            </a:pPr>
          </a:p>
          <a:p>
            <a:pPr defTabSz="368045">
              <a:spcBef>
                <a:spcPts val="600"/>
              </a:spcBef>
              <a:defRPr sz="2100">
                <a:latin typeface="Cambria"/>
                <a:ea typeface="Cambria"/>
                <a:cs typeface="Cambria"/>
                <a:sym typeface="Cambria"/>
              </a:defRPr>
            </a:pPr>
            <a:r>
              <a:t>24  Habrá una buena cosecha de trigo y gran abundancia de vino y aceite.</a:t>
            </a:r>
          </a:p>
        </p:txBody>
      </p:sp>
      <p:pic>
        <p:nvPicPr>
          <p:cNvPr id="130"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1"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Title 1"/>
          <p:cNvSpPr txBox="1"/>
          <p:nvPr>
            <p:ph type="title"/>
          </p:nvPr>
        </p:nvSpPr>
        <p:spPr>
          <a:xfrm>
            <a:off x="2303461" y="990600"/>
            <a:ext cx="9366024"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Joel 2.25-26</a:t>
            </a:r>
          </a:p>
        </p:txBody>
      </p:sp>
      <p:sp>
        <p:nvSpPr>
          <p:cNvPr id="134"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35" name="RVR…"/>
          <p:cNvSpPr txBox="1"/>
          <p:nvPr/>
        </p:nvSpPr>
        <p:spPr>
          <a:xfrm>
            <a:off x="1843616" y="1860651"/>
            <a:ext cx="4300539" cy="456565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600"/>
              </a:spcBef>
              <a:defRPr sz="2100">
                <a:latin typeface="Cambria"/>
                <a:ea typeface="Cambria"/>
                <a:cs typeface="Cambria"/>
                <a:sym typeface="Cambria"/>
              </a:defRPr>
            </a:pPr>
            <a:r>
              <a:t>RVR</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25  »Yo os restituiré los años que comió la oruga, el saltón, el revoltón y la langosta, mi gran ejército que envié contra vosotros.</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26  Comeréis hasta saciaros, y alabaréis el nombre de Jehová, vuestro Dios, el cual hizo maravillas con vosotros; y nunca jamás será mi pueblo avergonzado.</a:t>
            </a:r>
          </a:p>
        </p:txBody>
      </p:sp>
      <p:sp>
        <p:nvSpPr>
          <p:cNvPr id="136" name="VP…"/>
          <p:cNvSpPr txBox="1"/>
          <p:nvPr/>
        </p:nvSpPr>
        <p:spPr>
          <a:xfrm>
            <a:off x="6486181" y="1860651"/>
            <a:ext cx="4976147" cy="456565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2600"/>
              </a:spcBef>
              <a:defRPr sz="2100">
                <a:latin typeface="Cambria"/>
                <a:ea typeface="Cambria"/>
                <a:cs typeface="Cambria"/>
                <a:sym typeface="Cambria"/>
              </a:defRPr>
            </a:pPr>
            <a:r>
              <a:t>VP</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25  «Yo les compensaré a ustedes los años que perdieron a causa de la plaga de langostas, de ese ejército destructor que envié contra ustedes.</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26  Ustedes comerán hasta quedar satisfechos, y alabarán al Señor su Dios, pues yo hice por ustedes grandes maravillas. Nunca más quedará mi pueblo cubierto de vergüenza,</a:t>
            </a:r>
          </a:p>
        </p:txBody>
      </p:sp>
      <p:pic>
        <p:nvPicPr>
          <p:cNvPr id="137"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8" name="Picture 6" descr="Picture 6"/>
          <p:cNvPicPr>
            <a:picLocks noChangeAspect="1"/>
          </p:cNvPicPr>
          <p:nvPr/>
        </p:nvPicPr>
        <p:blipFill>
          <a:blip r:embed="rId3">
            <a:extLst/>
          </a:blip>
          <a:stretch>
            <a:fillRect/>
          </a:stretch>
        </p:blipFill>
        <p:spPr>
          <a:xfrm>
            <a:off x="10354718" y="6143297"/>
            <a:ext cx="1697039" cy="604840"/>
          </a:xfrm>
          <a:prstGeom prst="rect">
            <a:avLst/>
          </a:prstGeom>
          <a:ln w="12700">
            <a:miter lim="400000"/>
          </a:ln>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0"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Joel 2.27</a:t>
            </a:r>
          </a:p>
        </p:txBody>
      </p:sp>
      <p:sp>
        <p:nvSpPr>
          <p:cNvPr id="141"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42" name="RVR…"/>
          <p:cNvSpPr txBox="1"/>
          <p:nvPr/>
        </p:nvSpPr>
        <p:spPr>
          <a:xfrm>
            <a:off x="1754716" y="2330078"/>
            <a:ext cx="4300539" cy="30175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400">
                <a:latin typeface="Cambria"/>
                <a:ea typeface="Cambria"/>
                <a:cs typeface="Cambria"/>
                <a:sym typeface="Cambria"/>
              </a:defRPr>
            </a:pPr>
            <a:r>
              <a:t>RVR</a:t>
            </a:r>
          </a:p>
          <a:p>
            <a:pPr defTabSz="368045">
              <a:lnSpc>
                <a:spcPct val="120000"/>
              </a:lnSpc>
              <a:defRPr sz="2400">
                <a:latin typeface="Cambria"/>
                <a:ea typeface="Cambria"/>
                <a:cs typeface="Cambria"/>
                <a:sym typeface="Cambria"/>
              </a:defRPr>
            </a:pPr>
          </a:p>
          <a:p>
            <a:pPr defTabSz="368045">
              <a:lnSpc>
                <a:spcPct val="120000"/>
              </a:lnSpc>
              <a:defRPr sz="2400">
                <a:latin typeface="Cambria"/>
                <a:ea typeface="Cambria"/>
                <a:cs typeface="Cambria"/>
                <a:sym typeface="Cambria"/>
              </a:defRPr>
            </a:pPr>
            <a:r>
              <a:t>27  Conoceréis que en medio de Israel estoy yo, y que yo soy Jehová, vuestro Dios, y no hay otro; y mi pueblo nunca jamás será avergonzado.</a:t>
            </a:r>
          </a:p>
        </p:txBody>
      </p:sp>
      <p:sp>
        <p:nvSpPr>
          <p:cNvPr id="143" name="VP…"/>
          <p:cNvSpPr txBox="1"/>
          <p:nvPr/>
        </p:nvSpPr>
        <p:spPr>
          <a:xfrm>
            <a:off x="6578959" y="2269118"/>
            <a:ext cx="4602863" cy="344424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400">
                <a:latin typeface="Cambria"/>
                <a:ea typeface="Cambria"/>
                <a:cs typeface="Cambria"/>
                <a:sym typeface="Cambria"/>
              </a:defRPr>
            </a:pPr>
            <a:r>
              <a:t>VP</a:t>
            </a:r>
          </a:p>
          <a:p>
            <a:pPr defTabSz="368045">
              <a:lnSpc>
                <a:spcPct val="120000"/>
              </a:lnSpc>
              <a:defRPr sz="2400">
                <a:latin typeface="Cambria"/>
                <a:ea typeface="Cambria"/>
                <a:cs typeface="Cambria"/>
                <a:sym typeface="Cambria"/>
              </a:defRPr>
            </a:pPr>
          </a:p>
          <a:p>
            <a:pPr defTabSz="368045">
              <a:lnSpc>
                <a:spcPct val="120000"/>
              </a:lnSpc>
              <a:defRPr sz="2400">
                <a:latin typeface="Cambria"/>
                <a:ea typeface="Cambria"/>
                <a:cs typeface="Cambria"/>
                <a:sym typeface="Cambria"/>
              </a:defRPr>
            </a:pPr>
            <a:r>
              <a:t>27  y ustedes, israelitas, habrán de reconocer que yo, el Señor, estoy con ustedes, que yo soy su Dios, y nadie más. ¡Nunca más quedará mi pueblo cubierto de vergüenza!</a:t>
            </a:r>
          </a:p>
        </p:txBody>
      </p:sp>
      <p:pic>
        <p:nvPicPr>
          <p:cNvPr id="144"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45"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7"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48"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49"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1659466"/>
            <a:ext cx="8686800" cy="462280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43991">
              <a:lnSpc>
                <a:spcPct val="120000"/>
              </a:lnSpc>
              <a:spcBef>
                <a:spcPts val="600"/>
              </a:spcBef>
              <a:defRPr sz="2200">
                <a:latin typeface="Cambria"/>
                <a:ea typeface="Cambria"/>
                <a:cs typeface="Cambria"/>
                <a:sym typeface="Cambria"/>
              </a:defRPr>
            </a:pPr>
          </a:p>
          <a:p>
            <a:pPr defTabSz="443991">
              <a:lnSpc>
                <a:spcPct val="120000"/>
              </a:lnSpc>
              <a:spcBef>
                <a:spcPts val="600"/>
              </a:spcBef>
              <a:defRPr sz="2200">
                <a:latin typeface="Cambria"/>
                <a:ea typeface="Cambria"/>
                <a:cs typeface="Cambria"/>
                <a:sym typeface="Cambria"/>
              </a:defRPr>
            </a:pPr>
            <a:r>
              <a:t>Esta lección afirma los siguientes puntos bíblicos, teológicos y pastorales:</a:t>
            </a:r>
          </a:p>
          <a:p>
            <a:pPr marL="240631" indent="-240631" defTabSz="443991">
              <a:lnSpc>
                <a:spcPct val="120000"/>
              </a:lnSpc>
              <a:spcBef>
                <a:spcPts val="600"/>
              </a:spcBef>
              <a:buSzPct val="100000"/>
              <a:buChar char="•"/>
              <a:defRPr sz="2200">
                <a:latin typeface="Cambria"/>
                <a:ea typeface="Cambria"/>
                <a:cs typeface="Cambria"/>
                <a:sym typeface="Cambria"/>
              </a:defRPr>
            </a:pPr>
            <a:r>
              <a:t>En la vida de cada persona y de cada comunidad siempre llegan momentos de crisis; ocasiones donde la vida parece tornarse nuestra enemiga. En esos momentos de crisis necesitamos una fuerza mayor que capacite nuestras vidas para resistir, para seguir luchando por la vida. </a:t>
            </a:r>
          </a:p>
          <a:p>
            <a:pPr marL="240631" indent="-240631" defTabSz="443991">
              <a:lnSpc>
                <a:spcPct val="120000"/>
              </a:lnSpc>
              <a:spcBef>
                <a:spcPts val="600"/>
              </a:spcBef>
              <a:buSzPct val="100000"/>
              <a:buChar char="•"/>
              <a:defRPr sz="2200">
                <a:latin typeface="Cambria"/>
                <a:ea typeface="Cambria"/>
                <a:cs typeface="Cambria"/>
                <a:sym typeface="Cambria"/>
              </a:defRPr>
            </a:pPr>
            <a:r>
              <a:t>Estas palabras de juicio deben llevarnos a examinar y sopesar nuestra conducta. ¿Estamos viviendo de manera agradable ante Dios? ¿Es nuestra forma de vivir congruente con lo que enseñamos sobre la fe?</a:t>
            </a:r>
          </a:p>
        </p:txBody>
      </p:sp>
      <p:pic>
        <p:nvPicPr>
          <p:cNvPr id="150"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51"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